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330" r:id="rId2"/>
    <p:sldId id="1334" r:id="rId3"/>
    <p:sldId id="517" r:id="rId4"/>
    <p:sldId id="1328" r:id="rId5"/>
    <p:sldId id="1320" r:id="rId6"/>
    <p:sldId id="633" r:id="rId7"/>
    <p:sldId id="557" r:id="rId8"/>
    <p:sldId id="599" r:id="rId9"/>
    <p:sldId id="558" r:id="rId10"/>
    <p:sldId id="559" r:id="rId11"/>
    <p:sldId id="634" r:id="rId12"/>
    <p:sldId id="512" r:id="rId13"/>
    <p:sldId id="635" r:id="rId14"/>
    <p:sldId id="1314" r:id="rId15"/>
    <p:sldId id="1332" r:id="rId16"/>
    <p:sldId id="1333" r:id="rId17"/>
    <p:sldId id="1331" r:id="rId18"/>
    <p:sldId id="518" r:id="rId19"/>
    <p:sldId id="1335" r:id="rId20"/>
    <p:sldId id="542" r:id="rId21"/>
    <p:sldId id="1316" r:id="rId22"/>
    <p:sldId id="1325" r:id="rId23"/>
    <p:sldId id="1326" r:id="rId24"/>
    <p:sldId id="515" r:id="rId25"/>
    <p:sldId id="530" r:id="rId26"/>
    <p:sldId id="529" r:id="rId27"/>
    <p:sldId id="628" r:id="rId28"/>
    <p:sldId id="522" r:id="rId29"/>
    <p:sldId id="1317" r:id="rId30"/>
    <p:sldId id="1318" r:id="rId31"/>
    <p:sldId id="1336" r:id="rId32"/>
    <p:sldId id="1329" r:id="rId33"/>
    <p:sldId id="1337" r:id="rId34"/>
    <p:sldId id="132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66E78-4731-4CDB-AFE0-4002FAA4224D}">
          <p14:sldIdLst>
            <p14:sldId id="1330"/>
            <p14:sldId id="1334"/>
            <p14:sldId id="517"/>
            <p14:sldId id="1328"/>
            <p14:sldId id="1320"/>
            <p14:sldId id="633"/>
            <p14:sldId id="557"/>
            <p14:sldId id="599"/>
            <p14:sldId id="558"/>
            <p14:sldId id="559"/>
            <p14:sldId id="634"/>
            <p14:sldId id="512"/>
            <p14:sldId id="635"/>
            <p14:sldId id="1314"/>
            <p14:sldId id="1332"/>
            <p14:sldId id="1333"/>
            <p14:sldId id="1331"/>
            <p14:sldId id="518"/>
            <p14:sldId id="1335"/>
            <p14:sldId id="542"/>
            <p14:sldId id="1316"/>
            <p14:sldId id="1325"/>
            <p14:sldId id="1326"/>
            <p14:sldId id="515"/>
            <p14:sldId id="530"/>
            <p14:sldId id="529"/>
            <p14:sldId id="628"/>
            <p14:sldId id="522"/>
            <p14:sldId id="1317"/>
            <p14:sldId id="1318"/>
            <p14:sldId id="1336"/>
            <p14:sldId id="1329"/>
            <p14:sldId id="1337"/>
            <p14:sldId id="1327"/>
          </p14:sldIdLst>
        </p14:section>
        <p14:section name="XTRAS" id="{4BECBCA4-D276-4D0A-96C9-2D71AA9BDEE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9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740" autoAdjust="0"/>
  </p:normalViewPr>
  <p:slideViewPr>
    <p:cSldViewPr snapToGrid="0">
      <p:cViewPr>
        <p:scale>
          <a:sx n="60" d="100"/>
          <a:sy n="60" d="100"/>
        </p:scale>
        <p:origin x="682" y="461"/>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DDB74-95BA-45E1-926D-703E80A79DDD}"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A9EA0-6EBD-4171-A14A-82BC018B4E39}" type="slidenum">
              <a:rPr lang="en-US" smtClean="0"/>
              <a:t>‹#›</a:t>
            </a:fld>
            <a:endParaRPr lang="en-US"/>
          </a:p>
        </p:txBody>
      </p:sp>
    </p:spTree>
    <p:extLst>
      <p:ext uri="{BB962C8B-B14F-4D97-AF65-F5344CB8AC3E}">
        <p14:creationId xmlns:p14="http://schemas.microsoft.com/office/powerpoint/2010/main" val="373205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1</a:t>
            </a:fld>
            <a:endParaRPr lang="en-US"/>
          </a:p>
        </p:txBody>
      </p:sp>
    </p:spTree>
    <p:extLst>
      <p:ext uri="{BB962C8B-B14F-4D97-AF65-F5344CB8AC3E}">
        <p14:creationId xmlns:p14="http://schemas.microsoft.com/office/powerpoint/2010/main" val="357140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11</a:t>
            </a:fld>
            <a:endParaRPr lang="en-US"/>
          </a:p>
        </p:txBody>
      </p:sp>
    </p:spTree>
    <p:extLst>
      <p:ext uri="{BB962C8B-B14F-4D97-AF65-F5344CB8AC3E}">
        <p14:creationId xmlns:p14="http://schemas.microsoft.com/office/powerpoint/2010/main" val="179689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Before we get into details, the definition of recovery housing – recovery residences – boils down to a few simple things.</a:t>
            </a:r>
          </a:p>
        </p:txBody>
      </p:sp>
      <p:sp>
        <p:nvSpPr>
          <p:cNvPr id="4" name="Slide Number Placeholder 3"/>
          <p:cNvSpPr>
            <a:spLocks noGrp="1"/>
          </p:cNvSpPr>
          <p:nvPr>
            <p:ph type="sldNum" sz="quarter" idx="5"/>
          </p:nvPr>
        </p:nvSpPr>
        <p:spPr/>
        <p:txBody>
          <a:bodyPr/>
          <a:lstStyle/>
          <a:p>
            <a:fld id="{9FE4184A-E284-AA4A-824E-D6F747BBF7DC}" type="slidenum">
              <a:rPr lang="en-US" smtClean="0"/>
              <a:t>13</a:t>
            </a:fld>
            <a:endParaRPr lang="en-US"/>
          </a:p>
        </p:txBody>
      </p:sp>
    </p:spTree>
    <p:extLst>
      <p:ext uri="{BB962C8B-B14F-4D97-AF65-F5344CB8AC3E}">
        <p14:creationId xmlns:p14="http://schemas.microsoft.com/office/powerpoint/2010/main" val="691358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FE4184A-E284-AA4A-824E-D6F747BBF7DC}" type="slidenum">
              <a:rPr lang="en-US" smtClean="0"/>
              <a:t>14</a:t>
            </a:fld>
            <a:endParaRPr lang="en-US"/>
          </a:p>
        </p:txBody>
      </p:sp>
    </p:spTree>
    <p:extLst>
      <p:ext uri="{BB962C8B-B14F-4D97-AF65-F5344CB8AC3E}">
        <p14:creationId xmlns:p14="http://schemas.microsoft.com/office/powerpoint/2010/main" val="1723670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15</a:t>
            </a:fld>
            <a:endParaRPr lang="en-US"/>
          </a:p>
        </p:txBody>
      </p:sp>
    </p:spTree>
    <p:extLst>
      <p:ext uri="{BB962C8B-B14F-4D97-AF65-F5344CB8AC3E}">
        <p14:creationId xmlns:p14="http://schemas.microsoft.com/office/powerpoint/2010/main" val="233853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16</a:t>
            </a:fld>
            <a:endParaRPr lang="en-US"/>
          </a:p>
        </p:txBody>
      </p:sp>
    </p:spTree>
    <p:extLst>
      <p:ext uri="{BB962C8B-B14F-4D97-AF65-F5344CB8AC3E}">
        <p14:creationId xmlns:p14="http://schemas.microsoft.com/office/powerpoint/2010/main" val="145704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17</a:t>
            </a:fld>
            <a:endParaRPr lang="en-US"/>
          </a:p>
        </p:txBody>
      </p:sp>
    </p:spTree>
    <p:extLst>
      <p:ext uri="{BB962C8B-B14F-4D97-AF65-F5344CB8AC3E}">
        <p14:creationId xmlns:p14="http://schemas.microsoft.com/office/powerpoint/2010/main" val="157523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2B896B-88C4-41F2-B936-4A7D207CAC39}" type="slidenum">
              <a:rPr lang="en-US" smtClean="0"/>
              <a:t>27</a:t>
            </a:fld>
            <a:endParaRPr lang="en-US"/>
          </a:p>
        </p:txBody>
      </p:sp>
    </p:spTree>
    <p:extLst>
      <p:ext uri="{BB962C8B-B14F-4D97-AF65-F5344CB8AC3E}">
        <p14:creationId xmlns:p14="http://schemas.microsoft.com/office/powerpoint/2010/main" val="126891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30</a:t>
            </a:fld>
            <a:endParaRPr lang="en-US"/>
          </a:p>
        </p:txBody>
      </p:sp>
    </p:spTree>
    <p:extLst>
      <p:ext uri="{BB962C8B-B14F-4D97-AF65-F5344CB8AC3E}">
        <p14:creationId xmlns:p14="http://schemas.microsoft.com/office/powerpoint/2010/main" val="210590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32</a:t>
            </a:fld>
            <a:endParaRPr lang="en-US"/>
          </a:p>
        </p:txBody>
      </p:sp>
    </p:spTree>
    <p:extLst>
      <p:ext uri="{BB962C8B-B14F-4D97-AF65-F5344CB8AC3E}">
        <p14:creationId xmlns:p14="http://schemas.microsoft.com/office/powerpoint/2010/main" val="4081906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33</a:t>
            </a:fld>
            <a:endParaRPr lang="en-US"/>
          </a:p>
        </p:txBody>
      </p:sp>
    </p:spTree>
    <p:extLst>
      <p:ext uri="{BB962C8B-B14F-4D97-AF65-F5344CB8AC3E}">
        <p14:creationId xmlns:p14="http://schemas.microsoft.com/office/powerpoint/2010/main" val="158129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3</a:t>
            </a:fld>
            <a:endParaRPr lang="en-US"/>
          </a:p>
        </p:txBody>
      </p:sp>
    </p:spTree>
    <p:extLst>
      <p:ext uri="{BB962C8B-B14F-4D97-AF65-F5344CB8AC3E}">
        <p14:creationId xmlns:p14="http://schemas.microsoft.com/office/powerpoint/2010/main" val="250310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34</a:t>
            </a:fld>
            <a:endParaRPr lang="en-US"/>
          </a:p>
        </p:txBody>
      </p:sp>
    </p:spTree>
    <p:extLst>
      <p:ext uri="{BB962C8B-B14F-4D97-AF65-F5344CB8AC3E}">
        <p14:creationId xmlns:p14="http://schemas.microsoft.com/office/powerpoint/2010/main" val="147758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a:t>My best thinking …</a:t>
            </a:r>
          </a:p>
          <a:p>
            <a:r>
              <a:rPr lang="en-US" sz="1600" baseline="0" dirty="0"/>
              <a:t>What do you mean you can’t fix me in 28 days?</a:t>
            </a:r>
          </a:p>
          <a:p>
            <a:r>
              <a:rPr lang="en-US" sz="1600" baseline="0" dirty="0"/>
              <a:t>What the #*&amp;@ is sober living? I’m a grownup.</a:t>
            </a:r>
          </a:p>
          <a:p>
            <a:r>
              <a:rPr lang="en-US" sz="1600" baseline="0" dirty="0"/>
              <a:t>Life gets busy …</a:t>
            </a:r>
          </a:p>
          <a:p>
            <a:r>
              <a:rPr lang="en-US" sz="1600" baseline="0" dirty="0"/>
              <a:t>Yoda</a:t>
            </a:r>
          </a:p>
          <a:p>
            <a:r>
              <a:rPr lang="en-US" sz="1600" baseline="0" dirty="0"/>
              <a:t>Realized that this was the most important post-treatment recovery service that NOBODY cared about</a:t>
            </a:r>
          </a:p>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4</a:t>
            </a:fld>
            <a:endParaRPr lang="en-US"/>
          </a:p>
        </p:txBody>
      </p:sp>
    </p:spTree>
    <p:extLst>
      <p:ext uri="{BB962C8B-B14F-4D97-AF65-F5344CB8AC3E}">
        <p14:creationId xmlns:p14="http://schemas.microsoft.com/office/powerpoint/2010/main" val="180566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5</a:t>
            </a:fld>
            <a:endParaRPr lang="en-US"/>
          </a:p>
        </p:txBody>
      </p:sp>
    </p:spTree>
    <p:extLst>
      <p:ext uri="{BB962C8B-B14F-4D97-AF65-F5344CB8AC3E}">
        <p14:creationId xmlns:p14="http://schemas.microsoft.com/office/powerpoint/2010/main" val="34584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Recovery is:</a:t>
            </a:r>
          </a:p>
          <a:p>
            <a:pPr>
              <a:spcAft>
                <a:spcPts val="600"/>
              </a:spcAft>
            </a:pPr>
            <a:r>
              <a:rPr lang="en-US" sz="1200" dirty="0"/>
              <a:t>A process of </a:t>
            </a:r>
            <a:r>
              <a:rPr lang="en-US" sz="1200" b="1" dirty="0"/>
              <a:t>change</a:t>
            </a:r>
            <a:r>
              <a:rPr lang="en-US" sz="1200" dirty="0"/>
              <a:t> through which individuals improve their </a:t>
            </a:r>
            <a:r>
              <a:rPr lang="en-US" sz="1200" b="1" dirty="0"/>
              <a:t>health</a:t>
            </a:r>
            <a:r>
              <a:rPr lang="en-US" sz="1200" dirty="0"/>
              <a:t> and </a:t>
            </a:r>
            <a:r>
              <a:rPr lang="en-US" sz="1200" b="1" dirty="0"/>
              <a:t>wellness</a:t>
            </a:r>
            <a:r>
              <a:rPr lang="en-US" sz="1200" dirty="0"/>
              <a:t>, live a </a:t>
            </a:r>
            <a:r>
              <a:rPr lang="en-US" sz="1200" b="1" dirty="0"/>
              <a:t>self-directed life</a:t>
            </a:r>
            <a:r>
              <a:rPr lang="en-US" sz="1200" dirty="0"/>
              <a:t>, and strive to reach their </a:t>
            </a:r>
            <a:r>
              <a:rPr lang="en-US" sz="1200" b="1" dirty="0"/>
              <a:t>full potential</a:t>
            </a:r>
            <a:r>
              <a:rPr lang="en-US" sz="1200" dirty="0"/>
              <a:t>. </a:t>
            </a:r>
          </a:p>
          <a:p>
            <a:endParaRPr lang="en-US" dirty="0"/>
          </a:p>
        </p:txBody>
      </p:sp>
      <p:sp>
        <p:nvSpPr>
          <p:cNvPr id="4" name="Slide Number Placeholder 3"/>
          <p:cNvSpPr>
            <a:spLocks noGrp="1"/>
          </p:cNvSpPr>
          <p:nvPr>
            <p:ph type="sldNum" sz="quarter" idx="5"/>
          </p:nvPr>
        </p:nvSpPr>
        <p:spPr/>
        <p:txBody>
          <a:bodyPr/>
          <a:lstStyle/>
          <a:p>
            <a:fld id="{F20A9EA0-6EBD-4171-A14A-82BC018B4E39}" type="slidenum">
              <a:rPr lang="en-US" smtClean="0"/>
              <a:t>6</a:t>
            </a:fld>
            <a:endParaRPr lang="en-US"/>
          </a:p>
        </p:txBody>
      </p:sp>
    </p:spTree>
    <p:extLst>
      <p:ext uri="{BB962C8B-B14F-4D97-AF65-F5344CB8AC3E}">
        <p14:creationId xmlns:p14="http://schemas.microsoft.com/office/powerpoint/2010/main" val="152634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systems spend a great deal</a:t>
            </a:r>
            <a:r>
              <a:rPr lang="en-US" baseline="0"/>
              <a:t> on acute and sub-acute care. That care is necessary, but we have to remember that addiction is a chronic disease. Like other chronic conditions, addiction  takes time to be placed in remission. We devote far too little attention to the supportive services required to improve recovery, health and social outcomes.</a:t>
            </a:r>
            <a:endParaRPr lang="en-US"/>
          </a:p>
        </p:txBody>
      </p:sp>
      <p:sp>
        <p:nvSpPr>
          <p:cNvPr id="4" name="Slide Number Placeholder 3"/>
          <p:cNvSpPr>
            <a:spLocks noGrp="1"/>
          </p:cNvSpPr>
          <p:nvPr>
            <p:ph type="sldNum" sz="quarter" idx="10"/>
          </p:nvPr>
        </p:nvSpPr>
        <p:spPr/>
        <p:txBody>
          <a:bodyPr/>
          <a:lstStyle/>
          <a:p>
            <a:fld id="{9FE4184A-E284-AA4A-824E-D6F747BBF7DC}" type="slidenum">
              <a:rPr lang="en-US" smtClean="0"/>
              <a:t>7</a:t>
            </a:fld>
            <a:endParaRPr lang="en-US"/>
          </a:p>
        </p:txBody>
      </p:sp>
    </p:spTree>
    <p:extLst>
      <p:ext uri="{BB962C8B-B14F-4D97-AF65-F5344CB8AC3E}">
        <p14:creationId xmlns:p14="http://schemas.microsoft.com/office/powerpoint/2010/main" val="277844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systems spend a great deal</a:t>
            </a:r>
            <a:r>
              <a:rPr lang="en-US" baseline="0"/>
              <a:t> on acute and sub-acute care. That care is necessary, but we have to remember that addiction is a chronic disease. Like other chronic conditions, addiction  takes time to be placed in remission. We devote far too little attention to the supportive services required to improve recovery, health and social outcomes.</a:t>
            </a:r>
            <a:endParaRPr lang="en-US"/>
          </a:p>
        </p:txBody>
      </p:sp>
      <p:sp>
        <p:nvSpPr>
          <p:cNvPr id="4" name="Slide Number Placeholder 3"/>
          <p:cNvSpPr>
            <a:spLocks noGrp="1"/>
          </p:cNvSpPr>
          <p:nvPr>
            <p:ph type="sldNum" sz="quarter" idx="10"/>
          </p:nvPr>
        </p:nvSpPr>
        <p:spPr/>
        <p:txBody>
          <a:bodyPr/>
          <a:lstStyle/>
          <a:p>
            <a:fld id="{9FE4184A-E284-AA4A-824E-D6F747BBF7DC}" type="slidenum">
              <a:rPr lang="en-US" smtClean="0"/>
              <a:t>8</a:t>
            </a:fld>
            <a:endParaRPr lang="en-US"/>
          </a:p>
        </p:txBody>
      </p:sp>
    </p:spTree>
    <p:extLst>
      <p:ext uri="{BB962C8B-B14F-4D97-AF65-F5344CB8AC3E}">
        <p14:creationId xmlns:p14="http://schemas.microsoft.com/office/powerpoint/2010/main" val="123349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After, or instead of, treatment, many people utilize – and need – a variety of community-based support services, including OP, peer support specialists, mutual assistance groups, recovery community centers, and recovery housing</a:t>
            </a:r>
            <a:endParaRPr lang="en-US"/>
          </a:p>
        </p:txBody>
      </p:sp>
      <p:sp>
        <p:nvSpPr>
          <p:cNvPr id="4" name="Slide Number Placeholder 3"/>
          <p:cNvSpPr>
            <a:spLocks noGrp="1"/>
          </p:cNvSpPr>
          <p:nvPr>
            <p:ph type="sldNum" sz="quarter" idx="5"/>
          </p:nvPr>
        </p:nvSpPr>
        <p:spPr/>
        <p:txBody>
          <a:bodyPr/>
          <a:lstStyle/>
          <a:p>
            <a:fld id="{9FE4184A-E284-AA4A-824E-D6F747BBF7DC}" type="slidenum">
              <a:rPr lang="en-US" smtClean="0"/>
              <a:t>9</a:t>
            </a:fld>
            <a:endParaRPr lang="en-US"/>
          </a:p>
        </p:txBody>
      </p:sp>
    </p:spTree>
    <p:extLst>
      <p:ext uri="{BB962C8B-B14F-4D97-AF65-F5344CB8AC3E}">
        <p14:creationId xmlns:p14="http://schemas.microsoft.com/office/powerpoint/2010/main" val="261086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is where recovery residences fit – with different service models to support different levels of identified need.</a:t>
            </a:r>
            <a:endParaRPr lang="en-US"/>
          </a:p>
        </p:txBody>
      </p:sp>
      <p:sp>
        <p:nvSpPr>
          <p:cNvPr id="4" name="Slide Number Placeholder 3"/>
          <p:cNvSpPr>
            <a:spLocks noGrp="1"/>
          </p:cNvSpPr>
          <p:nvPr>
            <p:ph type="sldNum" sz="quarter" idx="5"/>
          </p:nvPr>
        </p:nvSpPr>
        <p:spPr/>
        <p:txBody>
          <a:bodyPr/>
          <a:lstStyle/>
          <a:p>
            <a:fld id="{9FE4184A-E284-AA4A-824E-D6F747BBF7DC}" type="slidenum">
              <a:rPr lang="en-US" smtClean="0"/>
              <a:t>10</a:t>
            </a:fld>
            <a:endParaRPr lang="en-US"/>
          </a:p>
        </p:txBody>
      </p:sp>
    </p:spTree>
    <p:extLst>
      <p:ext uri="{BB962C8B-B14F-4D97-AF65-F5344CB8AC3E}">
        <p14:creationId xmlns:p14="http://schemas.microsoft.com/office/powerpoint/2010/main" val="405245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0B87-79B1-4316-B7BE-7D7F698329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46A3A-0D20-48DB-AA36-0A7EA06BB8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C6CC9-CAB0-49D1-9DDA-87ADB0D5D866}"/>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5" name="Footer Placeholder 4">
            <a:extLst>
              <a:ext uri="{FF2B5EF4-FFF2-40B4-BE49-F238E27FC236}">
                <a16:creationId xmlns:a16="http://schemas.microsoft.com/office/drawing/2014/main" id="{C266549E-0D27-449C-84A6-051697AE1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A716C-4237-4AA8-88F1-7388D68A1A81}"/>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224476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E21A-42CC-427D-8A38-1851FDB9D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766EE4-0E54-4BAA-B2C0-2997C2377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1EEB3-F255-4FAF-9B7A-F2A5FC30CEE9}"/>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5" name="Footer Placeholder 4">
            <a:extLst>
              <a:ext uri="{FF2B5EF4-FFF2-40B4-BE49-F238E27FC236}">
                <a16:creationId xmlns:a16="http://schemas.microsoft.com/office/drawing/2014/main" id="{84968A56-FD13-49A5-A2DB-1005B1C54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22964-88D4-42EB-AE97-6C2D85343E05}"/>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13811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49CDF-2079-4E98-A46E-2A716B6B7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8B4FDE-F052-4C5B-AE28-DC256400A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C512F-3F1D-4230-A627-56A3484BF9E4}"/>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5" name="Footer Placeholder 4">
            <a:extLst>
              <a:ext uri="{FF2B5EF4-FFF2-40B4-BE49-F238E27FC236}">
                <a16:creationId xmlns:a16="http://schemas.microsoft.com/office/drawing/2014/main" id="{13545CBA-B8CB-4093-A423-68179E8B0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539CF8-4C61-4AD5-9707-F1AC4E02DF06}"/>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20265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FA4A1-46EF-46AC-93A4-BA7A1E1ED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DD977-FC8E-4980-8E82-153066C775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75A4B-516B-40EB-AB72-D2CF41985EEC}"/>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5" name="Footer Placeholder 4">
            <a:extLst>
              <a:ext uri="{FF2B5EF4-FFF2-40B4-BE49-F238E27FC236}">
                <a16:creationId xmlns:a16="http://schemas.microsoft.com/office/drawing/2014/main" id="{A7221983-F622-431A-8239-3A9B1B862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25C98-8329-4E16-AB79-744F358AE2CE}"/>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101781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8700-5C24-40E7-8FCE-2ACA4AD85D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505B6-C98C-4F02-AF0C-0864506E7F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3796A7-2F7C-4A2B-9DD7-DC1E2465D6D8}"/>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5" name="Footer Placeholder 4">
            <a:extLst>
              <a:ext uri="{FF2B5EF4-FFF2-40B4-BE49-F238E27FC236}">
                <a16:creationId xmlns:a16="http://schemas.microsoft.com/office/drawing/2014/main" id="{D2DB5598-5632-47A4-870D-6F99A9F14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CF413-F716-49C9-B1F6-EDA6F234700E}"/>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390170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3D3E-6180-4D0F-ACA1-2858A31D4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1D933-8A22-44AF-8FF4-26480F7AD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31C063-E64F-4472-96F9-A32998771B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021ADC-7D61-4763-AF7E-CBDB76E07018}"/>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6" name="Footer Placeholder 5">
            <a:extLst>
              <a:ext uri="{FF2B5EF4-FFF2-40B4-BE49-F238E27FC236}">
                <a16:creationId xmlns:a16="http://schemas.microsoft.com/office/drawing/2014/main" id="{A0C0B9F9-286D-43DD-ACE5-B65309BF2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9C449-4A26-4DE1-A985-C25B7C6DB67E}"/>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188236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4D99-1482-453F-BB13-3710F7E82F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071F3A-A465-4DA9-8AE1-27537349E9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10A1A-AD94-41E0-BFCD-A9F37A64C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69D7AF-4654-4FF8-AB48-0969C5D2A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FC2C1E-3285-4771-99F4-0758EA6FF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D17D4A-3EE3-4CF8-98E8-AD9074539534}"/>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8" name="Footer Placeholder 7">
            <a:extLst>
              <a:ext uri="{FF2B5EF4-FFF2-40B4-BE49-F238E27FC236}">
                <a16:creationId xmlns:a16="http://schemas.microsoft.com/office/drawing/2014/main" id="{0D62C40C-90EA-4358-85FC-AEF961D922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931D77-E89A-46D6-89C4-4D9CFD2FD8BD}"/>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227430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1327-8CFA-40C2-81B8-DB407E3F0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41922F-3FC3-445B-9296-58D85CDC2A95}"/>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4" name="Footer Placeholder 3">
            <a:extLst>
              <a:ext uri="{FF2B5EF4-FFF2-40B4-BE49-F238E27FC236}">
                <a16:creationId xmlns:a16="http://schemas.microsoft.com/office/drawing/2014/main" id="{4BAFD55A-6831-49EC-8A49-BA647EB38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2E4442-7F65-4263-B216-249FD0BCC0F7}"/>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173034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3233AB-CD47-41FC-9293-6CB7AB00A15E}"/>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3" name="Footer Placeholder 2">
            <a:extLst>
              <a:ext uri="{FF2B5EF4-FFF2-40B4-BE49-F238E27FC236}">
                <a16:creationId xmlns:a16="http://schemas.microsoft.com/office/drawing/2014/main" id="{A297F92B-6F32-4796-B535-003E94888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5A7E1-7940-42BD-8661-E5075F9859A3}"/>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414183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F024-ADFD-47B0-A30A-E95DA4BB7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A9FE3-F791-43BB-94D4-BF9B28A0A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B2EE5E-A499-46EA-8306-A9D781C50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557D9B-937C-4CAF-A569-97FF9C49258C}"/>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6" name="Footer Placeholder 5">
            <a:extLst>
              <a:ext uri="{FF2B5EF4-FFF2-40B4-BE49-F238E27FC236}">
                <a16:creationId xmlns:a16="http://schemas.microsoft.com/office/drawing/2014/main" id="{9A7B0BF3-F5C5-4B98-BF95-348FFBED8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07CA7-92E4-44EB-828D-0DAA73B15F68}"/>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141623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AD57-CB03-4EF7-BC12-E00054A24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A66E3A-4D79-4823-B882-5F9083029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806C2-3FD3-472A-8C65-C9099D07E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E793-601C-4726-8A39-001BE3AD6A81}"/>
              </a:ext>
            </a:extLst>
          </p:cNvPr>
          <p:cNvSpPr>
            <a:spLocks noGrp="1"/>
          </p:cNvSpPr>
          <p:nvPr>
            <p:ph type="dt" sz="half" idx="10"/>
          </p:nvPr>
        </p:nvSpPr>
        <p:spPr/>
        <p:txBody>
          <a:bodyPr/>
          <a:lstStyle/>
          <a:p>
            <a:fld id="{D9C7CE12-79EB-4B78-99F2-A87530DA5B7D}" type="datetimeFigureOut">
              <a:rPr lang="en-US" smtClean="0"/>
              <a:t>10/25/2021</a:t>
            </a:fld>
            <a:endParaRPr lang="en-US"/>
          </a:p>
        </p:txBody>
      </p:sp>
      <p:sp>
        <p:nvSpPr>
          <p:cNvPr id="6" name="Footer Placeholder 5">
            <a:extLst>
              <a:ext uri="{FF2B5EF4-FFF2-40B4-BE49-F238E27FC236}">
                <a16:creationId xmlns:a16="http://schemas.microsoft.com/office/drawing/2014/main" id="{1D820CDE-864B-4482-A92C-9D72C7010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33789-7D81-4639-B71C-1BF09EA4A8F8}"/>
              </a:ext>
            </a:extLst>
          </p:cNvPr>
          <p:cNvSpPr>
            <a:spLocks noGrp="1"/>
          </p:cNvSpPr>
          <p:nvPr>
            <p:ph type="sldNum" sz="quarter" idx="12"/>
          </p:nvPr>
        </p:nvSpPr>
        <p:spPr/>
        <p:txBody>
          <a:bodyPr/>
          <a:lstStyle/>
          <a:p>
            <a:fld id="{D5EC88A7-E56C-44E5-A645-539C1E310096}" type="slidenum">
              <a:rPr lang="en-US" smtClean="0"/>
              <a:t>‹#›</a:t>
            </a:fld>
            <a:endParaRPr lang="en-US"/>
          </a:p>
        </p:txBody>
      </p:sp>
    </p:spTree>
    <p:extLst>
      <p:ext uri="{BB962C8B-B14F-4D97-AF65-F5344CB8AC3E}">
        <p14:creationId xmlns:p14="http://schemas.microsoft.com/office/powerpoint/2010/main" val="382353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F2007-4C82-4E16-82D6-4E3A37A69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BE5333-AE07-40F7-90F3-3602B9A2F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5B512-1D35-44D3-B39D-FE44B1983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7CE12-79EB-4B78-99F2-A87530DA5B7D}" type="datetimeFigureOut">
              <a:rPr lang="en-US" smtClean="0"/>
              <a:t>10/25/2021</a:t>
            </a:fld>
            <a:endParaRPr lang="en-US"/>
          </a:p>
        </p:txBody>
      </p:sp>
      <p:sp>
        <p:nvSpPr>
          <p:cNvPr id="5" name="Footer Placeholder 4">
            <a:extLst>
              <a:ext uri="{FF2B5EF4-FFF2-40B4-BE49-F238E27FC236}">
                <a16:creationId xmlns:a16="http://schemas.microsoft.com/office/drawing/2014/main" id="{20FF41EF-B35D-4202-AD69-373DC5040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263CF3-7146-45C7-98ED-F59D67BB7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C88A7-E56C-44E5-A645-539C1E310096}" type="slidenum">
              <a:rPr lang="en-US" smtClean="0"/>
              <a:t>‹#›</a:t>
            </a:fld>
            <a:endParaRPr lang="en-US"/>
          </a:p>
        </p:txBody>
      </p:sp>
    </p:spTree>
    <p:extLst>
      <p:ext uri="{BB962C8B-B14F-4D97-AF65-F5344CB8AC3E}">
        <p14:creationId xmlns:p14="http://schemas.microsoft.com/office/powerpoint/2010/main" val="234394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89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7660B-C79A-4A5B-8AC4-A1C9D2C7E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3" y="1593679"/>
            <a:ext cx="12258656" cy="4212036"/>
          </a:xfrm>
          <a:prstGeom prst="rect">
            <a:avLst/>
          </a:prstGeom>
        </p:spPr>
      </p:pic>
      <p:sp>
        <p:nvSpPr>
          <p:cNvPr id="4" name="TextBox 3">
            <a:extLst>
              <a:ext uri="{FF2B5EF4-FFF2-40B4-BE49-F238E27FC236}">
                <a16:creationId xmlns:a16="http://schemas.microsoft.com/office/drawing/2014/main" id="{D9CF0EB0-284A-4A43-991A-BAD45807FD29}"/>
              </a:ext>
            </a:extLst>
          </p:cNvPr>
          <p:cNvSpPr txBox="1"/>
          <p:nvPr/>
        </p:nvSpPr>
        <p:spPr>
          <a:xfrm>
            <a:off x="3683000" y="295269"/>
            <a:ext cx="8242300" cy="1077218"/>
          </a:xfrm>
          <a:prstGeom prst="rect">
            <a:avLst/>
          </a:prstGeom>
          <a:noFill/>
        </p:spPr>
        <p:txBody>
          <a:bodyPr wrap="square" rtlCol="0">
            <a:spAutoFit/>
          </a:bodyPr>
          <a:lstStyle/>
          <a:p>
            <a:pPr algn="r"/>
            <a:r>
              <a:rPr lang="en-US" sz="3600" dirty="0">
                <a:latin typeface="Arial Black" panose="020B0A04020102020204" pitchFamily="34" charset="0"/>
              </a:rPr>
              <a:t>NARR Past, Present and Future</a:t>
            </a:r>
          </a:p>
          <a:p>
            <a:pPr algn="r"/>
            <a:r>
              <a:rPr lang="en-US" sz="2800" dirty="0">
                <a:latin typeface="Arial Black" panose="020B0A04020102020204" pitchFamily="34" charset="0"/>
              </a:rPr>
              <a:t>October 25, Richmond VA</a:t>
            </a:r>
          </a:p>
        </p:txBody>
      </p:sp>
      <p:sp>
        <p:nvSpPr>
          <p:cNvPr id="2" name="TextBox 1">
            <a:extLst>
              <a:ext uri="{FF2B5EF4-FFF2-40B4-BE49-F238E27FC236}">
                <a16:creationId xmlns:a16="http://schemas.microsoft.com/office/drawing/2014/main" id="{C62184E3-48CC-4521-957F-A64CB84D5DDA}"/>
              </a:ext>
            </a:extLst>
          </p:cNvPr>
          <p:cNvSpPr txBox="1"/>
          <p:nvPr/>
        </p:nvSpPr>
        <p:spPr>
          <a:xfrm>
            <a:off x="467910" y="6017632"/>
            <a:ext cx="4468765" cy="523220"/>
          </a:xfrm>
          <a:prstGeom prst="rect">
            <a:avLst/>
          </a:prstGeom>
          <a:noFill/>
        </p:spPr>
        <p:txBody>
          <a:bodyPr wrap="square" rtlCol="0">
            <a:spAutoFit/>
          </a:bodyPr>
          <a:lstStyle/>
          <a:p>
            <a:r>
              <a:rPr lang="en-US" sz="2800" b="1" dirty="0"/>
              <a:t>Fred Way, Board President</a:t>
            </a:r>
          </a:p>
        </p:txBody>
      </p:sp>
      <p:sp>
        <p:nvSpPr>
          <p:cNvPr id="6" name="TextBox 5">
            <a:extLst>
              <a:ext uri="{FF2B5EF4-FFF2-40B4-BE49-F238E27FC236}">
                <a16:creationId xmlns:a16="http://schemas.microsoft.com/office/drawing/2014/main" id="{ED133542-EA9E-4C0D-B74C-BE51DD559E2A}"/>
              </a:ext>
            </a:extLst>
          </p:cNvPr>
          <p:cNvSpPr txBox="1"/>
          <p:nvPr/>
        </p:nvSpPr>
        <p:spPr>
          <a:xfrm>
            <a:off x="6041575" y="6017632"/>
            <a:ext cx="5644244" cy="523220"/>
          </a:xfrm>
          <a:prstGeom prst="rect">
            <a:avLst/>
          </a:prstGeom>
          <a:noFill/>
        </p:spPr>
        <p:txBody>
          <a:bodyPr wrap="square" rtlCol="0">
            <a:spAutoFit/>
          </a:bodyPr>
          <a:lstStyle/>
          <a:p>
            <a:r>
              <a:rPr lang="en-US" sz="2800" b="1" dirty="0"/>
              <a:t>Dave Sheridan, Executive Director</a:t>
            </a:r>
          </a:p>
        </p:txBody>
      </p:sp>
      <p:pic>
        <p:nvPicPr>
          <p:cNvPr id="7" name="Picture 6">
            <a:extLst>
              <a:ext uri="{FF2B5EF4-FFF2-40B4-BE49-F238E27FC236}">
                <a16:creationId xmlns:a16="http://schemas.microsoft.com/office/drawing/2014/main" id="{EA716202-6DF9-4B06-981D-8DA4F1F62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193439"/>
            <a:ext cx="2791737" cy="1243481"/>
          </a:xfrm>
          <a:prstGeom prst="rect">
            <a:avLst/>
          </a:prstGeom>
        </p:spPr>
      </p:pic>
    </p:spTree>
    <p:extLst>
      <p:ext uri="{BB962C8B-B14F-4D97-AF65-F5344CB8AC3E}">
        <p14:creationId xmlns:p14="http://schemas.microsoft.com/office/powerpoint/2010/main" val="312800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909"/>
            <a:ext cx="10515600" cy="1565780"/>
          </a:xfrm>
        </p:spPr>
        <p:txBody>
          <a:bodyPr>
            <a:normAutofit/>
          </a:bodyPr>
          <a:lstStyle/>
          <a:p>
            <a:r>
              <a:rPr lang="en-US" b="1" dirty="0">
                <a:solidFill>
                  <a:srgbClr val="7030A0"/>
                </a:solidFill>
              </a:rPr>
              <a:t>SUD recovery process</a:t>
            </a:r>
          </a:p>
        </p:txBody>
      </p:sp>
      <p:sp>
        <p:nvSpPr>
          <p:cNvPr id="4" name="TextBox 3"/>
          <p:cNvSpPr txBox="1"/>
          <p:nvPr/>
        </p:nvSpPr>
        <p:spPr>
          <a:xfrm>
            <a:off x="8557032" y="4426607"/>
            <a:ext cx="3459937"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Long-term recovery:</a:t>
            </a:r>
          </a:p>
          <a:p>
            <a:r>
              <a:rPr lang="en-US" sz="2000">
                <a:latin typeface="Arial" panose="020B0604020202020204" pitchFamily="34" charset="0"/>
                <a:cs typeface="Arial" panose="020B0604020202020204" pitchFamily="34" charset="0"/>
              </a:rPr>
              <a:t>Independent, meaningful living in the community</a:t>
            </a:r>
          </a:p>
        </p:txBody>
      </p:sp>
      <p:sp>
        <p:nvSpPr>
          <p:cNvPr id="5" name="Freeform 4"/>
          <p:cNvSpPr/>
          <p:nvPr/>
        </p:nvSpPr>
        <p:spPr>
          <a:xfrm>
            <a:off x="2214850" y="2154234"/>
            <a:ext cx="6015508" cy="3176331"/>
          </a:xfrm>
          <a:custGeom>
            <a:avLst/>
            <a:gdLst>
              <a:gd name="connsiteX0" fmla="*/ 0 w 4611414"/>
              <a:gd name="connsiteY0" fmla="*/ 0 h 2672255"/>
              <a:gd name="connsiteX1" fmla="*/ 1119352 w 4611414"/>
              <a:gd name="connsiteY1" fmla="*/ 2065282 h 2672255"/>
              <a:gd name="connsiteX2" fmla="*/ 4611414 w 4611414"/>
              <a:gd name="connsiteY2" fmla="*/ 2672255 h 2672255"/>
              <a:gd name="connsiteX0" fmla="*/ 0 w 5410200"/>
              <a:gd name="connsiteY0" fmla="*/ 0 h 2743200"/>
              <a:gd name="connsiteX1" fmla="*/ 1119352 w 5410200"/>
              <a:gd name="connsiteY1" fmla="*/ 2065282 h 2743200"/>
              <a:gd name="connsiteX2" fmla="*/ 5410200 w 5410200"/>
              <a:gd name="connsiteY2" fmla="*/ 2743200 h 2743200"/>
              <a:gd name="connsiteX0" fmla="*/ 0 w 5410200"/>
              <a:gd name="connsiteY0" fmla="*/ 0 h 2743200"/>
              <a:gd name="connsiteX1" fmla="*/ 1119352 w 5410200"/>
              <a:gd name="connsiteY1" fmla="*/ 2065282 h 2743200"/>
              <a:gd name="connsiteX2" fmla="*/ 5410200 w 5410200"/>
              <a:gd name="connsiteY2" fmla="*/ 2743200 h 2743200"/>
            </a:gdLst>
            <a:ahLst/>
            <a:cxnLst>
              <a:cxn ang="0">
                <a:pos x="connsiteX0" y="connsiteY0"/>
              </a:cxn>
              <a:cxn ang="0">
                <a:pos x="connsiteX1" y="connsiteY1"/>
              </a:cxn>
              <a:cxn ang="0">
                <a:pos x="connsiteX2" y="connsiteY2"/>
              </a:cxn>
            </a:cxnLst>
            <a:rect l="l" t="t" r="r" b="b"/>
            <a:pathLst>
              <a:path w="5410200" h="2743200">
                <a:moveTo>
                  <a:pt x="0" y="0"/>
                </a:moveTo>
                <a:cubicBezTo>
                  <a:pt x="175391" y="809953"/>
                  <a:pt x="217652" y="1608082"/>
                  <a:pt x="1119352" y="2065282"/>
                </a:cubicBezTo>
                <a:cubicBezTo>
                  <a:pt x="2021052" y="2522482"/>
                  <a:pt x="4011667" y="2707070"/>
                  <a:pt x="5410200" y="2743200"/>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75"/>
          </a:p>
        </p:txBody>
      </p:sp>
      <p:cxnSp>
        <p:nvCxnSpPr>
          <p:cNvPr id="6" name="Straight Connector 5"/>
          <p:cNvCxnSpPr/>
          <p:nvPr/>
        </p:nvCxnSpPr>
        <p:spPr>
          <a:xfrm rot="5400000">
            <a:off x="63699" y="3610050"/>
            <a:ext cx="3793951"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60674" y="5507025"/>
            <a:ext cx="832632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0859" y="3099204"/>
            <a:ext cx="1379814" cy="855294"/>
          </a:xfrm>
          <a:prstGeom prst="rect">
            <a:avLst/>
          </a:prstGeom>
          <a:noFill/>
        </p:spPr>
        <p:txBody>
          <a:bodyPr wrap="square" rtlCol="0">
            <a:spAutoFit/>
          </a:bodyPr>
          <a:lstStyle/>
          <a:p>
            <a:pPr algn="r"/>
            <a:r>
              <a:rPr lang="en-US" sz="2400" b="1"/>
              <a:t>Service intensity</a:t>
            </a:r>
          </a:p>
        </p:txBody>
      </p:sp>
      <p:sp>
        <p:nvSpPr>
          <p:cNvPr id="9" name="TextBox 8"/>
          <p:cNvSpPr txBox="1"/>
          <p:nvPr/>
        </p:nvSpPr>
        <p:spPr>
          <a:xfrm>
            <a:off x="4030598" y="5522022"/>
            <a:ext cx="4961002" cy="400110"/>
          </a:xfrm>
          <a:prstGeom prst="rect">
            <a:avLst/>
          </a:prstGeom>
          <a:noFill/>
        </p:spPr>
        <p:txBody>
          <a:bodyPr wrap="square" rtlCol="0">
            <a:spAutoFit/>
          </a:bodyPr>
          <a:lstStyle/>
          <a:p>
            <a:pPr algn="ctr"/>
            <a:r>
              <a:rPr lang="en-US" sz="2000" b="1">
                <a:latin typeface="Calibri" panose="020F0502020204030204" pitchFamily="34" charset="0"/>
                <a:cs typeface="Arial" panose="020B0604020202020204" pitchFamily="34" charset="0"/>
              </a:rPr>
              <a:t>Recovery process duration</a:t>
            </a:r>
          </a:p>
        </p:txBody>
      </p:sp>
      <p:sp>
        <p:nvSpPr>
          <p:cNvPr id="10" name="Rectangle 9"/>
          <p:cNvSpPr/>
          <p:nvPr/>
        </p:nvSpPr>
        <p:spPr>
          <a:xfrm>
            <a:off x="2347916" y="2727737"/>
            <a:ext cx="713276" cy="947605"/>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11" name="Rectangle 10"/>
          <p:cNvSpPr/>
          <p:nvPr/>
        </p:nvSpPr>
        <p:spPr>
          <a:xfrm>
            <a:off x="2553752" y="3810000"/>
            <a:ext cx="1694510" cy="685800"/>
          </a:xfrm>
          <a:prstGeom prst="rect">
            <a:avLst/>
          </a:prstGeom>
          <a:solidFill>
            <a:schemeClr val="accent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12" name="Rectangle 11"/>
          <p:cNvSpPr/>
          <p:nvPr/>
        </p:nvSpPr>
        <p:spPr>
          <a:xfrm>
            <a:off x="2553752" y="4355978"/>
            <a:ext cx="2753577" cy="616073"/>
          </a:xfrm>
          <a:prstGeom prst="rect">
            <a:avLst/>
          </a:prstGeom>
          <a:solidFill>
            <a:schemeClr val="accent3">
              <a:lumMod val="5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13" name="Rectangle 12"/>
          <p:cNvSpPr/>
          <p:nvPr/>
        </p:nvSpPr>
        <p:spPr>
          <a:xfrm>
            <a:off x="2553754" y="4831590"/>
            <a:ext cx="4129923" cy="578610"/>
          </a:xfrm>
          <a:prstGeom prst="rect">
            <a:avLst/>
          </a:prstGeom>
          <a:solidFill>
            <a:srgbClr val="63246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14" name="TextBox 13"/>
          <p:cNvSpPr txBox="1"/>
          <p:nvPr/>
        </p:nvSpPr>
        <p:spPr>
          <a:xfrm>
            <a:off x="1198147" y="1624843"/>
            <a:ext cx="762529" cy="400110"/>
          </a:xfrm>
          <a:prstGeom prst="rect">
            <a:avLst/>
          </a:prstGeom>
          <a:noFill/>
        </p:spPr>
        <p:txBody>
          <a:bodyPr wrap="square" rtlCol="0">
            <a:spAutoFit/>
          </a:bodyPr>
          <a:lstStyle/>
          <a:p>
            <a:pPr algn="r"/>
            <a:r>
              <a:rPr lang="en-US" sz="2000" b="1"/>
              <a:t>High</a:t>
            </a:r>
          </a:p>
        </p:txBody>
      </p:sp>
      <p:sp>
        <p:nvSpPr>
          <p:cNvPr id="15" name="TextBox 14"/>
          <p:cNvSpPr txBox="1"/>
          <p:nvPr/>
        </p:nvSpPr>
        <p:spPr>
          <a:xfrm>
            <a:off x="1198147" y="5121912"/>
            <a:ext cx="762529" cy="400110"/>
          </a:xfrm>
          <a:prstGeom prst="rect">
            <a:avLst/>
          </a:prstGeom>
          <a:noFill/>
        </p:spPr>
        <p:txBody>
          <a:bodyPr wrap="square" rtlCol="0">
            <a:spAutoFit/>
          </a:bodyPr>
          <a:lstStyle/>
          <a:p>
            <a:pPr algn="r"/>
            <a:r>
              <a:rPr lang="en-US" sz="2000" b="1"/>
              <a:t>Low</a:t>
            </a:r>
          </a:p>
        </p:txBody>
      </p:sp>
      <p:sp>
        <p:nvSpPr>
          <p:cNvPr id="16" name="TextBox 15"/>
          <p:cNvSpPr txBox="1"/>
          <p:nvPr/>
        </p:nvSpPr>
        <p:spPr>
          <a:xfrm>
            <a:off x="1875948" y="5507025"/>
            <a:ext cx="1694508" cy="400110"/>
          </a:xfrm>
          <a:prstGeom prst="rect">
            <a:avLst/>
          </a:prstGeom>
          <a:noFill/>
        </p:spPr>
        <p:txBody>
          <a:bodyPr wrap="square" rtlCol="0">
            <a:spAutoFit/>
          </a:bodyPr>
          <a:lstStyle/>
          <a:p>
            <a:pPr algn="ctr"/>
            <a:r>
              <a:rPr lang="en-US" sz="2000" b="1"/>
              <a:t>Stabilization</a:t>
            </a:r>
          </a:p>
        </p:txBody>
      </p:sp>
      <p:sp>
        <p:nvSpPr>
          <p:cNvPr id="17" name="Rectangle 16"/>
          <p:cNvSpPr/>
          <p:nvPr/>
        </p:nvSpPr>
        <p:spPr>
          <a:xfrm>
            <a:off x="2130124" y="2066002"/>
            <a:ext cx="423628" cy="1323471"/>
          </a:xfrm>
          <a:prstGeom prst="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24" name="TextBox 23"/>
          <p:cNvSpPr txBox="1"/>
          <p:nvPr/>
        </p:nvSpPr>
        <p:spPr>
          <a:xfrm>
            <a:off x="6790025" y="2066000"/>
            <a:ext cx="2665078" cy="707886"/>
          </a:xfrm>
          <a:prstGeom prst="rect">
            <a:avLst/>
          </a:prstGeom>
          <a:noFill/>
        </p:spPr>
        <p:txBody>
          <a:bodyPr wrap="square" rtlCol="0">
            <a:spAutoFit/>
          </a:bodyPr>
          <a:lstStyle/>
          <a:p>
            <a:r>
              <a:rPr lang="en-US" sz="2000" b="1"/>
              <a:t>Recovery housing: different support levels</a:t>
            </a:r>
          </a:p>
        </p:txBody>
      </p:sp>
      <p:cxnSp>
        <p:nvCxnSpPr>
          <p:cNvPr id="26" name="Straight Connector 25"/>
          <p:cNvCxnSpPr>
            <a:stCxn id="24" idx="1"/>
          </p:cNvCxnSpPr>
          <p:nvPr/>
        </p:nvCxnSpPr>
        <p:spPr>
          <a:xfrm flipH="1">
            <a:off x="6248401" y="2419944"/>
            <a:ext cx="541625" cy="224989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4" idx="1"/>
          </p:cNvCxnSpPr>
          <p:nvPr/>
        </p:nvCxnSpPr>
        <p:spPr>
          <a:xfrm flipH="1">
            <a:off x="4274979" y="2419944"/>
            <a:ext cx="2515047" cy="1847257"/>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1"/>
          </p:cNvCxnSpPr>
          <p:nvPr/>
        </p:nvCxnSpPr>
        <p:spPr>
          <a:xfrm flipH="1">
            <a:off x="5378649" y="2419944"/>
            <a:ext cx="1411377" cy="224989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752600" y="2030934"/>
            <a:ext cx="0" cy="1068271"/>
          </a:xfrm>
          <a:prstGeom prst="straightConnector1">
            <a:avLst/>
          </a:prstGeom>
          <a:ln>
            <a:solidFill>
              <a:schemeClr val="tx1">
                <a:lumMod val="50000"/>
                <a:lumOff val="50000"/>
              </a:schemeClr>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1752600" y="4038600"/>
            <a:ext cx="0" cy="1083312"/>
          </a:xfrm>
          <a:prstGeom prst="straightConnector1">
            <a:avLst/>
          </a:prstGeom>
          <a:ln>
            <a:solidFill>
              <a:schemeClr val="tx1">
                <a:lumMod val="50000"/>
                <a:lumOff val="50000"/>
              </a:schemeClr>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H="1">
            <a:off x="3485732" y="5722077"/>
            <a:ext cx="1543469"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8001000" y="5722077"/>
            <a:ext cx="1752600"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2743201" y="3991014"/>
            <a:ext cx="1424369" cy="187934"/>
            <a:chOff x="3146043" y="4023710"/>
            <a:chExt cx="1424369" cy="187934"/>
          </a:xfrm>
        </p:grpSpPr>
        <p:sp>
          <p:nvSpPr>
            <p:cNvPr id="39" name="Rectangle 38"/>
            <p:cNvSpPr/>
            <p:nvPr/>
          </p:nvSpPr>
          <p:spPr>
            <a:xfrm>
              <a:off x="3146043"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Rectangle 39"/>
            <p:cNvSpPr/>
            <p:nvPr/>
          </p:nvSpPr>
          <p:spPr>
            <a:xfrm>
              <a:off x="3464035"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Rectangle 40"/>
            <p:cNvSpPr/>
            <p:nvPr/>
          </p:nvSpPr>
          <p:spPr>
            <a:xfrm>
              <a:off x="3782027"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Rectangle 41"/>
            <p:cNvSpPr/>
            <p:nvPr/>
          </p:nvSpPr>
          <p:spPr>
            <a:xfrm>
              <a:off x="4418012"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 name="Rectangle 42"/>
            <p:cNvSpPr/>
            <p:nvPr/>
          </p:nvSpPr>
          <p:spPr>
            <a:xfrm>
              <a:off x="4100019"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44" name="Group 43"/>
          <p:cNvGrpSpPr/>
          <p:nvPr/>
        </p:nvGrpSpPr>
        <p:grpSpPr>
          <a:xfrm>
            <a:off x="3985680" y="4426606"/>
            <a:ext cx="1321649" cy="164452"/>
            <a:chOff x="4799012" y="4168490"/>
            <a:chExt cx="1321649" cy="164452"/>
          </a:xfrm>
        </p:grpSpPr>
        <p:sp>
          <p:nvSpPr>
            <p:cNvPr id="45" name="Oval 44"/>
            <p:cNvSpPr/>
            <p:nvPr/>
          </p:nvSpPr>
          <p:spPr>
            <a:xfrm>
              <a:off x="4799012"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6" name="Oval 45"/>
            <p:cNvSpPr/>
            <p:nvPr/>
          </p:nvSpPr>
          <p:spPr>
            <a:xfrm>
              <a:off x="5956209"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7" name="Oval 46"/>
            <p:cNvSpPr/>
            <p:nvPr/>
          </p:nvSpPr>
          <p:spPr>
            <a:xfrm>
              <a:off x="5088311"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8" name="Oval 47"/>
            <p:cNvSpPr/>
            <p:nvPr/>
          </p:nvSpPr>
          <p:spPr>
            <a:xfrm>
              <a:off x="5377610"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9" name="Oval 48"/>
            <p:cNvSpPr/>
            <p:nvPr/>
          </p:nvSpPr>
          <p:spPr>
            <a:xfrm>
              <a:off x="5666909"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50" name="Group 49"/>
          <p:cNvGrpSpPr/>
          <p:nvPr/>
        </p:nvGrpSpPr>
        <p:grpSpPr>
          <a:xfrm>
            <a:off x="5150048" y="4779855"/>
            <a:ext cx="2317552" cy="197069"/>
            <a:chOff x="5148460" y="4779854"/>
            <a:chExt cx="2317552" cy="197069"/>
          </a:xfrm>
        </p:grpSpPr>
        <p:sp>
          <p:nvSpPr>
            <p:cNvPr id="51" name="Isosceles Triangle 50"/>
            <p:cNvSpPr/>
            <p:nvPr/>
          </p:nvSpPr>
          <p:spPr>
            <a:xfrm>
              <a:off x="5844777" y="4779854"/>
              <a:ext cx="228600" cy="197069"/>
            </a:xfrm>
            <a:prstGeom prst="triangle">
              <a:avLst/>
            </a:prstGeom>
            <a:solidFill>
              <a:srgbClr val="0082CA"/>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Isosceles Triangle 51"/>
            <p:cNvSpPr/>
            <p:nvPr/>
          </p:nvSpPr>
          <p:spPr>
            <a:xfrm>
              <a:off x="5148460" y="4779854"/>
              <a:ext cx="228600" cy="197069"/>
            </a:xfrm>
            <a:prstGeom prst="triangle">
              <a:avLst/>
            </a:prstGeom>
            <a:solidFill>
              <a:srgbClr val="0082CA"/>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Isosceles Triangle 52"/>
            <p:cNvSpPr/>
            <p:nvPr/>
          </p:nvSpPr>
          <p:spPr>
            <a:xfrm>
              <a:off x="6541094" y="4779854"/>
              <a:ext cx="228600" cy="197069"/>
            </a:xfrm>
            <a:prstGeom prst="triangle">
              <a:avLst/>
            </a:prstGeom>
            <a:solidFill>
              <a:srgbClr val="0082CA"/>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Isosceles Triangle 53"/>
            <p:cNvSpPr/>
            <p:nvPr/>
          </p:nvSpPr>
          <p:spPr>
            <a:xfrm>
              <a:off x="7237412" y="4779854"/>
              <a:ext cx="228600" cy="197069"/>
            </a:xfrm>
            <a:prstGeom prst="triangle">
              <a:avLst/>
            </a:prstGeom>
            <a:solidFill>
              <a:srgbClr val="0082CA"/>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823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66C0-1F10-431A-AA35-F465EE9461CF}"/>
              </a:ext>
            </a:extLst>
          </p:cNvPr>
          <p:cNvSpPr>
            <a:spLocks noGrp="1"/>
          </p:cNvSpPr>
          <p:nvPr>
            <p:ph type="title"/>
          </p:nvPr>
        </p:nvSpPr>
        <p:spPr>
          <a:xfrm>
            <a:off x="712076" y="2103437"/>
            <a:ext cx="10515600" cy="1325563"/>
          </a:xfrm>
        </p:spPr>
        <p:txBody>
          <a:bodyPr>
            <a:normAutofit fontScale="90000"/>
          </a:bodyPr>
          <a:lstStyle/>
          <a:p>
            <a:r>
              <a:rPr lang="en-US" sz="6000" b="1">
                <a:latin typeface="Arial Black" panose="020B0A04020102020204" pitchFamily="34" charset="0"/>
              </a:rPr>
              <a:t>What is</a:t>
            </a:r>
            <a:br>
              <a:rPr lang="en-US" sz="6000" b="1">
                <a:latin typeface="Arial Black" panose="020B0A04020102020204" pitchFamily="34" charset="0"/>
              </a:rPr>
            </a:br>
            <a:r>
              <a:rPr lang="en-US" sz="6000" b="1">
                <a:latin typeface="Arial Black" panose="020B0A04020102020204" pitchFamily="34" charset="0"/>
              </a:rPr>
              <a:t>Recovery Housing</a:t>
            </a:r>
          </a:p>
        </p:txBody>
      </p:sp>
      <p:sp>
        <p:nvSpPr>
          <p:cNvPr id="3" name="TextBox 2">
            <a:extLst>
              <a:ext uri="{FF2B5EF4-FFF2-40B4-BE49-F238E27FC236}">
                <a16:creationId xmlns:a16="http://schemas.microsoft.com/office/drawing/2014/main" id="{D0A6ABF9-FF76-4EDB-9368-32BF57CB67F7}"/>
              </a:ext>
            </a:extLst>
          </p:cNvPr>
          <p:cNvSpPr txBox="1"/>
          <p:nvPr/>
        </p:nvSpPr>
        <p:spPr>
          <a:xfrm>
            <a:off x="7179355" y="-457742"/>
            <a:ext cx="3048000" cy="6447919"/>
          </a:xfrm>
          <a:prstGeom prst="rect">
            <a:avLst/>
          </a:prstGeom>
          <a:noFill/>
        </p:spPr>
        <p:txBody>
          <a:bodyPr wrap="square" rtlCol="0">
            <a:spAutoFit/>
          </a:bodyPr>
          <a:lstStyle/>
          <a:p>
            <a:r>
              <a:rPr lang="en-US" sz="41300" b="1">
                <a:solidFill>
                  <a:schemeClr val="tx1">
                    <a:lumMod val="50000"/>
                    <a:lumOff val="50000"/>
                  </a:schemeClr>
                </a:solidFill>
                <a:latin typeface="Arial Black" panose="020B0A04020102020204" pitchFamily="34" charset="0"/>
              </a:rPr>
              <a:t>?</a:t>
            </a:r>
          </a:p>
        </p:txBody>
      </p:sp>
    </p:spTree>
    <p:extLst>
      <p:ext uri="{BB962C8B-B14F-4D97-AF65-F5344CB8AC3E}">
        <p14:creationId xmlns:p14="http://schemas.microsoft.com/office/powerpoint/2010/main" val="260808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889" y="-54429"/>
            <a:ext cx="12188825" cy="1371600"/>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74693"/>
            <a:ext cx="10515600" cy="1325563"/>
          </a:xfrm>
        </p:spPr>
        <p:txBody>
          <a:bodyPr/>
          <a:lstStyle/>
          <a:p>
            <a:pPr algn="ctr"/>
            <a:r>
              <a:rPr lang="en-US" dirty="0">
                <a:solidFill>
                  <a:schemeClr val="bg1"/>
                </a:solidFill>
              </a:rPr>
              <a:t>Recovery housing; recovery residences</a:t>
            </a:r>
          </a:p>
        </p:txBody>
      </p:sp>
      <p:grpSp>
        <p:nvGrpSpPr>
          <p:cNvPr id="4" name="Group 3"/>
          <p:cNvGrpSpPr/>
          <p:nvPr/>
        </p:nvGrpSpPr>
        <p:grpSpPr>
          <a:xfrm>
            <a:off x="4654050" y="2081694"/>
            <a:ext cx="4420540" cy="4166706"/>
            <a:chOff x="2355623" y="43136"/>
            <a:chExt cx="2197262" cy="2070553"/>
          </a:xfrm>
        </p:grpSpPr>
        <p:sp>
          <p:nvSpPr>
            <p:cNvPr id="5" name="Oval 4"/>
            <p:cNvSpPr/>
            <p:nvPr/>
          </p:nvSpPr>
          <p:spPr>
            <a:xfrm>
              <a:off x="2355623" y="43136"/>
              <a:ext cx="2070553" cy="2070553"/>
            </a:xfrm>
            <a:prstGeom prst="ellipse">
              <a:avLst/>
            </a:prstGeom>
            <a:solidFill>
              <a:schemeClr val="tx2">
                <a:lumMod val="60000"/>
                <a:lumOff val="40000"/>
                <a:alpha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6" name="Oval 4"/>
            <p:cNvSpPr/>
            <p:nvPr/>
          </p:nvSpPr>
          <p:spPr>
            <a:xfrm>
              <a:off x="3034479" y="260330"/>
              <a:ext cx="1518406" cy="93174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r>
                <a:rPr lang="en-US" sz="3200" b="1" dirty="0"/>
                <a:t>Recovery</a:t>
              </a:r>
            </a:p>
          </p:txBody>
        </p:sp>
      </p:grpSp>
      <p:grpSp>
        <p:nvGrpSpPr>
          <p:cNvPr id="7" name="Group 6"/>
          <p:cNvGrpSpPr/>
          <p:nvPr/>
        </p:nvGrpSpPr>
        <p:grpSpPr>
          <a:xfrm>
            <a:off x="2072629" y="2081694"/>
            <a:ext cx="4430479" cy="4166706"/>
            <a:chOff x="1476848" y="1337232"/>
            <a:chExt cx="2202203" cy="2070553"/>
          </a:xfrm>
        </p:grpSpPr>
        <p:sp>
          <p:nvSpPr>
            <p:cNvPr id="8" name="Oval 7"/>
            <p:cNvSpPr/>
            <p:nvPr/>
          </p:nvSpPr>
          <p:spPr>
            <a:xfrm>
              <a:off x="1608498" y="1337232"/>
              <a:ext cx="2070553" cy="2070553"/>
            </a:xfrm>
            <a:prstGeom prst="ellipse">
              <a:avLst/>
            </a:prstGeom>
            <a:solidFill>
              <a:schemeClr val="accent3">
                <a:lumMod val="75000"/>
                <a:alpha val="50000"/>
              </a:schemeClr>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9" name="Oval 8"/>
            <p:cNvSpPr/>
            <p:nvPr/>
          </p:nvSpPr>
          <p:spPr>
            <a:xfrm>
              <a:off x="1476848" y="2105632"/>
              <a:ext cx="1242332" cy="113880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r>
                <a:rPr lang="en-US" sz="3200" b="1" dirty="0"/>
                <a:t>Housing</a:t>
              </a:r>
            </a:p>
          </p:txBody>
        </p:sp>
      </p:grpSp>
      <p:sp>
        <p:nvSpPr>
          <p:cNvPr id="10" name="AutoShape 6"/>
          <p:cNvSpPr>
            <a:spLocks noChangeAspect="1"/>
          </p:cNvSpPr>
          <p:nvPr/>
        </p:nvSpPr>
        <p:spPr bwMode="auto">
          <a:xfrm>
            <a:off x="4750150" y="3627994"/>
            <a:ext cx="1358548" cy="990834"/>
          </a:xfrm>
          <a:custGeom>
            <a:avLst/>
            <a:gdLst/>
            <a:ahLst/>
            <a:cxnLst/>
            <a:rect l="0" t="0" r="r" b="b"/>
            <a:pathLst>
              <a:path w="21517" h="21600">
                <a:moveTo>
                  <a:pt x="18561" y="21600"/>
                </a:moveTo>
                <a:lnTo>
                  <a:pt x="2957" y="21600"/>
                </a:lnTo>
                <a:cubicBezTo>
                  <a:pt x="2212" y="21598"/>
                  <a:pt x="1603" y="21016"/>
                  <a:pt x="1600" y="20300"/>
                </a:cubicBezTo>
                <a:lnTo>
                  <a:pt x="1600" y="9779"/>
                </a:lnTo>
                <a:cubicBezTo>
                  <a:pt x="1601" y="9767"/>
                  <a:pt x="1602" y="9760"/>
                  <a:pt x="1602" y="9754"/>
                </a:cubicBezTo>
                <a:lnTo>
                  <a:pt x="1602" y="9708"/>
                </a:lnTo>
                <a:lnTo>
                  <a:pt x="1557" y="9692"/>
                </a:lnTo>
                <a:cubicBezTo>
                  <a:pt x="1202" y="9564"/>
                  <a:pt x="1078" y="9446"/>
                  <a:pt x="988" y="9359"/>
                </a:cubicBezTo>
                <a:cubicBezTo>
                  <a:pt x="-41" y="8371"/>
                  <a:pt x="-11" y="7980"/>
                  <a:pt x="5" y="7770"/>
                </a:cubicBezTo>
                <a:cubicBezTo>
                  <a:pt x="24" y="7511"/>
                  <a:pt x="156" y="7275"/>
                  <a:pt x="366" y="7122"/>
                </a:cubicBezTo>
                <a:cubicBezTo>
                  <a:pt x="453" y="7061"/>
                  <a:pt x="2176" y="5811"/>
                  <a:pt x="4738" y="3951"/>
                </a:cubicBezTo>
                <a:lnTo>
                  <a:pt x="4765" y="3932"/>
                </a:lnTo>
                <a:lnTo>
                  <a:pt x="4765" y="3900"/>
                </a:lnTo>
                <a:lnTo>
                  <a:pt x="4765" y="1155"/>
                </a:lnTo>
                <a:lnTo>
                  <a:pt x="8572" y="1155"/>
                </a:lnTo>
                <a:lnTo>
                  <a:pt x="8595" y="1155"/>
                </a:lnTo>
                <a:lnTo>
                  <a:pt x="8613" y="1141"/>
                </a:lnTo>
                <a:cubicBezTo>
                  <a:pt x="9276" y="660"/>
                  <a:pt x="9654" y="386"/>
                  <a:pt x="9755" y="314"/>
                </a:cubicBezTo>
                <a:cubicBezTo>
                  <a:pt x="10033" y="111"/>
                  <a:pt x="10388" y="0"/>
                  <a:pt x="10758" y="0"/>
                </a:cubicBezTo>
                <a:cubicBezTo>
                  <a:pt x="11129" y="0"/>
                  <a:pt x="11485" y="112"/>
                  <a:pt x="11762" y="313"/>
                </a:cubicBezTo>
                <a:lnTo>
                  <a:pt x="12648" y="955"/>
                </a:lnTo>
                <a:lnTo>
                  <a:pt x="16609" y="3828"/>
                </a:lnTo>
                <a:cubicBezTo>
                  <a:pt x="18939" y="5519"/>
                  <a:pt x="21056" y="7053"/>
                  <a:pt x="21152" y="7122"/>
                </a:cubicBezTo>
                <a:cubicBezTo>
                  <a:pt x="21365" y="7277"/>
                  <a:pt x="21497" y="7512"/>
                  <a:pt x="21513" y="7769"/>
                </a:cubicBezTo>
                <a:cubicBezTo>
                  <a:pt x="21529" y="7980"/>
                  <a:pt x="21559" y="8372"/>
                  <a:pt x="20528" y="9359"/>
                </a:cubicBezTo>
                <a:cubicBezTo>
                  <a:pt x="20432" y="9451"/>
                  <a:pt x="20312" y="9565"/>
                  <a:pt x="19960" y="9693"/>
                </a:cubicBezTo>
                <a:lnTo>
                  <a:pt x="19908" y="9711"/>
                </a:lnTo>
                <a:lnTo>
                  <a:pt x="19918" y="9776"/>
                </a:lnTo>
                <a:lnTo>
                  <a:pt x="19919" y="20300"/>
                </a:lnTo>
                <a:cubicBezTo>
                  <a:pt x="19916" y="21016"/>
                  <a:pt x="19307" y="21599"/>
                  <a:pt x="18561" y="21600"/>
                </a:cubicBezTo>
                <a:close/>
                <a:moveTo>
                  <a:pt x="18561" y="21600"/>
                </a:moveTo>
              </a:path>
            </a:pathLst>
          </a:custGeom>
          <a:solidFill>
            <a:schemeClr val="accent1">
              <a:lumMod val="75000"/>
            </a:schemeClr>
          </a:solidFill>
          <a:ln w="12700" cap="flat">
            <a:solidFill>
              <a:schemeClr val="bg1"/>
            </a:solidFill>
            <a:prstDash val="solid"/>
            <a:miter lim="800000"/>
            <a:headEnd type="none" w="med" len="med"/>
            <a:tailEnd type="none" w="med" len="med"/>
          </a:ln>
          <a:effectLst>
            <a:outerShdw blurRad="63500" dist="101600" dir="2700000" algn="tl" rotWithShape="0">
              <a:srgbClr val="000000">
                <a:alpha val="50000"/>
              </a:srgbClr>
            </a:outerShdw>
          </a:effectLst>
        </p:spPr>
        <p:txBody>
          <a:bodyPr lIns="0" tIns="0" rIns="0" bIns="0" anchor="ctr"/>
          <a:lstStyle/>
          <a:p>
            <a:pPr marL="169779" algn="ctr">
              <a:tabLst>
                <a:tab pos="778158" algn="l"/>
              </a:tabLst>
            </a:pPr>
            <a:endParaRPr lang="en-US" sz="25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Cambria"/>
              <a:ea typeface="ＭＳ Ｐゴシック" charset="0"/>
              <a:cs typeface="Cambria"/>
              <a:sym typeface="Arial" charset="0"/>
            </a:endParaRPr>
          </a:p>
        </p:txBody>
      </p:sp>
      <p:sp>
        <p:nvSpPr>
          <p:cNvPr id="11" name="Content Placeholder 2"/>
          <p:cNvSpPr>
            <a:spLocks noGrp="1"/>
          </p:cNvSpPr>
          <p:nvPr>
            <p:ph idx="1"/>
          </p:nvPr>
        </p:nvSpPr>
        <p:spPr>
          <a:xfrm>
            <a:off x="611032" y="1524001"/>
            <a:ext cx="10969943" cy="838199"/>
          </a:xfrm>
        </p:spPr>
        <p:txBody>
          <a:bodyPr/>
          <a:lstStyle/>
          <a:p>
            <a:pPr marL="0" indent="0">
              <a:buNone/>
              <a:defRPr/>
            </a:pPr>
            <a:r>
              <a:rPr lang="en-US" b="1" i="1" kern="0" dirty="0"/>
              <a:t>At the intersection of housing and recovery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813155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2"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87" y="-10468"/>
            <a:ext cx="13433101" cy="6868468"/>
          </a:xfrm>
          <a:prstGeom prst="rect">
            <a:avLst/>
          </a:prstGeom>
        </p:spPr>
      </p:pic>
      <p:sp>
        <p:nvSpPr>
          <p:cNvPr id="5" name="Rounded Rectangle 4"/>
          <p:cNvSpPr/>
          <p:nvPr/>
        </p:nvSpPr>
        <p:spPr>
          <a:xfrm>
            <a:off x="-709427" y="1600201"/>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Shared housing</a:t>
            </a:r>
          </a:p>
        </p:txBody>
      </p:sp>
      <p:sp>
        <p:nvSpPr>
          <p:cNvPr id="6" name="Rounded Rectangle 5"/>
          <p:cNvSpPr/>
          <p:nvPr/>
        </p:nvSpPr>
        <p:spPr>
          <a:xfrm>
            <a:off x="-709427" y="2430001"/>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Individuals with substance use disorders</a:t>
            </a:r>
          </a:p>
        </p:txBody>
      </p:sp>
      <p:sp>
        <p:nvSpPr>
          <p:cNvPr id="7" name="Rounded Rectangle 6"/>
          <p:cNvSpPr/>
          <p:nvPr/>
        </p:nvSpPr>
        <p:spPr>
          <a:xfrm>
            <a:off x="-709427" y="4089601"/>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Peer recovery support</a:t>
            </a:r>
          </a:p>
        </p:txBody>
      </p:sp>
      <p:sp>
        <p:nvSpPr>
          <p:cNvPr id="8" name="Rounded Rectangle 7"/>
          <p:cNvSpPr/>
          <p:nvPr/>
        </p:nvSpPr>
        <p:spPr>
          <a:xfrm>
            <a:off x="-709427" y="4919400"/>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Operates as a family-like community</a:t>
            </a:r>
          </a:p>
        </p:txBody>
      </p:sp>
      <p:sp>
        <p:nvSpPr>
          <p:cNvPr id="9" name="Rounded Rectangle 8"/>
          <p:cNvSpPr/>
          <p:nvPr/>
        </p:nvSpPr>
        <p:spPr>
          <a:xfrm>
            <a:off x="-709427" y="3259801"/>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Abstinence-based</a:t>
            </a:r>
          </a:p>
        </p:txBody>
      </p:sp>
    </p:spTree>
    <p:extLst>
      <p:ext uri="{BB962C8B-B14F-4D97-AF65-F5344CB8AC3E}">
        <p14:creationId xmlns:p14="http://schemas.microsoft.com/office/powerpoint/2010/main" val="6621717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87" y="-10468"/>
            <a:ext cx="13433101" cy="6868468"/>
          </a:xfrm>
          <a:prstGeom prst="rect">
            <a:avLst/>
          </a:prstGeom>
        </p:spPr>
      </p:pic>
      <p:sp>
        <p:nvSpPr>
          <p:cNvPr id="5" name="Rounded Rectangle 4"/>
          <p:cNvSpPr/>
          <p:nvPr/>
        </p:nvSpPr>
        <p:spPr>
          <a:xfrm>
            <a:off x="-709427" y="1600201"/>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a:t>
            </a:r>
            <a:r>
              <a:rPr lang="en-US" sz="2800" b="1">
                <a:solidFill>
                  <a:schemeClr val="accent4">
                    <a:lumMod val="60000"/>
                    <a:lumOff val="40000"/>
                  </a:schemeClr>
                </a:solidFill>
              </a:rPr>
              <a:t>Different property footprints:</a:t>
            </a:r>
          </a:p>
        </p:txBody>
      </p:sp>
      <p:sp>
        <p:nvSpPr>
          <p:cNvPr id="6" name="Rounded Rectangle 5"/>
          <p:cNvSpPr/>
          <p:nvPr/>
        </p:nvSpPr>
        <p:spPr>
          <a:xfrm>
            <a:off x="-709427" y="2430001"/>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Single-family detached dwellings, duplexes…</a:t>
            </a:r>
          </a:p>
        </p:txBody>
      </p:sp>
      <p:sp>
        <p:nvSpPr>
          <p:cNvPr id="7" name="Rounded Rectangle 6"/>
          <p:cNvSpPr/>
          <p:nvPr/>
        </p:nvSpPr>
        <p:spPr>
          <a:xfrm>
            <a:off x="-709427" y="4089601"/>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Converted from other types of housing</a:t>
            </a:r>
          </a:p>
        </p:txBody>
      </p:sp>
      <p:sp>
        <p:nvSpPr>
          <p:cNvPr id="8" name="Rounded Rectangle 7"/>
          <p:cNvSpPr/>
          <p:nvPr/>
        </p:nvSpPr>
        <p:spPr>
          <a:xfrm>
            <a:off x="-709427" y="4919400"/>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Special-purpose</a:t>
            </a:r>
          </a:p>
        </p:txBody>
      </p:sp>
      <p:sp>
        <p:nvSpPr>
          <p:cNvPr id="9" name="Rounded Rectangle 8"/>
          <p:cNvSpPr/>
          <p:nvPr/>
        </p:nvSpPr>
        <p:spPr>
          <a:xfrm>
            <a:off x="-709427" y="3259801"/>
            <a:ext cx="11274663" cy="719400"/>
          </a:xfrm>
          <a:prstGeom prst="roundRect">
            <a:avLst>
              <a:gd name="adj" fmla="val 50000"/>
            </a:avLst>
          </a:prstGeom>
          <a:solidFill>
            <a:srgbClr val="00206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             Apartment buildings or blocks of units</a:t>
            </a:r>
          </a:p>
        </p:txBody>
      </p:sp>
    </p:spTree>
    <p:extLst>
      <p:ext uri="{BB962C8B-B14F-4D97-AF65-F5344CB8AC3E}">
        <p14:creationId xmlns:p14="http://schemas.microsoft.com/office/powerpoint/2010/main" val="267808791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2" y="457200"/>
            <a:ext cx="10969943" cy="1143000"/>
          </a:xfrm>
        </p:spPr>
        <p:txBody>
          <a:bodyPr>
            <a:normAutofit/>
          </a:bodyPr>
          <a:lstStyle/>
          <a:p>
            <a:r>
              <a:rPr lang="en-US" sz="4000" b="1" dirty="0">
                <a:latin typeface="Arial Black" panose="020B0A04020102020204" pitchFamily="34" charset="0"/>
              </a:rPr>
              <a:t>Forming NARR</a:t>
            </a:r>
          </a:p>
        </p:txBody>
      </p:sp>
      <p:sp>
        <p:nvSpPr>
          <p:cNvPr id="3" name="Content Placeholder 2"/>
          <p:cNvSpPr>
            <a:spLocks noGrp="1"/>
          </p:cNvSpPr>
          <p:nvPr>
            <p:ph idx="1"/>
          </p:nvPr>
        </p:nvSpPr>
        <p:spPr>
          <a:xfrm>
            <a:off x="407882" y="1522320"/>
            <a:ext cx="11477810" cy="4038600"/>
          </a:xfrm>
        </p:spPr>
        <p:txBody>
          <a:bodyPr>
            <a:normAutofit/>
          </a:bodyPr>
          <a:lstStyle/>
          <a:p>
            <a:r>
              <a:rPr lang="en-US" sz="3600" dirty="0"/>
              <a:t>Early nudges</a:t>
            </a:r>
          </a:p>
          <a:p>
            <a:r>
              <a:rPr lang="en-US" sz="3600" dirty="0"/>
              <a:t>Coming together remotely</a:t>
            </a:r>
          </a:p>
          <a:p>
            <a:pPr lvl="1"/>
            <a:r>
              <a:rPr lang="en-US" sz="3200" dirty="0"/>
              <a:t>What do we all do?</a:t>
            </a:r>
          </a:p>
          <a:p>
            <a:pPr lvl="1"/>
            <a:r>
              <a:rPr lang="en-US" sz="3200" dirty="0"/>
              <a:t>What should a national organization do?</a:t>
            </a:r>
          </a:p>
          <a:p>
            <a:r>
              <a:rPr lang="en-US" sz="3600" dirty="0"/>
              <a:t>Atlanta, 2010: Should we do this? </a:t>
            </a:r>
            <a:r>
              <a:rPr lang="en-US" sz="3600" b="1" i="1" dirty="0"/>
              <a:t>Can</a:t>
            </a:r>
            <a:r>
              <a:rPr lang="en-US" sz="3600" dirty="0"/>
              <a:t> we do this?</a:t>
            </a:r>
          </a:p>
          <a:p>
            <a:r>
              <a:rPr lang="en-US" sz="3600" dirty="0"/>
              <a:t>Development year: creating the organization</a:t>
            </a:r>
          </a:p>
          <a:p>
            <a:endParaRPr lang="en-US" sz="3200" dirty="0"/>
          </a:p>
        </p:txBody>
      </p:sp>
      <p:pic>
        <p:nvPicPr>
          <p:cNvPr id="4" name="Picture 3">
            <a:extLst>
              <a:ext uri="{FF2B5EF4-FFF2-40B4-BE49-F238E27FC236}">
                <a16:creationId xmlns:a16="http://schemas.microsoft.com/office/drawing/2014/main" id="{DC673ED5-EAE6-4188-A268-1310DC45F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23182097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2" y="457200"/>
            <a:ext cx="10969943" cy="1143000"/>
          </a:xfrm>
        </p:spPr>
        <p:txBody>
          <a:bodyPr>
            <a:normAutofit/>
          </a:bodyPr>
          <a:lstStyle/>
          <a:p>
            <a:r>
              <a:rPr lang="en-US" sz="4000" b="1" dirty="0">
                <a:latin typeface="Arial Black" panose="020B0A04020102020204" pitchFamily="34" charset="0"/>
              </a:rPr>
              <a:t>Initial decisions</a:t>
            </a:r>
          </a:p>
        </p:txBody>
      </p:sp>
      <p:sp>
        <p:nvSpPr>
          <p:cNvPr id="3" name="Content Placeholder 2"/>
          <p:cNvSpPr>
            <a:spLocks noGrp="1"/>
          </p:cNvSpPr>
          <p:nvPr>
            <p:ph idx="1"/>
          </p:nvPr>
        </p:nvSpPr>
        <p:spPr>
          <a:xfrm>
            <a:off x="407882" y="1522320"/>
            <a:ext cx="11477810" cy="4038600"/>
          </a:xfrm>
        </p:spPr>
        <p:txBody>
          <a:bodyPr>
            <a:normAutofit/>
          </a:bodyPr>
          <a:lstStyle/>
          <a:p>
            <a:r>
              <a:rPr lang="en-US" dirty="0"/>
              <a:t>Support for the full spectrum of recovery residence models</a:t>
            </a:r>
          </a:p>
          <a:p>
            <a:r>
              <a:rPr lang="en-US" dirty="0"/>
              <a:t>support for multiple pathways, supportive of a wide variety of service models and recovery philosophies, </a:t>
            </a:r>
          </a:p>
          <a:p>
            <a:r>
              <a:rPr lang="en-US" dirty="0"/>
              <a:t>multidimensional definition of recovery, based on abstinence from alcohol and non-prescribed medications</a:t>
            </a:r>
          </a:p>
          <a:p>
            <a:r>
              <a:rPr lang="en-US" dirty="0"/>
              <a:t>commitment to the social model</a:t>
            </a:r>
          </a:p>
          <a:p>
            <a:r>
              <a:rPr lang="en-US" dirty="0"/>
              <a:t>Standards achievable by small, low-cost providers</a:t>
            </a:r>
          </a:p>
          <a:p>
            <a:r>
              <a:rPr lang="en-US" dirty="0"/>
              <a:t>Decentralization: based on state service organizations</a:t>
            </a:r>
          </a:p>
          <a:p>
            <a:pPr marL="0" indent="0">
              <a:buNone/>
            </a:pPr>
            <a:endParaRPr lang="en-US" sz="2400" dirty="0"/>
          </a:p>
        </p:txBody>
      </p:sp>
      <p:pic>
        <p:nvPicPr>
          <p:cNvPr id="4" name="Picture 3">
            <a:extLst>
              <a:ext uri="{FF2B5EF4-FFF2-40B4-BE49-F238E27FC236}">
                <a16:creationId xmlns:a16="http://schemas.microsoft.com/office/drawing/2014/main" id="{DC673ED5-EAE6-4188-A268-1310DC45F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3107409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2" y="457200"/>
            <a:ext cx="10969943" cy="1143000"/>
          </a:xfrm>
        </p:spPr>
        <p:txBody>
          <a:bodyPr>
            <a:normAutofit/>
          </a:bodyPr>
          <a:lstStyle/>
          <a:p>
            <a:r>
              <a:rPr lang="en-US" sz="4000" b="1" dirty="0">
                <a:latin typeface="Arial Black" panose="020B0A04020102020204" pitchFamily="34" charset="0"/>
              </a:rPr>
              <a:t>Early milestones</a:t>
            </a:r>
          </a:p>
        </p:txBody>
      </p:sp>
      <p:pic>
        <p:nvPicPr>
          <p:cNvPr id="4" name="Picture 3">
            <a:extLst>
              <a:ext uri="{FF2B5EF4-FFF2-40B4-BE49-F238E27FC236}">
                <a16:creationId xmlns:a16="http://schemas.microsoft.com/office/drawing/2014/main" id="{DC673ED5-EAE6-4188-A268-1310DC45F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992" y="2198797"/>
            <a:ext cx="2791737" cy="1243481"/>
          </a:xfrm>
          <a:prstGeom prst="rect">
            <a:avLst/>
          </a:prstGeom>
        </p:spPr>
      </p:pic>
      <p:pic>
        <p:nvPicPr>
          <p:cNvPr id="5" name="Picture 4" descr="NARR-logo-2-pic.png">
            <a:extLst>
              <a:ext uri="{FF2B5EF4-FFF2-40B4-BE49-F238E27FC236}">
                <a16:creationId xmlns:a16="http://schemas.microsoft.com/office/drawing/2014/main" id="{F7C2E6C4-AF4E-485A-BBD5-A1B43A0D4E1D}"/>
              </a:ext>
            </a:extLst>
          </p:cNvPr>
          <p:cNvPicPr>
            <a:picLocks noChangeAspect="1"/>
          </p:cNvPicPr>
          <p:nvPr/>
        </p:nvPicPr>
        <p:blipFill>
          <a:blip r:embed="rId4" cstate="print"/>
          <a:stretch>
            <a:fillRect/>
          </a:stretch>
        </p:blipFill>
        <p:spPr>
          <a:xfrm>
            <a:off x="6732566" y="793832"/>
            <a:ext cx="2596325" cy="1612735"/>
          </a:xfrm>
          <a:prstGeom prst="rect">
            <a:avLst/>
          </a:prstGeom>
        </p:spPr>
      </p:pic>
      <p:sp>
        <p:nvSpPr>
          <p:cNvPr id="7" name="Content Placeholder 2">
            <a:extLst>
              <a:ext uri="{FF2B5EF4-FFF2-40B4-BE49-F238E27FC236}">
                <a16:creationId xmlns:a16="http://schemas.microsoft.com/office/drawing/2014/main" id="{66DC9E24-481E-4139-9116-11DA173DB94B}"/>
              </a:ext>
            </a:extLst>
          </p:cNvPr>
          <p:cNvSpPr>
            <a:spLocks noGrp="1"/>
          </p:cNvSpPr>
          <p:nvPr>
            <p:ph idx="1"/>
          </p:nvPr>
        </p:nvSpPr>
        <p:spPr>
          <a:xfrm>
            <a:off x="471382" y="1757109"/>
            <a:ext cx="5510318" cy="4038600"/>
          </a:xfrm>
        </p:spPr>
        <p:txBody>
          <a:bodyPr>
            <a:noAutofit/>
          </a:bodyPr>
          <a:lstStyle/>
          <a:p>
            <a:r>
              <a:rPr lang="en-US" sz="3200" dirty="0"/>
              <a:t>SAMHSA/CSAT</a:t>
            </a:r>
          </a:p>
          <a:p>
            <a:r>
              <a:rPr lang="en-US" sz="3200" dirty="0"/>
              <a:t>NCAD Conference</a:t>
            </a:r>
          </a:p>
          <a:p>
            <a:r>
              <a:rPr lang="en-US" sz="3200" dirty="0"/>
              <a:t>Addiction Professional Magazine</a:t>
            </a:r>
          </a:p>
          <a:p>
            <a:r>
              <a:rPr lang="en-US" sz="3200" dirty="0"/>
              <a:t>Faces &amp; Voices of Recovery</a:t>
            </a:r>
          </a:p>
        </p:txBody>
      </p:sp>
      <p:sp>
        <p:nvSpPr>
          <p:cNvPr id="8" name="Content Placeholder 2">
            <a:extLst>
              <a:ext uri="{FF2B5EF4-FFF2-40B4-BE49-F238E27FC236}">
                <a16:creationId xmlns:a16="http://schemas.microsoft.com/office/drawing/2014/main" id="{84C24B7F-C215-4DF2-9522-506B6DE24D69}"/>
              </a:ext>
            </a:extLst>
          </p:cNvPr>
          <p:cNvSpPr txBox="1">
            <a:spLocks/>
          </p:cNvSpPr>
          <p:nvPr/>
        </p:nvSpPr>
        <p:spPr>
          <a:xfrm>
            <a:off x="6573732" y="3528759"/>
            <a:ext cx="5510318" cy="4038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NASADAD</a:t>
            </a:r>
          </a:p>
          <a:p>
            <a:r>
              <a:rPr lang="en-US" sz="3200" dirty="0"/>
              <a:t>ONDCP</a:t>
            </a:r>
          </a:p>
          <a:p>
            <a:r>
              <a:rPr lang="en-US" sz="3200" dirty="0"/>
              <a:t>Recovery Residence Primer</a:t>
            </a:r>
          </a:p>
          <a:p>
            <a:r>
              <a:rPr lang="en-US" sz="3200" dirty="0"/>
              <a:t>William White</a:t>
            </a:r>
          </a:p>
          <a:p>
            <a:r>
              <a:rPr lang="en-US" sz="3200" dirty="0"/>
              <a:t>APA policy brief</a:t>
            </a:r>
          </a:p>
        </p:txBody>
      </p:sp>
    </p:spTree>
    <p:extLst>
      <p:ext uri="{BB962C8B-B14F-4D97-AF65-F5344CB8AC3E}">
        <p14:creationId xmlns:p14="http://schemas.microsoft.com/office/powerpoint/2010/main" val="26892969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885"/>
            <a:ext cx="10515600" cy="1325563"/>
          </a:xfrm>
        </p:spPr>
        <p:txBody>
          <a:bodyPr/>
          <a:lstStyle/>
          <a:p>
            <a:pPr algn="ctr"/>
            <a:r>
              <a:rPr lang="en-US" b="1" dirty="0"/>
              <a:t>NARR in 2010</a:t>
            </a:r>
          </a:p>
        </p:txBody>
      </p:sp>
      <p:pic>
        <p:nvPicPr>
          <p:cNvPr id="5" name="Picture 4" descr="Map&#10;&#10;Description automatically generated">
            <a:extLst>
              <a:ext uri="{FF2B5EF4-FFF2-40B4-BE49-F238E27FC236}">
                <a16:creationId xmlns:a16="http://schemas.microsoft.com/office/drawing/2014/main" id="{55C188C1-0E41-4B64-8903-88476E846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33" y="1432231"/>
            <a:ext cx="10418337" cy="4717359"/>
          </a:xfrm>
          <a:prstGeom prst="rect">
            <a:avLst/>
          </a:prstGeom>
        </p:spPr>
      </p:pic>
      <p:sp>
        <p:nvSpPr>
          <p:cNvPr id="6" name="Rectangle 5">
            <a:extLst>
              <a:ext uri="{FF2B5EF4-FFF2-40B4-BE49-F238E27FC236}">
                <a16:creationId xmlns:a16="http://schemas.microsoft.com/office/drawing/2014/main" id="{74DD54D5-B35B-4370-9C1B-C4AD5B8AE281}"/>
              </a:ext>
            </a:extLst>
          </p:cNvPr>
          <p:cNvSpPr/>
          <p:nvPr/>
        </p:nvSpPr>
        <p:spPr>
          <a:xfrm>
            <a:off x="-629296" y="4563658"/>
            <a:ext cx="2618517" cy="834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880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D5EB-D73E-4E9C-A3BD-A7697AA6AF46}"/>
              </a:ext>
            </a:extLst>
          </p:cNvPr>
          <p:cNvSpPr>
            <a:spLocks noGrp="1"/>
          </p:cNvSpPr>
          <p:nvPr>
            <p:ph type="title"/>
          </p:nvPr>
        </p:nvSpPr>
        <p:spPr>
          <a:xfrm>
            <a:off x="679450" y="1863725"/>
            <a:ext cx="10674350" cy="1325563"/>
          </a:xfrm>
        </p:spPr>
        <p:txBody>
          <a:bodyPr>
            <a:noAutofit/>
          </a:bodyPr>
          <a:lstStyle/>
          <a:p>
            <a:r>
              <a:rPr lang="en-US" sz="8800" b="1" dirty="0">
                <a:solidFill>
                  <a:schemeClr val="accent2">
                    <a:lumMod val="75000"/>
                  </a:schemeClr>
                </a:solidFill>
                <a:latin typeface="Brush Script MT" panose="03060802040406070304" pitchFamily="66" charset="0"/>
              </a:rPr>
              <a:t>Present:</a:t>
            </a:r>
            <a:br>
              <a:rPr lang="en-US" sz="4800" dirty="0"/>
            </a:br>
            <a:r>
              <a:rPr lang="en-US" sz="4800" b="1" dirty="0"/>
              <a:t>Current system and programs</a:t>
            </a:r>
          </a:p>
        </p:txBody>
      </p:sp>
    </p:spTree>
    <p:extLst>
      <p:ext uri="{BB962C8B-B14F-4D97-AF65-F5344CB8AC3E}">
        <p14:creationId xmlns:p14="http://schemas.microsoft.com/office/powerpoint/2010/main" val="119521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D5EB-D73E-4E9C-A3BD-A7697AA6AF46}"/>
              </a:ext>
            </a:extLst>
          </p:cNvPr>
          <p:cNvSpPr>
            <a:spLocks noGrp="1"/>
          </p:cNvSpPr>
          <p:nvPr>
            <p:ph type="title"/>
          </p:nvPr>
        </p:nvSpPr>
        <p:spPr>
          <a:xfrm>
            <a:off x="679450" y="1863725"/>
            <a:ext cx="10674350" cy="1325563"/>
          </a:xfrm>
        </p:spPr>
        <p:txBody>
          <a:bodyPr>
            <a:noAutofit/>
          </a:bodyPr>
          <a:lstStyle/>
          <a:p>
            <a:r>
              <a:rPr lang="en-US" sz="8800" b="1" dirty="0">
                <a:solidFill>
                  <a:schemeClr val="accent2">
                    <a:lumMod val="75000"/>
                  </a:schemeClr>
                </a:solidFill>
                <a:latin typeface="Brush Script MT" panose="03060802040406070304" pitchFamily="66" charset="0"/>
              </a:rPr>
              <a:t>Past:</a:t>
            </a:r>
            <a:br>
              <a:rPr lang="en-US" sz="4800" dirty="0"/>
            </a:br>
            <a:r>
              <a:rPr lang="en-US" sz="4800" b="1" dirty="0"/>
              <a:t>Recovery housing history, founding,</a:t>
            </a:r>
            <a:br>
              <a:rPr lang="en-US" sz="4800" b="1" dirty="0"/>
            </a:br>
            <a:r>
              <a:rPr lang="en-US" sz="4800" b="1" dirty="0"/>
              <a:t>2011-2014</a:t>
            </a:r>
          </a:p>
        </p:txBody>
      </p:sp>
    </p:spTree>
    <p:extLst>
      <p:ext uri="{BB962C8B-B14F-4D97-AF65-F5344CB8AC3E}">
        <p14:creationId xmlns:p14="http://schemas.microsoft.com/office/powerpoint/2010/main" val="229288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EBEB-D620-4B95-9633-265224CBF946}"/>
              </a:ext>
            </a:extLst>
          </p:cNvPr>
          <p:cNvSpPr>
            <a:spLocks noGrp="1"/>
          </p:cNvSpPr>
          <p:nvPr>
            <p:ph type="title"/>
          </p:nvPr>
        </p:nvSpPr>
        <p:spPr/>
        <p:txBody>
          <a:bodyPr>
            <a:normAutofit/>
          </a:bodyPr>
          <a:lstStyle/>
          <a:p>
            <a:r>
              <a:rPr lang="en-US" sz="4000" b="1" dirty="0">
                <a:latin typeface="Arial Black" panose="020B0A04020102020204" pitchFamily="34" charset="0"/>
              </a:rPr>
              <a:t>NARR services and programs</a:t>
            </a:r>
          </a:p>
        </p:txBody>
      </p:sp>
      <p:sp>
        <p:nvSpPr>
          <p:cNvPr id="3" name="Content Placeholder 2">
            <a:extLst>
              <a:ext uri="{FF2B5EF4-FFF2-40B4-BE49-F238E27FC236}">
                <a16:creationId xmlns:a16="http://schemas.microsoft.com/office/drawing/2014/main" id="{FECBF953-B03A-4D10-A652-2D4610CC27C2}"/>
              </a:ext>
            </a:extLst>
          </p:cNvPr>
          <p:cNvSpPr>
            <a:spLocks noGrp="1"/>
          </p:cNvSpPr>
          <p:nvPr>
            <p:ph idx="1"/>
          </p:nvPr>
        </p:nvSpPr>
        <p:spPr>
          <a:xfrm>
            <a:off x="838200" y="1825625"/>
            <a:ext cx="10515600" cy="4739562"/>
          </a:xfrm>
        </p:spPr>
        <p:txBody>
          <a:bodyPr>
            <a:normAutofit lnSpcReduction="10000"/>
          </a:bodyPr>
          <a:lstStyle/>
          <a:p>
            <a:r>
              <a:rPr lang="en-US" dirty="0"/>
              <a:t>National best practice standards, code of ethics</a:t>
            </a:r>
          </a:p>
          <a:p>
            <a:r>
              <a:rPr lang="en-US" dirty="0"/>
              <a:t>Technical assistance to state, federal agencies</a:t>
            </a:r>
          </a:p>
          <a:p>
            <a:r>
              <a:rPr lang="en-US" dirty="0"/>
              <a:t>Formation, expansion of state standards/support organizations</a:t>
            </a:r>
          </a:p>
          <a:p>
            <a:r>
              <a:rPr lang="en-US" dirty="0"/>
              <a:t>Training</a:t>
            </a:r>
          </a:p>
          <a:p>
            <a:pPr lvl="1"/>
            <a:r>
              <a:rPr lang="en-US" dirty="0"/>
              <a:t>Leadership, organizational development</a:t>
            </a:r>
          </a:p>
          <a:p>
            <a:pPr lvl="1"/>
            <a:r>
              <a:rPr lang="en-US" dirty="0"/>
              <a:t>Residence operators</a:t>
            </a:r>
          </a:p>
          <a:p>
            <a:pPr lvl="1"/>
            <a:r>
              <a:rPr lang="en-US" dirty="0"/>
              <a:t>Residence staff</a:t>
            </a:r>
          </a:p>
          <a:p>
            <a:pPr lvl="1"/>
            <a:r>
              <a:rPr lang="en-US" dirty="0"/>
              <a:t>Certification staff</a:t>
            </a:r>
          </a:p>
          <a:p>
            <a:pPr lvl="1"/>
            <a:r>
              <a:rPr lang="en-US" dirty="0"/>
              <a:t>Training for trainers</a:t>
            </a:r>
          </a:p>
          <a:p>
            <a:r>
              <a:rPr lang="en-US" dirty="0"/>
              <a:t>Policy formation, development</a:t>
            </a:r>
          </a:p>
          <a:p>
            <a:r>
              <a:rPr lang="en-US" dirty="0"/>
              <a:t>Advocacy</a:t>
            </a:r>
          </a:p>
        </p:txBody>
      </p:sp>
      <p:pic>
        <p:nvPicPr>
          <p:cNvPr id="4" name="Picture 3">
            <a:extLst>
              <a:ext uri="{FF2B5EF4-FFF2-40B4-BE49-F238E27FC236}">
                <a16:creationId xmlns:a16="http://schemas.microsoft.com/office/drawing/2014/main" id="{9E5EA40C-F258-4FA1-83A1-A1EAE5E0B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354755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885"/>
            <a:ext cx="10515600" cy="1325563"/>
          </a:xfrm>
        </p:spPr>
        <p:txBody>
          <a:bodyPr/>
          <a:lstStyle/>
          <a:p>
            <a:pPr algn="ctr"/>
            <a:r>
              <a:rPr lang="en-US" b="1" dirty="0"/>
              <a:t>NARR network today</a:t>
            </a:r>
          </a:p>
        </p:txBody>
      </p:sp>
      <p:sp>
        <p:nvSpPr>
          <p:cNvPr id="7" name="TextBox 6"/>
          <p:cNvSpPr txBox="1"/>
          <p:nvPr/>
        </p:nvSpPr>
        <p:spPr>
          <a:xfrm>
            <a:off x="3233764" y="6238031"/>
            <a:ext cx="6292128" cy="400110"/>
          </a:xfrm>
          <a:prstGeom prst="rect">
            <a:avLst/>
          </a:prstGeom>
          <a:noFill/>
        </p:spPr>
        <p:txBody>
          <a:bodyPr wrap="square" rtlCol="0">
            <a:spAutoFit/>
          </a:bodyPr>
          <a:lstStyle/>
          <a:p>
            <a:r>
              <a:rPr lang="en-US" sz="2000" b="1" dirty="0"/>
              <a:t>31 Affiliate organizations, nine being formed</a:t>
            </a:r>
          </a:p>
        </p:txBody>
      </p:sp>
      <p:pic>
        <p:nvPicPr>
          <p:cNvPr id="4" name="Picture 3" descr="Map&#10;&#10;Description automatically generated">
            <a:extLst>
              <a:ext uri="{FF2B5EF4-FFF2-40B4-BE49-F238E27FC236}">
                <a16:creationId xmlns:a16="http://schemas.microsoft.com/office/drawing/2014/main" id="{3941BDB3-3A22-4F37-A1A1-43C4C4A86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4339" y="1397437"/>
            <a:ext cx="7797034" cy="4752154"/>
          </a:xfrm>
          <a:prstGeom prst="rect">
            <a:avLst/>
          </a:prstGeom>
        </p:spPr>
      </p:pic>
    </p:spTree>
    <p:extLst>
      <p:ext uri="{BB962C8B-B14F-4D97-AF65-F5344CB8AC3E}">
        <p14:creationId xmlns:p14="http://schemas.microsoft.com/office/powerpoint/2010/main" val="578255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A404-FC05-499F-80E1-FE8F01A043E1}"/>
              </a:ext>
            </a:extLst>
          </p:cNvPr>
          <p:cNvSpPr>
            <a:spLocks noGrp="1"/>
          </p:cNvSpPr>
          <p:nvPr>
            <p:ph type="title"/>
          </p:nvPr>
        </p:nvSpPr>
        <p:spPr/>
        <p:txBody>
          <a:bodyPr>
            <a:normAutofit/>
          </a:bodyPr>
          <a:lstStyle/>
          <a:p>
            <a:r>
              <a:rPr lang="en-US" sz="4000" b="1" dirty="0">
                <a:latin typeface="Arial Black" panose="020B0A04020102020204" pitchFamily="34" charset="0"/>
              </a:rPr>
              <a:t>State affiliate services and support</a:t>
            </a:r>
          </a:p>
        </p:txBody>
      </p:sp>
      <p:sp>
        <p:nvSpPr>
          <p:cNvPr id="3" name="Content Placeholder 2">
            <a:extLst>
              <a:ext uri="{FF2B5EF4-FFF2-40B4-BE49-F238E27FC236}">
                <a16:creationId xmlns:a16="http://schemas.microsoft.com/office/drawing/2014/main" id="{A6BFB9ED-175E-4BD6-8F85-912D4C52C84F}"/>
              </a:ext>
            </a:extLst>
          </p:cNvPr>
          <p:cNvSpPr>
            <a:spLocks noGrp="1"/>
          </p:cNvSpPr>
          <p:nvPr>
            <p:ph idx="1"/>
          </p:nvPr>
        </p:nvSpPr>
        <p:spPr/>
        <p:txBody>
          <a:bodyPr/>
          <a:lstStyle/>
          <a:p>
            <a:r>
              <a:rPr lang="en-US" dirty="0"/>
              <a:t>Certification of providers, residences according to NARR standards</a:t>
            </a:r>
          </a:p>
          <a:p>
            <a:r>
              <a:rPr lang="en-US" dirty="0"/>
              <a:t>Relationships with other stakeholder organizations, recovery community</a:t>
            </a:r>
          </a:p>
          <a:p>
            <a:r>
              <a:rPr lang="en-US" dirty="0"/>
              <a:t>Technical assistance to providers, new entrants</a:t>
            </a:r>
          </a:p>
          <a:p>
            <a:r>
              <a:rPr lang="en-US" dirty="0"/>
              <a:t>Resolution of complaints about certified residences</a:t>
            </a:r>
          </a:p>
          <a:p>
            <a:r>
              <a:rPr lang="en-US" dirty="0"/>
              <a:t>Provider learning community</a:t>
            </a:r>
          </a:p>
          <a:p>
            <a:r>
              <a:rPr lang="en-US" dirty="0"/>
              <a:t>Operator training (some affiliates)</a:t>
            </a:r>
          </a:p>
          <a:p>
            <a:r>
              <a:rPr lang="en-US" dirty="0"/>
              <a:t>Affiliate contact information through NARR, or at </a:t>
            </a:r>
            <a:r>
              <a:rPr lang="en-US" b="1" i="1" dirty="0"/>
              <a:t>narronline.org</a:t>
            </a:r>
          </a:p>
          <a:p>
            <a:endParaRPr lang="en-US" dirty="0"/>
          </a:p>
        </p:txBody>
      </p:sp>
    </p:spTree>
    <p:extLst>
      <p:ext uri="{BB962C8B-B14F-4D97-AF65-F5344CB8AC3E}">
        <p14:creationId xmlns:p14="http://schemas.microsoft.com/office/powerpoint/2010/main" val="301742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4A-E47D-4796-92AE-59FDE5D9F7E8}"/>
              </a:ext>
            </a:extLst>
          </p:cNvPr>
          <p:cNvSpPr>
            <a:spLocks noGrp="1"/>
          </p:cNvSpPr>
          <p:nvPr>
            <p:ph type="title"/>
          </p:nvPr>
        </p:nvSpPr>
        <p:spPr/>
        <p:txBody>
          <a:bodyPr>
            <a:normAutofit/>
          </a:bodyPr>
          <a:lstStyle/>
          <a:p>
            <a:r>
              <a:rPr lang="en-US" sz="4000" b="1" dirty="0">
                <a:latin typeface="Arial Black" panose="020B0A04020102020204" pitchFamily="34" charset="0"/>
              </a:rPr>
              <a:t>Residence certification</a:t>
            </a:r>
          </a:p>
        </p:txBody>
      </p:sp>
      <p:sp>
        <p:nvSpPr>
          <p:cNvPr id="3" name="Content Placeholder 2">
            <a:extLst>
              <a:ext uri="{FF2B5EF4-FFF2-40B4-BE49-F238E27FC236}">
                <a16:creationId xmlns:a16="http://schemas.microsoft.com/office/drawing/2014/main" id="{BE05BC85-4196-45D4-88DF-F45F2D58FC28}"/>
              </a:ext>
            </a:extLst>
          </p:cNvPr>
          <p:cNvSpPr>
            <a:spLocks noGrp="1"/>
          </p:cNvSpPr>
          <p:nvPr>
            <p:ph idx="1"/>
          </p:nvPr>
        </p:nvSpPr>
        <p:spPr>
          <a:xfrm>
            <a:off x="838200" y="1470024"/>
            <a:ext cx="10515600" cy="5032375"/>
          </a:xfrm>
        </p:spPr>
        <p:txBody>
          <a:bodyPr>
            <a:normAutofit/>
          </a:bodyPr>
          <a:lstStyle/>
          <a:p>
            <a:r>
              <a:rPr lang="en-US" sz="3200" dirty="0"/>
              <a:t>Annual process, NARR affiliate function</a:t>
            </a:r>
          </a:p>
          <a:p>
            <a:r>
              <a:rPr lang="en-US" sz="3200" dirty="0"/>
              <a:t>Formal application</a:t>
            </a:r>
          </a:p>
          <a:p>
            <a:r>
              <a:rPr lang="en-US" sz="3200" dirty="0"/>
              <a:t>Version 3 of national standard</a:t>
            </a:r>
          </a:p>
          <a:p>
            <a:r>
              <a:rPr lang="en-US" sz="3200" dirty="0"/>
              <a:t>Review of residence documents, policies &amp; procedures</a:t>
            </a:r>
          </a:p>
          <a:p>
            <a:r>
              <a:rPr lang="en-US" sz="3200" dirty="0"/>
              <a:t>Structured interviews with operator, staff</a:t>
            </a:r>
          </a:p>
          <a:p>
            <a:r>
              <a:rPr lang="en-US" sz="3200" dirty="0"/>
              <a:t>Physical site assessment (health &amp; safety, no overcrowding, property condition)</a:t>
            </a:r>
          </a:p>
          <a:p>
            <a:r>
              <a:rPr lang="en-US" sz="3200" dirty="0"/>
              <a:t>Technical assistance available to providers</a:t>
            </a:r>
          </a:p>
          <a:p>
            <a:endParaRPr lang="en-US" sz="3200" dirty="0"/>
          </a:p>
        </p:txBody>
      </p:sp>
      <p:pic>
        <p:nvPicPr>
          <p:cNvPr id="4" name="Picture 3">
            <a:extLst>
              <a:ext uri="{FF2B5EF4-FFF2-40B4-BE49-F238E27FC236}">
                <a16:creationId xmlns:a16="http://schemas.microsoft.com/office/drawing/2014/main" id="{AF944968-07E7-427B-B932-0B004DC55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1379883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9" y="-54429"/>
            <a:ext cx="12188825" cy="1371600"/>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867" y="196405"/>
            <a:ext cx="10630469" cy="1325563"/>
          </a:xfrm>
        </p:spPr>
        <p:txBody>
          <a:bodyPr>
            <a:normAutofit/>
          </a:bodyPr>
          <a:lstStyle/>
          <a:p>
            <a:r>
              <a:rPr lang="en-US" sz="4000" dirty="0">
                <a:solidFill>
                  <a:schemeClr val="bg1"/>
                </a:solidFill>
              </a:rPr>
              <a:t>Elements of a statewide recovery residence system</a:t>
            </a:r>
          </a:p>
        </p:txBody>
      </p:sp>
      <p:sp>
        <p:nvSpPr>
          <p:cNvPr id="3" name="Content Placeholder 2"/>
          <p:cNvSpPr>
            <a:spLocks noGrp="1"/>
          </p:cNvSpPr>
          <p:nvPr>
            <p:ph idx="1"/>
          </p:nvPr>
        </p:nvSpPr>
        <p:spPr/>
        <p:txBody>
          <a:bodyPr>
            <a:normAutofit/>
          </a:bodyPr>
          <a:lstStyle/>
          <a:p>
            <a:r>
              <a:rPr lang="en-US" sz="3200" dirty="0"/>
              <a:t>Standards, ethics based on national best practices</a:t>
            </a:r>
          </a:p>
          <a:p>
            <a:r>
              <a:rPr lang="en-US" sz="3200" dirty="0"/>
              <a:t>Provider accountability</a:t>
            </a:r>
          </a:p>
          <a:p>
            <a:r>
              <a:rPr lang="en-US" sz="3200" dirty="0"/>
              <a:t>Consumer information and protections</a:t>
            </a:r>
          </a:p>
          <a:p>
            <a:r>
              <a:rPr lang="en-US" sz="3200" dirty="0"/>
              <a:t>Provider support, continuing quality improvement</a:t>
            </a:r>
          </a:p>
          <a:p>
            <a:r>
              <a:rPr lang="en-US" sz="3200" dirty="0"/>
              <a:t>Training, workforce development</a:t>
            </a:r>
          </a:p>
          <a:p>
            <a:r>
              <a:rPr lang="en-US" sz="3200" dirty="0"/>
              <a:t>Integration into larger systems of care</a:t>
            </a:r>
          </a:p>
          <a:p>
            <a:r>
              <a:rPr lang="en-US" sz="3200" dirty="0"/>
              <a:t>Local expertise, policy resource</a:t>
            </a:r>
          </a:p>
        </p:txBody>
      </p:sp>
    </p:spTree>
    <p:extLst>
      <p:ext uri="{BB962C8B-B14F-4D97-AF65-F5344CB8AC3E}">
        <p14:creationId xmlns:p14="http://schemas.microsoft.com/office/powerpoint/2010/main" val="331487755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51D1C1-FFD4-475C-8611-FAF6FEBC9ECF}"/>
              </a:ext>
            </a:extLst>
          </p:cNvPr>
          <p:cNvSpPr/>
          <p:nvPr/>
        </p:nvSpPr>
        <p:spPr>
          <a:xfrm>
            <a:off x="10889" y="-54429"/>
            <a:ext cx="12188825" cy="1371600"/>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7501" y="245835"/>
            <a:ext cx="10515600" cy="1325563"/>
          </a:xfrm>
        </p:spPr>
        <p:txBody>
          <a:bodyPr/>
          <a:lstStyle/>
          <a:p>
            <a:r>
              <a:rPr lang="en-US" dirty="0">
                <a:solidFill>
                  <a:schemeClr val="bg1"/>
                </a:solidFill>
              </a:rPr>
              <a:t>State system support elements</a:t>
            </a:r>
          </a:p>
        </p:txBody>
      </p:sp>
      <p:sp>
        <p:nvSpPr>
          <p:cNvPr id="3" name="Content Placeholder 2"/>
          <p:cNvSpPr>
            <a:spLocks noGrp="1"/>
          </p:cNvSpPr>
          <p:nvPr>
            <p:ph idx="1"/>
          </p:nvPr>
        </p:nvSpPr>
        <p:spPr/>
        <p:txBody>
          <a:bodyPr/>
          <a:lstStyle/>
          <a:p>
            <a:r>
              <a:rPr lang="en-US" dirty="0"/>
              <a:t>Recognition of standards, certification of residences</a:t>
            </a:r>
          </a:p>
          <a:p>
            <a:r>
              <a:rPr lang="en-US" dirty="0"/>
              <a:t>Incentives for becoming standards-compliant, submitting to oversight</a:t>
            </a:r>
          </a:p>
          <a:p>
            <a:r>
              <a:rPr lang="en-US" dirty="0"/>
              <a:t>Provisions addressing patient brokering, insurance fraud, misleading advertising</a:t>
            </a:r>
          </a:p>
          <a:p>
            <a:r>
              <a:rPr lang="en-US" dirty="0"/>
              <a:t>Address inadequacy of traditional medical/clinical licensure model</a:t>
            </a:r>
          </a:p>
          <a:p>
            <a:r>
              <a:rPr lang="en-US" dirty="0"/>
              <a:t>Funding for these elements:</a:t>
            </a:r>
          </a:p>
          <a:p>
            <a:pPr lvl="1">
              <a:buFont typeface="Courier New" panose="02070309020205020404" pitchFamily="49" charset="0"/>
              <a:buChar char="o"/>
            </a:pPr>
            <a:r>
              <a:rPr lang="en-US" dirty="0"/>
              <a:t>Resident access, services</a:t>
            </a:r>
          </a:p>
          <a:p>
            <a:pPr lvl="1">
              <a:buFont typeface="Courier New" panose="02070309020205020404" pitchFamily="49" charset="0"/>
              <a:buChar char="o"/>
            </a:pPr>
            <a:r>
              <a:rPr lang="en-US" dirty="0"/>
              <a:t>Capital costs, system expansion</a:t>
            </a:r>
          </a:p>
          <a:p>
            <a:pPr lvl="1">
              <a:buFont typeface="Courier New" panose="02070309020205020404" pitchFamily="49" charset="0"/>
              <a:buChar char="o"/>
            </a:pPr>
            <a:r>
              <a:rPr lang="en-US" dirty="0"/>
              <a:t>System support </a:t>
            </a:r>
          </a:p>
        </p:txBody>
      </p:sp>
    </p:spTree>
    <p:extLst>
      <p:ext uri="{BB962C8B-B14F-4D97-AF65-F5344CB8AC3E}">
        <p14:creationId xmlns:p14="http://schemas.microsoft.com/office/powerpoint/2010/main" val="97621903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321" y="62873"/>
            <a:ext cx="7063154" cy="1325563"/>
          </a:xfrm>
        </p:spPr>
        <p:txBody>
          <a:bodyPr/>
          <a:lstStyle/>
          <a:p>
            <a:pPr algn="ctr"/>
            <a:r>
              <a:rPr lang="en-US" b="1" dirty="0"/>
              <a:t>2018: Recovery housing policy guide</a:t>
            </a:r>
          </a:p>
        </p:txBody>
      </p:sp>
      <p:pic>
        <p:nvPicPr>
          <p:cNvPr id="4" name="Picture 3">
            <a:extLst>
              <a:ext uri="{FF2B5EF4-FFF2-40B4-BE49-F238E27FC236}">
                <a16:creationId xmlns:a16="http://schemas.microsoft.com/office/drawing/2014/main" id="{ACEA0E51-8000-4639-8B4A-4B0F3F591D6B}"/>
              </a:ext>
            </a:extLst>
          </p:cNvPr>
          <p:cNvPicPr>
            <a:picLocks noChangeAspect="1"/>
          </p:cNvPicPr>
          <p:nvPr/>
        </p:nvPicPr>
        <p:blipFill>
          <a:blip r:embed="rId2"/>
          <a:stretch>
            <a:fillRect/>
          </a:stretch>
        </p:blipFill>
        <p:spPr>
          <a:xfrm rot="598753">
            <a:off x="876234" y="1243398"/>
            <a:ext cx="3683882" cy="4999672"/>
          </a:xfrm>
          <a:prstGeom prst="rect">
            <a:avLst/>
          </a:prstGeom>
          <a:effectLst>
            <a:outerShdw blurRad="50800" dist="38100" dir="5400000" sx="103000" sy="103000" algn="t" rotWithShape="0">
              <a:prstClr val="black">
                <a:alpha val="55000"/>
              </a:prstClr>
            </a:outerShdw>
            <a:softEdge rad="25400"/>
          </a:effectLst>
        </p:spPr>
      </p:pic>
      <p:sp>
        <p:nvSpPr>
          <p:cNvPr id="5" name="Subtitle 1">
            <a:extLst>
              <a:ext uri="{FF2B5EF4-FFF2-40B4-BE49-F238E27FC236}">
                <a16:creationId xmlns:a16="http://schemas.microsoft.com/office/drawing/2014/main" id="{0254AE01-0323-49FE-922D-BE779BA10B59}"/>
              </a:ext>
            </a:extLst>
          </p:cNvPr>
          <p:cNvSpPr txBox="1">
            <a:spLocks/>
          </p:cNvSpPr>
          <p:nvPr/>
        </p:nvSpPr>
        <p:spPr>
          <a:xfrm>
            <a:off x="5116450" y="1420435"/>
            <a:ext cx="6694551" cy="4645599"/>
          </a:xfrm>
          <a:prstGeom prst="rect">
            <a:avLst/>
          </a:prstGeom>
        </p:spPr>
        <p:txBody>
          <a:bodyPr>
            <a:noAutofit/>
          </a:bodyPr>
          <a:lstStyle>
            <a:lvl1pPr algn="l" rtl="0" eaLnBrk="1" fontAlgn="base" hangingPunct="1">
              <a:lnSpc>
                <a:spcPct val="9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t>A joint effort between National Council and NARR with input from other stakeholders.</a:t>
            </a:r>
          </a:p>
          <a:p>
            <a:pPr marL="342900" indent="-342900">
              <a:buFont typeface="Wingdings" panose="05000000000000000000" pitchFamily="2" charset="2"/>
              <a:buChar char="§"/>
            </a:pPr>
            <a:r>
              <a:rPr lang="en-US" sz="2400" dirty="0"/>
              <a:t>Provides state policymakers and advocates with strategies, tools, and policy language that support the infrastructure of recovery housing, quality operating standards, and protections for people in recovery.</a:t>
            </a:r>
          </a:p>
          <a:p>
            <a:pPr marL="342900" indent="-342900">
              <a:buFont typeface="Wingdings" panose="05000000000000000000" pitchFamily="2" charset="2"/>
              <a:buChar char="§"/>
            </a:pPr>
            <a:r>
              <a:rPr lang="en-US" sz="2400" dirty="0"/>
              <a:t>Summary of existing state regulations</a:t>
            </a:r>
          </a:p>
          <a:p>
            <a:pPr marL="342900" indent="-342900">
              <a:buFont typeface="Wingdings" panose="05000000000000000000" pitchFamily="2" charset="2"/>
              <a:buChar char="§"/>
            </a:pPr>
            <a:r>
              <a:rPr lang="en-US" sz="2400" dirty="0"/>
              <a:t>Highlights three main sections:</a:t>
            </a:r>
          </a:p>
          <a:p>
            <a:pPr marL="1143000" lvl="1" indent="-457200">
              <a:buFont typeface="+mj-lt"/>
              <a:buAutoNum type="arabicPeriod"/>
            </a:pPr>
            <a:r>
              <a:rPr lang="en-US" dirty="0"/>
              <a:t>Protecting Recovery Housing</a:t>
            </a:r>
          </a:p>
          <a:p>
            <a:pPr marL="1143000" lvl="1" indent="-457200">
              <a:buFont typeface="+mj-lt"/>
              <a:buAutoNum type="arabicPeriod"/>
            </a:pPr>
            <a:r>
              <a:rPr lang="en-US" dirty="0"/>
              <a:t>Supporting Recovery Housing in Practice</a:t>
            </a:r>
          </a:p>
          <a:p>
            <a:pPr marL="1143000" lvl="1" indent="-457200">
              <a:buFont typeface="+mj-lt"/>
              <a:buAutoNum type="arabicPeriod"/>
            </a:pPr>
            <a:r>
              <a:rPr lang="en-US" dirty="0"/>
              <a:t>Sample Legislative Language</a:t>
            </a:r>
          </a:p>
          <a:p>
            <a:pPr marL="342900" indent="-342900">
              <a:buFont typeface="Wingdings" panose="05000000000000000000" pitchFamily="2" charset="2"/>
              <a:buChar char="§"/>
            </a:pPr>
            <a:endParaRPr lang="en-US" sz="2400" dirty="0">
              <a:latin typeface="Arial Narrow" panose="020B0606020202030204" pitchFamily="34" charset="0"/>
            </a:endParaRPr>
          </a:p>
          <a:p>
            <a:pPr marL="342900" indent="-342900">
              <a:buFont typeface="Wingdings" panose="05000000000000000000" pitchFamily="2" charset="2"/>
              <a:buChar char="§"/>
            </a:pPr>
            <a:endParaRPr lang="en-US" sz="2400" dirty="0">
              <a:latin typeface="Arial Narrow" panose="020B0606020202030204" pitchFamily="34" charset="0"/>
            </a:endParaRPr>
          </a:p>
        </p:txBody>
      </p:sp>
    </p:spTree>
    <p:extLst>
      <p:ext uri="{BB962C8B-B14F-4D97-AF65-F5344CB8AC3E}">
        <p14:creationId xmlns:p14="http://schemas.microsoft.com/office/powerpoint/2010/main" val="65426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1098-27E5-4006-8500-5FF059E1E1DF}"/>
              </a:ext>
            </a:extLst>
          </p:cNvPr>
          <p:cNvSpPr>
            <a:spLocks noGrp="1"/>
          </p:cNvSpPr>
          <p:nvPr>
            <p:ph type="title"/>
          </p:nvPr>
        </p:nvSpPr>
        <p:spPr/>
        <p:txBody>
          <a:bodyPr>
            <a:normAutofit/>
          </a:bodyPr>
          <a:lstStyle/>
          <a:p>
            <a:r>
              <a:rPr lang="en-US" sz="4000" b="1" dirty="0">
                <a:latin typeface="Arial Black" panose="020B0A04020102020204" pitchFamily="34" charset="0"/>
              </a:rPr>
              <a:t>Recovery Housing is an Evidence-based Practice (SAMHSA)</a:t>
            </a:r>
          </a:p>
        </p:txBody>
      </p:sp>
      <p:pic>
        <p:nvPicPr>
          <p:cNvPr id="4" name="Picture 3" descr="Graphical user interface, text&#10;&#10;Description automatically generated">
            <a:extLst>
              <a:ext uri="{FF2B5EF4-FFF2-40B4-BE49-F238E27FC236}">
                <a16:creationId xmlns:a16="http://schemas.microsoft.com/office/drawing/2014/main" id="{4C37BF99-7E2B-4E44-88C3-B169B7EEB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25" y="2262713"/>
            <a:ext cx="7458276" cy="3423845"/>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8F20BDC1-0DD9-4B9B-A414-AA713839D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316" y="2451655"/>
            <a:ext cx="3871295" cy="2328112"/>
          </a:xfrm>
          <a:prstGeom prst="rect">
            <a:avLst/>
          </a:prstGeom>
        </p:spPr>
      </p:pic>
    </p:spTree>
    <p:extLst>
      <p:ext uri="{BB962C8B-B14F-4D97-AF65-F5344CB8AC3E}">
        <p14:creationId xmlns:p14="http://schemas.microsoft.com/office/powerpoint/2010/main" val="2736374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882" y="1447800"/>
            <a:ext cx="11477810" cy="4038600"/>
          </a:xfrm>
        </p:spPr>
        <p:txBody>
          <a:bodyPr>
            <a:normAutofit lnSpcReduction="10000"/>
          </a:bodyPr>
          <a:lstStyle/>
          <a:p>
            <a:pPr marL="0" indent="0">
              <a:buNone/>
            </a:pPr>
            <a:r>
              <a:rPr lang="en-US" b="1" i="1" dirty="0"/>
              <a:t>Already adopted, working well</a:t>
            </a:r>
          </a:p>
          <a:p>
            <a:r>
              <a:rPr lang="en-US" dirty="0"/>
              <a:t>31 existing state organizations</a:t>
            </a:r>
          </a:p>
          <a:p>
            <a:r>
              <a:rPr lang="en-US" dirty="0"/>
              <a:t>10 in development</a:t>
            </a:r>
          </a:p>
          <a:p>
            <a:r>
              <a:rPr lang="en-US" dirty="0"/>
              <a:t>Legislative support: OH, FL, MA, IN, RI, MD, MO, WA, NH, ME, WV, VA</a:t>
            </a:r>
          </a:p>
          <a:p>
            <a:r>
              <a:rPr lang="en-US" dirty="0"/>
              <a:t>Legislation pending or to be introduced: TN, TX, OK, KY, others</a:t>
            </a:r>
          </a:p>
          <a:p>
            <a:r>
              <a:rPr lang="en-US" dirty="0"/>
              <a:t>Legislation to be introduced: Organizational development: DE, NY, IA, AR, MD, NV, MT, ID, MS, HI</a:t>
            </a:r>
          </a:p>
          <a:p>
            <a:r>
              <a:rPr lang="en-US" dirty="0"/>
              <a:t>Rural Center of Excellence target states: WV, KY, TN, OH, GA, OR, WA, ID, MT, MS</a:t>
            </a:r>
          </a:p>
          <a:p>
            <a:endParaRPr lang="en-US" sz="2400" dirty="0"/>
          </a:p>
          <a:p>
            <a:endParaRPr lang="en-US" sz="2400" dirty="0"/>
          </a:p>
        </p:txBody>
      </p:sp>
      <p:sp>
        <p:nvSpPr>
          <p:cNvPr id="6" name="Rectangle 5">
            <a:extLst>
              <a:ext uri="{FF2B5EF4-FFF2-40B4-BE49-F238E27FC236}">
                <a16:creationId xmlns:a16="http://schemas.microsoft.com/office/drawing/2014/main" id="{EF177C78-227D-4C06-963A-AEA1D7C34DF4}"/>
              </a:ext>
            </a:extLst>
          </p:cNvPr>
          <p:cNvSpPr/>
          <p:nvPr/>
        </p:nvSpPr>
        <p:spPr>
          <a:xfrm>
            <a:off x="10889" y="-54429"/>
            <a:ext cx="12188825" cy="1371600"/>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ADFAD78-E668-4ACE-ADB2-3670AB6067AA}"/>
              </a:ext>
            </a:extLst>
          </p:cNvPr>
          <p:cNvSpPr>
            <a:spLocks noGrp="1"/>
          </p:cNvSpPr>
          <p:nvPr>
            <p:ph type="title"/>
          </p:nvPr>
        </p:nvSpPr>
        <p:spPr>
          <a:xfrm>
            <a:off x="847501" y="245835"/>
            <a:ext cx="10515600" cy="1325563"/>
          </a:xfrm>
        </p:spPr>
        <p:txBody>
          <a:bodyPr/>
          <a:lstStyle/>
          <a:p>
            <a:r>
              <a:rPr lang="en-US" dirty="0">
                <a:solidFill>
                  <a:schemeClr val="bg1"/>
                </a:solidFill>
              </a:rPr>
              <a:t>State system adoption</a:t>
            </a:r>
          </a:p>
        </p:txBody>
      </p:sp>
    </p:spTree>
    <p:extLst>
      <p:ext uri="{BB962C8B-B14F-4D97-AF65-F5344CB8AC3E}">
        <p14:creationId xmlns:p14="http://schemas.microsoft.com/office/powerpoint/2010/main" val="7786667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EBEB-D620-4B95-9633-265224CBF946}"/>
              </a:ext>
            </a:extLst>
          </p:cNvPr>
          <p:cNvSpPr>
            <a:spLocks noGrp="1"/>
          </p:cNvSpPr>
          <p:nvPr>
            <p:ph type="title"/>
          </p:nvPr>
        </p:nvSpPr>
        <p:spPr/>
        <p:txBody>
          <a:bodyPr>
            <a:normAutofit/>
          </a:bodyPr>
          <a:lstStyle/>
          <a:p>
            <a:r>
              <a:rPr lang="en-US" sz="4000" b="1" dirty="0">
                <a:latin typeface="Arial Black" panose="020B0A04020102020204" pitchFamily="34" charset="0"/>
              </a:rPr>
              <a:t>NARR Advocacy</a:t>
            </a:r>
          </a:p>
        </p:txBody>
      </p:sp>
      <p:sp>
        <p:nvSpPr>
          <p:cNvPr id="3" name="Content Placeholder 2">
            <a:extLst>
              <a:ext uri="{FF2B5EF4-FFF2-40B4-BE49-F238E27FC236}">
                <a16:creationId xmlns:a16="http://schemas.microsoft.com/office/drawing/2014/main" id="{FECBF953-B03A-4D10-A652-2D4610CC27C2}"/>
              </a:ext>
            </a:extLst>
          </p:cNvPr>
          <p:cNvSpPr>
            <a:spLocks noGrp="1"/>
          </p:cNvSpPr>
          <p:nvPr>
            <p:ph idx="1"/>
          </p:nvPr>
        </p:nvSpPr>
        <p:spPr/>
        <p:txBody>
          <a:bodyPr>
            <a:normAutofit/>
          </a:bodyPr>
          <a:lstStyle/>
          <a:p>
            <a:r>
              <a:rPr lang="en-US" sz="3200" dirty="0"/>
              <a:t>Resident rights</a:t>
            </a:r>
          </a:p>
          <a:p>
            <a:r>
              <a:rPr lang="en-US" sz="3200" dirty="0"/>
              <a:t>Access to recovery housing and services</a:t>
            </a:r>
          </a:p>
          <a:p>
            <a:r>
              <a:rPr lang="en-US" sz="3200" dirty="0"/>
              <a:t>Civil rights, fair housing, discrimination</a:t>
            </a:r>
          </a:p>
          <a:p>
            <a:r>
              <a:rPr lang="en-US" sz="3200" dirty="0"/>
              <a:t>Abusive practices and exploitation</a:t>
            </a:r>
          </a:p>
          <a:p>
            <a:r>
              <a:rPr lang="en-US" sz="3200" dirty="0"/>
              <a:t>Resources to support recovery infrastructure</a:t>
            </a:r>
          </a:p>
          <a:p>
            <a:r>
              <a:rPr lang="en-US" sz="3200" dirty="0"/>
              <a:t>Policy development, federal and state</a:t>
            </a:r>
          </a:p>
        </p:txBody>
      </p:sp>
      <p:pic>
        <p:nvPicPr>
          <p:cNvPr id="4" name="Picture 3">
            <a:extLst>
              <a:ext uri="{FF2B5EF4-FFF2-40B4-BE49-F238E27FC236}">
                <a16:creationId xmlns:a16="http://schemas.microsoft.com/office/drawing/2014/main" id="{9E5EA40C-F258-4FA1-83A1-A1EAE5E0B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335576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2" y="457200"/>
            <a:ext cx="10969943" cy="1143000"/>
          </a:xfrm>
        </p:spPr>
        <p:txBody>
          <a:bodyPr>
            <a:normAutofit/>
          </a:bodyPr>
          <a:lstStyle/>
          <a:p>
            <a:r>
              <a:rPr lang="en-US" sz="4000" b="1" dirty="0">
                <a:latin typeface="Arial Black" panose="020B0A04020102020204" pitchFamily="34" charset="0"/>
              </a:rPr>
              <a:t>NARR at a glance</a:t>
            </a:r>
          </a:p>
        </p:txBody>
      </p:sp>
      <p:sp>
        <p:nvSpPr>
          <p:cNvPr id="3" name="Content Placeholder 2"/>
          <p:cNvSpPr>
            <a:spLocks noGrp="1"/>
          </p:cNvSpPr>
          <p:nvPr>
            <p:ph idx="1"/>
          </p:nvPr>
        </p:nvSpPr>
        <p:spPr>
          <a:xfrm>
            <a:off x="407882" y="1522320"/>
            <a:ext cx="11477810" cy="4038600"/>
          </a:xfrm>
        </p:spPr>
        <p:txBody>
          <a:bodyPr>
            <a:normAutofit fontScale="92500" lnSpcReduction="10000"/>
          </a:bodyPr>
          <a:lstStyle/>
          <a:p>
            <a:r>
              <a:rPr lang="en-US" dirty="0"/>
              <a:t>Founded in 2011 </a:t>
            </a:r>
          </a:p>
          <a:p>
            <a:r>
              <a:rPr lang="en-US" dirty="0"/>
              <a:t>National Standard and Code of Ethics</a:t>
            </a:r>
          </a:p>
          <a:p>
            <a:r>
              <a:rPr lang="en-US" dirty="0"/>
              <a:t>Covers the full spectrum of recovery housing</a:t>
            </a:r>
          </a:p>
          <a:p>
            <a:r>
              <a:rPr lang="en-US" dirty="0"/>
              <a:t>Operating model for statewide recovery housing support systems </a:t>
            </a:r>
          </a:p>
          <a:p>
            <a:r>
              <a:rPr lang="en-US" dirty="0"/>
              <a:t>Affiliate relationships in 31 states, over 3,500 residences nationally</a:t>
            </a:r>
          </a:p>
          <a:p>
            <a:r>
              <a:rPr lang="en-US" dirty="0"/>
              <a:t>Training, technical assistance; working relationships with gov’t agencies</a:t>
            </a:r>
          </a:p>
          <a:p>
            <a:r>
              <a:rPr lang="en-US" dirty="0"/>
              <a:t>Certification program implemented by state affiliate organizations</a:t>
            </a:r>
          </a:p>
          <a:p>
            <a:r>
              <a:rPr lang="en-US" dirty="0"/>
              <a:t>Policy development</a:t>
            </a:r>
          </a:p>
          <a:p>
            <a:r>
              <a:rPr lang="en-US" dirty="0"/>
              <a:t>Advocacy: access, support, civil rights</a:t>
            </a:r>
          </a:p>
          <a:p>
            <a:endParaRPr lang="en-US" sz="2400" dirty="0"/>
          </a:p>
        </p:txBody>
      </p:sp>
      <p:pic>
        <p:nvPicPr>
          <p:cNvPr id="4" name="Picture 3">
            <a:extLst>
              <a:ext uri="{FF2B5EF4-FFF2-40B4-BE49-F238E27FC236}">
                <a16:creationId xmlns:a16="http://schemas.microsoft.com/office/drawing/2014/main" id="{DC673ED5-EAE6-4188-A268-1310DC45F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57241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D95C-FDAD-41DD-BA7E-81F7B1D404CE}"/>
              </a:ext>
            </a:extLst>
          </p:cNvPr>
          <p:cNvSpPr>
            <a:spLocks noGrp="1"/>
          </p:cNvSpPr>
          <p:nvPr>
            <p:ph type="title"/>
          </p:nvPr>
        </p:nvSpPr>
        <p:spPr/>
        <p:txBody>
          <a:bodyPr>
            <a:normAutofit/>
          </a:bodyPr>
          <a:lstStyle/>
          <a:p>
            <a:r>
              <a:rPr lang="en-US" sz="4000" dirty="0">
                <a:latin typeface="Arial Black" panose="020B0A04020102020204" pitchFamily="34" charset="0"/>
              </a:rPr>
              <a:t>Policy work</a:t>
            </a:r>
          </a:p>
        </p:txBody>
      </p:sp>
      <p:sp>
        <p:nvSpPr>
          <p:cNvPr id="3" name="Content Placeholder 2">
            <a:extLst>
              <a:ext uri="{FF2B5EF4-FFF2-40B4-BE49-F238E27FC236}">
                <a16:creationId xmlns:a16="http://schemas.microsoft.com/office/drawing/2014/main" id="{C2ABC9D6-A62D-4BF4-83C6-FBBE28B7A157}"/>
              </a:ext>
            </a:extLst>
          </p:cNvPr>
          <p:cNvSpPr>
            <a:spLocks noGrp="1"/>
          </p:cNvSpPr>
          <p:nvPr>
            <p:ph idx="1"/>
          </p:nvPr>
        </p:nvSpPr>
        <p:spPr/>
        <p:txBody>
          <a:bodyPr>
            <a:normAutofit/>
          </a:bodyPr>
          <a:lstStyle/>
          <a:p>
            <a:r>
              <a:rPr lang="en-US" dirty="0"/>
              <a:t>Model state laws: recovery housing, abusive provider practices (ONDCP, SAMHSA, NAATP, NASADAD, NAADAC, other stakeholders)</a:t>
            </a:r>
          </a:p>
          <a:p>
            <a:r>
              <a:rPr lang="en-US" dirty="0"/>
              <a:t>Federal legislation: SUPPORT Act, Excellence in Recovery Housing Act, CARA 2.0, CARA 3.0, 2022 Congressional budget</a:t>
            </a:r>
          </a:p>
          <a:p>
            <a:r>
              <a:rPr lang="en-US" dirty="0"/>
              <a:t>State legislation, administrative rulemaking</a:t>
            </a:r>
          </a:p>
          <a:p>
            <a:r>
              <a:rPr lang="en-US" dirty="0"/>
              <a:t>Rural Center of Excellence in Recovery Housing (HRSA-funded project)</a:t>
            </a:r>
          </a:p>
          <a:p>
            <a:r>
              <a:rPr lang="en-US" dirty="0"/>
              <a:t>Partnering with other national organizations to</a:t>
            </a:r>
            <a:br>
              <a:rPr lang="en-US" dirty="0"/>
            </a:br>
            <a:r>
              <a:rPr lang="en-US" dirty="0"/>
              <a:t>improve our SUD systems, expand access</a:t>
            </a:r>
            <a:br>
              <a:rPr lang="en-US" dirty="0"/>
            </a:br>
            <a:r>
              <a:rPr lang="en-US" dirty="0"/>
              <a:t>to quality services</a:t>
            </a:r>
          </a:p>
        </p:txBody>
      </p:sp>
      <p:pic>
        <p:nvPicPr>
          <p:cNvPr id="4" name="Picture 3">
            <a:extLst>
              <a:ext uri="{FF2B5EF4-FFF2-40B4-BE49-F238E27FC236}">
                <a16:creationId xmlns:a16="http://schemas.microsoft.com/office/drawing/2014/main" id="{724A310F-CD89-4994-B5E4-1159F2148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4098787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D5EB-D73E-4E9C-A3BD-A7697AA6AF46}"/>
              </a:ext>
            </a:extLst>
          </p:cNvPr>
          <p:cNvSpPr>
            <a:spLocks noGrp="1"/>
          </p:cNvSpPr>
          <p:nvPr>
            <p:ph type="title"/>
          </p:nvPr>
        </p:nvSpPr>
        <p:spPr>
          <a:xfrm>
            <a:off x="679450" y="1863725"/>
            <a:ext cx="10674350" cy="1325563"/>
          </a:xfrm>
        </p:spPr>
        <p:txBody>
          <a:bodyPr>
            <a:noAutofit/>
          </a:bodyPr>
          <a:lstStyle/>
          <a:p>
            <a:r>
              <a:rPr lang="en-US" sz="8800" b="1" dirty="0">
                <a:solidFill>
                  <a:schemeClr val="accent2">
                    <a:lumMod val="75000"/>
                  </a:schemeClr>
                </a:solidFill>
                <a:latin typeface="Brush Script MT" panose="03060802040406070304" pitchFamily="66" charset="0"/>
              </a:rPr>
              <a:t>Future:</a:t>
            </a:r>
            <a:br>
              <a:rPr lang="en-US" sz="4800" dirty="0"/>
            </a:br>
            <a:r>
              <a:rPr lang="en-US" sz="4800" b="1" dirty="0"/>
              <a:t>Comprehensive system and support</a:t>
            </a:r>
          </a:p>
        </p:txBody>
      </p:sp>
    </p:spTree>
    <p:extLst>
      <p:ext uri="{BB962C8B-B14F-4D97-AF65-F5344CB8AC3E}">
        <p14:creationId xmlns:p14="http://schemas.microsoft.com/office/powerpoint/2010/main" val="31452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EBEB-D620-4B95-9633-265224CBF946}"/>
              </a:ext>
            </a:extLst>
          </p:cNvPr>
          <p:cNvSpPr>
            <a:spLocks noGrp="1"/>
          </p:cNvSpPr>
          <p:nvPr>
            <p:ph type="title"/>
          </p:nvPr>
        </p:nvSpPr>
        <p:spPr/>
        <p:txBody>
          <a:bodyPr>
            <a:normAutofit/>
          </a:bodyPr>
          <a:lstStyle/>
          <a:p>
            <a:r>
              <a:rPr lang="en-US" sz="4000" b="1" dirty="0">
                <a:latin typeface="Arial Black" panose="020B0A04020102020204" pitchFamily="34" charset="0"/>
              </a:rPr>
              <a:t>Policy goals</a:t>
            </a:r>
          </a:p>
        </p:txBody>
      </p:sp>
      <p:sp>
        <p:nvSpPr>
          <p:cNvPr id="3" name="Content Placeholder 2">
            <a:extLst>
              <a:ext uri="{FF2B5EF4-FFF2-40B4-BE49-F238E27FC236}">
                <a16:creationId xmlns:a16="http://schemas.microsoft.com/office/drawing/2014/main" id="{FECBF953-B03A-4D10-A652-2D4610CC27C2}"/>
              </a:ext>
            </a:extLst>
          </p:cNvPr>
          <p:cNvSpPr>
            <a:spLocks noGrp="1"/>
          </p:cNvSpPr>
          <p:nvPr>
            <p:ph idx="1"/>
          </p:nvPr>
        </p:nvSpPr>
        <p:spPr/>
        <p:txBody>
          <a:bodyPr>
            <a:normAutofit/>
          </a:bodyPr>
          <a:lstStyle/>
          <a:p>
            <a:r>
              <a:rPr lang="en-US" sz="3200" dirty="0"/>
              <a:t>Integrate recovery housing more completely into our solution to addiction</a:t>
            </a:r>
          </a:p>
          <a:p>
            <a:r>
              <a:rPr lang="en-US" sz="3200" dirty="0"/>
              <a:t>Fight stigma and discrimination:</a:t>
            </a:r>
          </a:p>
          <a:p>
            <a:pPr lvl="1"/>
            <a:r>
              <a:rPr lang="en-US" sz="2800" dirty="0"/>
              <a:t>Lack of parity with treatment of other diseases</a:t>
            </a:r>
          </a:p>
          <a:p>
            <a:pPr lvl="1"/>
            <a:r>
              <a:rPr lang="en-US" sz="2800" dirty="0"/>
              <a:t>Discriminatory federal, state, local government practices</a:t>
            </a:r>
          </a:p>
          <a:p>
            <a:r>
              <a:rPr lang="en-US" sz="3200" dirty="0"/>
              <a:t>Expand access to quality recovery housing</a:t>
            </a:r>
          </a:p>
          <a:p>
            <a:r>
              <a:rPr lang="en-US" sz="3200" dirty="0"/>
              <a:t>Expand, strengthen delivery, support systems</a:t>
            </a:r>
          </a:p>
          <a:p>
            <a:r>
              <a:rPr lang="en-US" sz="3200" dirty="0"/>
              <a:t>Expand capacity nationwide</a:t>
            </a:r>
          </a:p>
        </p:txBody>
      </p:sp>
      <p:pic>
        <p:nvPicPr>
          <p:cNvPr id="4" name="Picture 3">
            <a:extLst>
              <a:ext uri="{FF2B5EF4-FFF2-40B4-BE49-F238E27FC236}">
                <a16:creationId xmlns:a16="http://schemas.microsoft.com/office/drawing/2014/main" id="{9E5EA40C-F258-4FA1-83A1-A1EAE5E0B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2133437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EBEB-D620-4B95-9633-265224CBF946}"/>
              </a:ext>
            </a:extLst>
          </p:cNvPr>
          <p:cNvSpPr>
            <a:spLocks noGrp="1"/>
          </p:cNvSpPr>
          <p:nvPr>
            <p:ph type="title"/>
          </p:nvPr>
        </p:nvSpPr>
        <p:spPr/>
        <p:txBody>
          <a:bodyPr>
            <a:normAutofit/>
          </a:bodyPr>
          <a:lstStyle/>
          <a:p>
            <a:r>
              <a:rPr lang="en-US" sz="4000" b="1" dirty="0">
                <a:latin typeface="Arial Black" panose="020B0A04020102020204" pitchFamily="34" charset="0"/>
              </a:rPr>
              <a:t>Other</a:t>
            </a:r>
          </a:p>
        </p:txBody>
      </p:sp>
      <p:sp>
        <p:nvSpPr>
          <p:cNvPr id="3" name="Content Placeholder 2">
            <a:extLst>
              <a:ext uri="{FF2B5EF4-FFF2-40B4-BE49-F238E27FC236}">
                <a16:creationId xmlns:a16="http://schemas.microsoft.com/office/drawing/2014/main" id="{FECBF953-B03A-4D10-A652-2D4610CC27C2}"/>
              </a:ext>
            </a:extLst>
          </p:cNvPr>
          <p:cNvSpPr>
            <a:spLocks noGrp="1"/>
          </p:cNvSpPr>
          <p:nvPr>
            <p:ph idx="1"/>
          </p:nvPr>
        </p:nvSpPr>
        <p:spPr/>
        <p:txBody>
          <a:bodyPr>
            <a:normAutofit/>
          </a:bodyPr>
          <a:lstStyle/>
          <a:p>
            <a:r>
              <a:rPr lang="en-US" sz="3200" dirty="0"/>
              <a:t>Credentials: operator, peer staff</a:t>
            </a:r>
          </a:p>
          <a:p>
            <a:r>
              <a:rPr lang="en-US" sz="3200" dirty="0"/>
              <a:t>Affiliate assessment process</a:t>
            </a:r>
            <a:endParaRPr lang="en-US" sz="2800" dirty="0"/>
          </a:p>
          <a:p>
            <a:r>
              <a:rPr lang="en-US" sz="3200" dirty="0"/>
              <a:t>Specialty practice credentials including COD, parent/child, MAR</a:t>
            </a:r>
          </a:p>
          <a:p>
            <a:r>
              <a:rPr lang="en-US" sz="3200" dirty="0"/>
              <a:t>National directory/locator</a:t>
            </a:r>
          </a:p>
          <a:p>
            <a:r>
              <a:rPr lang="en-US" sz="3200" dirty="0"/>
              <a:t>Training: delivery methods, languages, coverage</a:t>
            </a:r>
          </a:p>
          <a:p>
            <a:r>
              <a:rPr lang="en-US" sz="3200" dirty="0"/>
              <a:t>Fair housing </a:t>
            </a:r>
          </a:p>
        </p:txBody>
      </p:sp>
      <p:pic>
        <p:nvPicPr>
          <p:cNvPr id="4" name="Picture 3">
            <a:extLst>
              <a:ext uri="{FF2B5EF4-FFF2-40B4-BE49-F238E27FC236}">
                <a16:creationId xmlns:a16="http://schemas.microsoft.com/office/drawing/2014/main" id="{9E5EA40C-F258-4FA1-83A1-A1EAE5E0B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1602409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67660B-C79A-4A5B-8AC4-A1C9D2C7E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1" y="1528364"/>
            <a:ext cx="12258656" cy="4212036"/>
          </a:xfrm>
          <a:prstGeom prst="rect">
            <a:avLst/>
          </a:prstGeom>
        </p:spPr>
      </p:pic>
      <p:sp>
        <p:nvSpPr>
          <p:cNvPr id="4" name="TextBox 3">
            <a:extLst>
              <a:ext uri="{FF2B5EF4-FFF2-40B4-BE49-F238E27FC236}">
                <a16:creationId xmlns:a16="http://schemas.microsoft.com/office/drawing/2014/main" id="{D9CF0EB0-284A-4A43-991A-BAD45807FD29}"/>
              </a:ext>
            </a:extLst>
          </p:cNvPr>
          <p:cNvSpPr txBox="1"/>
          <p:nvPr/>
        </p:nvSpPr>
        <p:spPr>
          <a:xfrm>
            <a:off x="0" y="330200"/>
            <a:ext cx="12192000" cy="1077218"/>
          </a:xfrm>
          <a:prstGeom prst="rect">
            <a:avLst/>
          </a:prstGeom>
          <a:noFill/>
        </p:spPr>
        <p:txBody>
          <a:bodyPr wrap="square" rtlCol="0">
            <a:spAutoFit/>
          </a:bodyPr>
          <a:lstStyle/>
          <a:p>
            <a:pPr algn="ctr"/>
            <a:r>
              <a:rPr lang="en-US" sz="3600" dirty="0">
                <a:latin typeface="Arial Black" panose="020B0A04020102020204" pitchFamily="34" charset="0"/>
              </a:rPr>
              <a:t>NARR Best Practices Summit</a:t>
            </a:r>
          </a:p>
          <a:p>
            <a:pPr algn="ctr"/>
            <a:r>
              <a:rPr lang="en-US" sz="2800" dirty="0">
                <a:latin typeface="Arial Black" panose="020B0A04020102020204" pitchFamily="34" charset="0"/>
              </a:rPr>
              <a:t>October 24 – 26, Richmond VA</a:t>
            </a:r>
          </a:p>
        </p:txBody>
      </p:sp>
      <p:sp>
        <p:nvSpPr>
          <p:cNvPr id="5" name="TextBox 4">
            <a:extLst>
              <a:ext uri="{FF2B5EF4-FFF2-40B4-BE49-F238E27FC236}">
                <a16:creationId xmlns:a16="http://schemas.microsoft.com/office/drawing/2014/main" id="{067BB9F3-3782-4FFF-A264-5EFB250187AB}"/>
              </a:ext>
            </a:extLst>
          </p:cNvPr>
          <p:cNvSpPr txBox="1"/>
          <p:nvPr/>
        </p:nvSpPr>
        <p:spPr>
          <a:xfrm>
            <a:off x="1" y="5848141"/>
            <a:ext cx="12192000" cy="584775"/>
          </a:xfrm>
          <a:prstGeom prst="rect">
            <a:avLst/>
          </a:prstGeom>
          <a:noFill/>
        </p:spPr>
        <p:txBody>
          <a:bodyPr wrap="square" rtlCol="0">
            <a:spAutoFit/>
          </a:bodyPr>
          <a:lstStyle/>
          <a:p>
            <a:pPr algn="ctr"/>
            <a:r>
              <a:rPr lang="en-US" sz="2800" dirty="0">
                <a:latin typeface="Arial Black" panose="020B0A04020102020204" pitchFamily="34" charset="0"/>
              </a:rPr>
              <a:t>Information and registration at </a:t>
            </a:r>
            <a:r>
              <a:rPr lang="en-US" sz="3200" i="1" dirty="0">
                <a:solidFill>
                  <a:srgbClr val="3333CC"/>
                </a:solidFill>
                <a:latin typeface="Arial Black" panose="020B0A04020102020204" pitchFamily="34" charset="0"/>
              </a:rPr>
              <a:t>narronline.org</a:t>
            </a:r>
            <a:endParaRPr lang="en-US" sz="2800" i="1" dirty="0">
              <a:solidFill>
                <a:srgbClr val="3333CC"/>
              </a:solidFill>
              <a:latin typeface="Arial Black" panose="020B0A04020102020204" pitchFamily="34" charset="0"/>
            </a:endParaRPr>
          </a:p>
        </p:txBody>
      </p:sp>
    </p:spTree>
    <p:extLst>
      <p:ext uri="{BB962C8B-B14F-4D97-AF65-F5344CB8AC3E}">
        <p14:creationId xmlns:p14="http://schemas.microsoft.com/office/powerpoint/2010/main" val="267835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3242-6245-4358-8A56-BF1CA5F056A2}"/>
              </a:ext>
            </a:extLst>
          </p:cNvPr>
          <p:cNvSpPr>
            <a:spLocks noGrp="1"/>
          </p:cNvSpPr>
          <p:nvPr>
            <p:ph type="title"/>
          </p:nvPr>
        </p:nvSpPr>
        <p:spPr/>
        <p:txBody>
          <a:bodyPr>
            <a:normAutofit/>
          </a:bodyPr>
          <a:lstStyle/>
          <a:p>
            <a:r>
              <a:rPr lang="en-US" sz="4000" dirty="0">
                <a:latin typeface="Arial Black" panose="020B0A04020102020204" pitchFamily="34" charset="0"/>
              </a:rPr>
              <a:t>History of recovery housing pre-2010: marginalized existence</a:t>
            </a:r>
          </a:p>
        </p:txBody>
      </p:sp>
      <p:sp>
        <p:nvSpPr>
          <p:cNvPr id="3" name="Content Placeholder 2">
            <a:extLst>
              <a:ext uri="{FF2B5EF4-FFF2-40B4-BE49-F238E27FC236}">
                <a16:creationId xmlns:a16="http://schemas.microsoft.com/office/drawing/2014/main" id="{5E6A1919-1C76-4C9E-B0AD-AEC6F3A4EC0E}"/>
              </a:ext>
            </a:extLst>
          </p:cNvPr>
          <p:cNvSpPr>
            <a:spLocks noGrp="1"/>
          </p:cNvSpPr>
          <p:nvPr>
            <p:ph idx="1"/>
          </p:nvPr>
        </p:nvSpPr>
        <p:spPr/>
        <p:txBody>
          <a:bodyPr>
            <a:normAutofit lnSpcReduction="10000"/>
          </a:bodyPr>
          <a:lstStyle/>
          <a:p>
            <a:r>
              <a:rPr lang="en-US" dirty="0"/>
              <a:t>Recovery housing predates treatment</a:t>
            </a:r>
          </a:p>
          <a:p>
            <a:r>
              <a:rPr lang="en-US" dirty="0"/>
              <a:t>Mostly ignored, unregulated under existing system</a:t>
            </a:r>
          </a:p>
          <a:p>
            <a:r>
              <a:rPr lang="en-US" dirty="0"/>
              <a:t>Virtually no consumer awareness</a:t>
            </a:r>
          </a:p>
          <a:p>
            <a:r>
              <a:rPr lang="en-US" dirty="0"/>
              <a:t>No widely-accepted standards</a:t>
            </a:r>
          </a:p>
          <a:p>
            <a:r>
              <a:rPr lang="en-US" dirty="0"/>
              <a:t>Not part of larger systems of care, no institutional support</a:t>
            </a:r>
          </a:p>
          <a:p>
            <a:r>
              <a:rPr lang="en-US" dirty="0"/>
              <a:t>Oxford House model adopted in a few states</a:t>
            </a:r>
          </a:p>
          <a:p>
            <a:r>
              <a:rPr lang="en-US" dirty="0"/>
              <a:t>A few regional standards/support organizations including a predecessor of CCAPP</a:t>
            </a:r>
          </a:p>
          <a:p>
            <a:pPr marL="0" indent="0">
              <a:buNone/>
            </a:pPr>
            <a:r>
              <a:rPr lang="en-US" b="1" i="1" dirty="0"/>
              <a:t>But addiction professionals were beginning to refer their clients there</a:t>
            </a:r>
          </a:p>
        </p:txBody>
      </p:sp>
    </p:spTree>
    <p:extLst>
      <p:ext uri="{BB962C8B-B14F-4D97-AF65-F5344CB8AC3E}">
        <p14:creationId xmlns:p14="http://schemas.microsoft.com/office/powerpoint/2010/main" val="95754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38D40F-B6E1-48ED-9A8A-60420D65D262}"/>
              </a:ext>
            </a:extLst>
          </p:cNvPr>
          <p:cNvSpPr>
            <a:spLocks noGrp="1"/>
          </p:cNvSpPr>
          <p:nvPr>
            <p:ph idx="1"/>
          </p:nvPr>
        </p:nvSpPr>
        <p:spPr>
          <a:xfrm>
            <a:off x="838200" y="2840506"/>
            <a:ext cx="10515600" cy="3178454"/>
          </a:xfrm>
        </p:spPr>
        <p:txBody>
          <a:bodyPr>
            <a:normAutofit/>
          </a:bodyPr>
          <a:lstStyle/>
          <a:p>
            <a:pPr marL="0" indent="0">
              <a:buNone/>
            </a:pPr>
            <a:r>
              <a:rPr lang="en-US" sz="6000" b="1" dirty="0"/>
              <a:t>Recovery housing in the continuum of recovery</a:t>
            </a:r>
          </a:p>
        </p:txBody>
      </p:sp>
      <p:pic>
        <p:nvPicPr>
          <p:cNvPr id="4" name="Picture 3">
            <a:extLst>
              <a:ext uri="{FF2B5EF4-FFF2-40B4-BE49-F238E27FC236}">
                <a16:creationId xmlns:a16="http://schemas.microsoft.com/office/drawing/2014/main" id="{872E4BB0-ACA8-4F58-8A2B-E5BE65E4C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63" y="5081876"/>
            <a:ext cx="2791737" cy="1243481"/>
          </a:xfrm>
          <a:prstGeom prst="rect">
            <a:avLst/>
          </a:prstGeom>
        </p:spPr>
      </p:pic>
    </p:spTree>
    <p:extLst>
      <p:ext uri="{BB962C8B-B14F-4D97-AF65-F5344CB8AC3E}">
        <p14:creationId xmlns:p14="http://schemas.microsoft.com/office/powerpoint/2010/main" val="391883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D926-DC3C-4437-8A03-5C0FACCC2C6A}"/>
              </a:ext>
            </a:extLst>
          </p:cNvPr>
          <p:cNvSpPr>
            <a:spLocks noGrp="1"/>
          </p:cNvSpPr>
          <p:nvPr>
            <p:ph type="title"/>
          </p:nvPr>
        </p:nvSpPr>
        <p:spPr/>
        <p:txBody>
          <a:bodyPr>
            <a:normAutofit/>
          </a:bodyPr>
          <a:lstStyle/>
          <a:p>
            <a:pPr algn="ctr"/>
            <a:r>
              <a:rPr lang="en-US" sz="3600" b="1" dirty="0">
                <a:solidFill>
                  <a:srgbClr val="7030A0"/>
                </a:solidFill>
                <a:latin typeface="Arial Black" panose="020B0A04020102020204" pitchFamily="34" charset="0"/>
              </a:rPr>
              <a:t>Covers Many Aspects of Human Experience</a:t>
            </a:r>
          </a:p>
        </p:txBody>
      </p:sp>
      <p:sp>
        <p:nvSpPr>
          <p:cNvPr id="3" name="Freeform 4">
            <a:extLst>
              <a:ext uri="{FF2B5EF4-FFF2-40B4-BE49-F238E27FC236}">
                <a16:creationId xmlns:a16="http://schemas.microsoft.com/office/drawing/2014/main" id="{1CB93F8C-061C-4D62-BAF5-F44D3D234A11}"/>
              </a:ext>
            </a:extLst>
          </p:cNvPr>
          <p:cNvSpPr/>
          <p:nvPr/>
        </p:nvSpPr>
        <p:spPr>
          <a:xfrm>
            <a:off x="2397088" y="2064235"/>
            <a:ext cx="3827152" cy="1879379"/>
          </a:xfrm>
          <a:custGeom>
            <a:avLst/>
            <a:gdLst>
              <a:gd name="connsiteX0" fmla="*/ 0 w 2429933"/>
              <a:gd name="connsiteY0" fmla="*/ 0 h 4453466"/>
              <a:gd name="connsiteX1" fmla="*/ 2024936 w 2429933"/>
              <a:gd name="connsiteY1" fmla="*/ 0 h 4453466"/>
              <a:gd name="connsiteX2" fmla="*/ 2429933 w 2429933"/>
              <a:gd name="connsiteY2" fmla="*/ 404997 h 4453466"/>
              <a:gd name="connsiteX3" fmla="*/ 2429933 w 2429933"/>
              <a:gd name="connsiteY3" fmla="*/ 4453466 h 4453466"/>
              <a:gd name="connsiteX4" fmla="*/ 0 w 2429933"/>
              <a:gd name="connsiteY4" fmla="*/ 4453466 h 4453466"/>
              <a:gd name="connsiteX5" fmla="*/ 0 w 2429933"/>
              <a:gd name="connsiteY5" fmla="*/ 0 h 445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9933" h="4453466">
                <a:moveTo>
                  <a:pt x="0" y="4453465"/>
                </a:moveTo>
                <a:lnTo>
                  <a:pt x="0" y="742260"/>
                </a:lnTo>
                <a:cubicBezTo>
                  <a:pt x="0" y="332321"/>
                  <a:pt x="98935" y="1"/>
                  <a:pt x="220978" y="1"/>
                </a:cubicBezTo>
                <a:lnTo>
                  <a:pt x="2429933" y="1"/>
                </a:lnTo>
                <a:lnTo>
                  <a:pt x="2429933" y="4453465"/>
                </a:lnTo>
                <a:lnTo>
                  <a:pt x="0" y="4453465"/>
                </a:lnTo>
                <a:close/>
              </a:path>
            </a:pathLst>
          </a:cu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8843" tIns="218842" rIns="218842" bIns="802992" numCol="1" spcCol="1221" anchor="ctr" anchorCtr="0">
            <a:noAutofit/>
          </a:bodyPr>
          <a:lstStyle/>
          <a:p>
            <a:pPr algn="ctr" defTabSz="1367763">
              <a:lnSpc>
                <a:spcPct val="90000"/>
              </a:lnSpc>
              <a:spcBef>
                <a:spcPct val="0"/>
              </a:spcBef>
              <a:spcAft>
                <a:spcPct val="35000"/>
              </a:spcAft>
            </a:pPr>
            <a:r>
              <a:rPr lang="en-US" sz="3100">
                <a:solidFill>
                  <a:prstClr val="white"/>
                </a:solidFill>
              </a:rPr>
              <a:t>Health</a:t>
            </a:r>
          </a:p>
        </p:txBody>
      </p:sp>
      <p:sp>
        <p:nvSpPr>
          <p:cNvPr id="4" name="Freeform 5">
            <a:extLst>
              <a:ext uri="{FF2B5EF4-FFF2-40B4-BE49-F238E27FC236}">
                <a16:creationId xmlns:a16="http://schemas.microsoft.com/office/drawing/2014/main" id="{39810438-A098-4C3C-977D-DC26C0ED0B67}"/>
              </a:ext>
            </a:extLst>
          </p:cNvPr>
          <p:cNvSpPr/>
          <p:nvPr/>
        </p:nvSpPr>
        <p:spPr>
          <a:xfrm>
            <a:off x="5673264" y="2064234"/>
            <a:ext cx="3827152" cy="1879379"/>
          </a:xfrm>
          <a:custGeom>
            <a:avLst/>
            <a:gdLst>
              <a:gd name="connsiteX0" fmla="*/ 0 w 4453466"/>
              <a:gd name="connsiteY0" fmla="*/ 0 h 2429933"/>
              <a:gd name="connsiteX1" fmla="*/ 4048469 w 4453466"/>
              <a:gd name="connsiteY1" fmla="*/ 0 h 2429933"/>
              <a:gd name="connsiteX2" fmla="*/ 4453466 w 4453466"/>
              <a:gd name="connsiteY2" fmla="*/ 404997 h 2429933"/>
              <a:gd name="connsiteX3" fmla="*/ 4453466 w 4453466"/>
              <a:gd name="connsiteY3" fmla="*/ 2429933 h 2429933"/>
              <a:gd name="connsiteX4" fmla="*/ 0 w 4453466"/>
              <a:gd name="connsiteY4" fmla="*/ 2429933 h 2429933"/>
              <a:gd name="connsiteX5" fmla="*/ 0 w 4453466"/>
              <a:gd name="connsiteY5" fmla="*/ 0 h 24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3466" h="2429933">
                <a:moveTo>
                  <a:pt x="0" y="0"/>
                </a:moveTo>
                <a:lnTo>
                  <a:pt x="4048469" y="0"/>
                </a:lnTo>
                <a:cubicBezTo>
                  <a:pt x="4272143" y="0"/>
                  <a:pt x="4453466" y="181323"/>
                  <a:pt x="4453466" y="404997"/>
                </a:cubicBezTo>
                <a:lnTo>
                  <a:pt x="4453466" y="2429933"/>
                </a:lnTo>
                <a:lnTo>
                  <a:pt x="0" y="2429933"/>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218842" tIns="218842" rIns="218842" bIns="802992" numCol="1" spcCol="1221" anchor="ctr" anchorCtr="0">
            <a:noAutofit/>
          </a:bodyPr>
          <a:lstStyle/>
          <a:p>
            <a:pPr algn="ctr" defTabSz="1367763">
              <a:lnSpc>
                <a:spcPct val="90000"/>
              </a:lnSpc>
              <a:spcBef>
                <a:spcPct val="0"/>
              </a:spcBef>
              <a:spcAft>
                <a:spcPct val="35000"/>
              </a:spcAft>
            </a:pPr>
            <a:r>
              <a:rPr lang="en-US" sz="3100">
                <a:solidFill>
                  <a:prstClr val="white"/>
                </a:solidFill>
              </a:rPr>
              <a:t>Home</a:t>
            </a:r>
          </a:p>
        </p:txBody>
      </p:sp>
      <p:sp>
        <p:nvSpPr>
          <p:cNvPr id="5" name="Freeform 6">
            <a:extLst>
              <a:ext uri="{FF2B5EF4-FFF2-40B4-BE49-F238E27FC236}">
                <a16:creationId xmlns:a16="http://schemas.microsoft.com/office/drawing/2014/main" id="{B111DCD9-6FC6-4952-8010-8C7979B585F2}"/>
              </a:ext>
            </a:extLst>
          </p:cNvPr>
          <p:cNvSpPr/>
          <p:nvPr/>
        </p:nvSpPr>
        <p:spPr>
          <a:xfrm>
            <a:off x="2397088" y="3691104"/>
            <a:ext cx="3827152" cy="1879379"/>
          </a:xfrm>
          <a:custGeom>
            <a:avLst/>
            <a:gdLst>
              <a:gd name="connsiteX0" fmla="*/ 0 w 4453466"/>
              <a:gd name="connsiteY0" fmla="*/ 0 h 2429933"/>
              <a:gd name="connsiteX1" fmla="*/ 4048469 w 4453466"/>
              <a:gd name="connsiteY1" fmla="*/ 0 h 2429933"/>
              <a:gd name="connsiteX2" fmla="*/ 4453466 w 4453466"/>
              <a:gd name="connsiteY2" fmla="*/ 404997 h 2429933"/>
              <a:gd name="connsiteX3" fmla="*/ 4453466 w 4453466"/>
              <a:gd name="connsiteY3" fmla="*/ 2429933 h 2429933"/>
              <a:gd name="connsiteX4" fmla="*/ 0 w 4453466"/>
              <a:gd name="connsiteY4" fmla="*/ 2429933 h 2429933"/>
              <a:gd name="connsiteX5" fmla="*/ 0 w 4453466"/>
              <a:gd name="connsiteY5" fmla="*/ 0 h 24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3466" h="2429933">
                <a:moveTo>
                  <a:pt x="4453466" y="2429933"/>
                </a:moveTo>
                <a:lnTo>
                  <a:pt x="404997" y="2429933"/>
                </a:lnTo>
                <a:cubicBezTo>
                  <a:pt x="181323" y="2429933"/>
                  <a:pt x="0" y="2248610"/>
                  <a:pt x="0" y="2024936"/>
                </a:cubicBezTo>
                <a:lnTo>
                  <a:pt x="0" y="0"/>
                </a:lnTo>
                <a:lnTo>
                  <a:pt x="4453466" y="0"/>
                </a:lnTo>
                <a:lnTo>
                  <a:pt x="4453466" y="2429933"/>
                </a:lnTo>
                <a:close/>
              </a:path>
            </a:pathLst>
          </a:custGeom>
          <a:solidFill>
            <a:schemeClr val="accent6">
              <a:lumMod val="75000"/>
            </a:schemeClr>
          </a:solidFill>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218842" tIns="802992" rIns="218843" bIns="218843" numCol="1" spcCol="1221" anchor="ctr" anchorCtr="0">
            <a:noAutofit/>
          </a:bodyPr>
          <a:lstStyle/>
          <a:p>
            <a:pPr algn="ctr" defTabSz="1367763">
              <a:lnSpc>
                <a:spcPct val="90000"/>
              </a:lnSpc>
              <a:spcBef>
                <a:spcPct val="0"/>
              </a:spcBef>
              <a:spcAft>
                <a:spcPct val="35000"/>
              </a:spcAft>
            </a:pPr>
            <a:r>
              <a:rPr lang="en-US" sz="3100">
                <a:solidFill>
                  <a:prstClr val="white"/>
                </a:solidFill>
              </a:rPr>
              <a:t>Purpose</a:t>
            </a:r>
          </a:p>
        </p:txBody>
      </p:sp>
      <p:sp>
        <p:nvSpPr>
          <p:cNvPr id="6" name="Freeform 7">
            <a:extLst>
              <a:ext uri="{FF2B5EF4-FFF2-40B4-BE49-F238E27FC236}">
                <a16:creationId xmlns:a16="http://schemas.microsoft.com/office/drawing/2014/main" id="{9024D88A-33C0-455F-8424-611787C68025}"/>
              </a:ext>
            </a:extLst>
          </p:cNvPr>
          <p:cNvSpPr/>
          <p:nvPr/>
        </p:nvSpPr>
        <p:spPr>
          <a:xfrm>
            <a:off x="5673265" y="3691104"/>
            <a:ext cx="3827152" cy="1879379"/>
          </a:xfrm>
          <a:custGeom>
            <a:avLst/>
            <a:gdLst>
              <a:gd name="connsiteX0" fmla="*/ 0 w 2429933"/>
              <a:gd name="connsiteY0" fmla="*/ 0 h 4453466"/>
              <a:gd name="connsiteX1" fmla="*/ 2024936 w 2429933"/>
              <a:gd name="connsiteY1" fmla="*/ 0 h 4453466"/>
              <a:gd name="connsiteX2" fmla="*/ 2429933 w 2429933"/>
              <a:gd name="connsiteY2" fmla="*/ 404997 h 4453466"/>
              <a:gd name="connsiteX3" fmla="*/ 2429933 w 2429933"/>
              <a:gd name="connsiteY3" fmla="*/ 4453466 h 4453466"/>
              <a:gd name="connsiteX4" fmla="*/ 0 w 2429933"/>
              <a:gd name="connsiteY4" fmla="*/ 4453466 h 4453466"/>
              <a:gd name="connsiteX5" fmla="*/ 0 w 2429933"/>
              <a:gd name="connsiteY5" fmla="*/ 0 h 445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9933" h="4453466">
                <a:moveTo>
                  <a:pt x="2429933" y="1"/>
                </a:moveTo>
                <a:lnTo>
                  <a:pt x="2429933" y="3711206"/>
                </a:lnTo>
                <a:cubicBezTo>
                  <a:pt x="2429933" y="4121145"/>
                  <a:pt x="2330998" y="4453465"/>
                  <a:pt x="2208955" y="4453465"/>
                </a:cubicBezTo>
                <a:lnTo>
                  <a:pt x="0" y="4453465"/>
                </a:lnTo>
                <a:lnTo>
                  <a:pt x="0" y="1"/>
                </a:lnTo>
                <a:lnTo>
                  <a:pt x="2429933" y="1"/>
                </a:lnTo>
                <a:close/>
              </a:path>
            </a:pathLst>
          </a:custGeom>
          <a:solidFill>
            <a:schemeClr val="accent2">
              <a:lumMod val="75000"/>
            </a:schemeClr>
          </a:solid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218843" tIns="802992" rIns="218842" bIns="218843" numCol="1" spcCol="1221" anchor="ctr" anchorCtr="0">
            <a:noAutofit/>
          </a:bodyPr>
          <a:lstStyle/>
          <a:p>
            <a:pPr algn="ctr" defTabSz="1367763">
              <a:lnSpc>
                <a:spcPct val="90000"/>
              </a:lnSpc>
              <a:spcBef>
                <a:spcPct val="0"/>
              </a:spcBef>
              <a:spcAft>
                <a:spcPct val="35000"/>
              </a:spcAft>
            </a:pPr>
            <a:r>
              <a:rPr lang="en-US" sz="3100">
                <a:solidFill>
                  <a:prstClr val="white"/>
                </a:solidFill>
              </a:rPr>
              <a:t>Community</a:t>
            </a:r>
          </a:p>
        </p:txBody>
      </p:sp>
      <p:sp>
        <p:nvSpPr>
          <p:cNvPr id="7" name="Freeform 8">
            <a:extLst>
              <a:ext uri="{FF2B5EF4-FFF2-40B4-BE49-F238E27FC236}">
                <a16:creationId xmlns:a16="http://schemas.microsoft.com/office/drawing/2014/main" id="{14914279-695F-4B60-943F-DC30A57EF912}"/>
              </a:ext>
            </a:extLst>
          </p:cNvPr>
          <p:cNvSpPr/>
          <p:nvPr/>
        </p:nvSpPr>
        <p:spPr>
          <a:xfrm>
            <a:off x="4496412" y="3172393"/>
            <a:ext cx="2563912" cy="1289315"/>
          </a:xfrm>
          <a:custGeom>
            <a:avLst/>
            <a:gdLst>
              <a:gd name="connsiteX0" fmla="*/ 0 w 2672079"/>
              <a:gd name="connsiteY0" fmla="*/ 304807 h 1828804"/>
              <a:gd name="connsiteX1" fmla="*/ 304807 w 2672079"/>
              <a:gd name="connsiteY1" fmla="*/ 0 h 1828804"/>
              <a:gd name="connsiteX2" fmla="*/ 2367272 w 2672079"/>
              <a:gd name="connsiteY2" fmla="*/ 0 h 1828804"/>
              <a:gd name="connsiteX3" fmla="*/ 2672079 w 2672079"/>
              <a:gd name="connsiteY3" fmla="*/ 304807 h 1828804"/>
              <a:gd name="connsiteX4" fmla="*/ 2672079 w 2672079"/>
              <a:gd name="connsiteY4" fmla="*/ 1523997 h 1828804"/>
              <a:gd name="connsiteX5" fmla="*/ 2367272 w 2672079"/>
              <a:gd name="connsiteY5" fmla="*/ 1828804 h 1828804"/>
              <a:gd name="connsiteX6" fmla="*/ 304807 w 2672079"/>
              <a:gd name="connsiteY6" fmla="*/ 1828804 h 1828804"/>
              <a:gd name="connsiteX7" fmla="*/ 0 w 2672079"/>
              <a:gd name="connsiteY7" fmla="*/ 1523997 h 1828804"/>
              <a:gd name="connsiteX8" fmla="*/ 0 w 2672079"/>
              <a:gd name="connsiteY8" fmla="*/ 304807 h 18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2079" h="1828804">
                <a:moveTo>
                  <a:pt x="0" y="304807"/>
                </a:moveTo>
                <a:cubicBezTo>
                  <a:pt x="0" y="136467"/>
                  <a:pt x="136467" y="0"/>
                  <a:pt x="304807" y="0"/>
                </a:cubicBezTo>
                <a:lnTo>
                  <a:pt x="2367272" y="0"/>
                </a:lnTo>
                <a:cubicBezTo>
                  <a:pt x="2535612" y="0"/>
                  <a:pt x="2672079" y="136467"/>
                  <a:pt x="2672079" y="304807"/>
                </a:cubicBezTo>
                <a:lnTo>
                  <a:pt x="2672079" y="1523997"/>
                </a:lnTo>
                <a:cubicBezTo>
                  <a:pt x="2672079" y="1692337"/>
                  <a:pt x="2535612" y="1828804"/>
                  <a:pt x="2367272" y="1828804"/>
                </a:cubicBezTo>
                <a:lnTo>
                  <a:pt x="304807" y="1828804"/>
                </a:lnTo>
                <a:cubicBezTo>
                  <a:pt x="136467" y="1828804"/>
                  <a:pt x="0" y="1692337"/>
                  <a:pt x="0" y="1523997"/>
                </a:cubicBezTo>
                <a:lnTo>
                  <a:pt x="0" y="304807"/>
                </a:lnTo>
                <a:close/>
              </a:path>
            </a:pathLst>
          </a:custGeom>
        </p:spPr>
        <p:style>
          <a:lnRef idx="2">
            <a:schemeClr val="lt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203083" tIns="203083" rIns="203083" bIns="203083" numCol="1" spcCol="1221" anchor="ctr" anchorCtr="0">
            <a:noAutofit/>
          </a:bodyPr>
          <a:lstStyle/>
          <a:p>
            <a:pPr algn="ctr" defTabSz="1367763">
              <a:lnSpc>
                <a:spcPct val="90000"/>
              </a:lnSpc>
              <a:spcBef>
                <a:spcPct val="0"/>
              </a:spcBef>
              <a:spcAft>
                <a:spcPct val="35000"/>
              </a:spcAft>
            </a:pPr>
            <a:r>
              <a:rPr lang="en-US" sz="2100" b="1">
                <a:solidFill>
                  <a:prstClr val="black">
                    <a:hueOff val="0"/>
                    <a:satOff val="0"/>
                    <a:lumOff val="0"/>
                    <a:alphaOff val="0"/>
                  </a:prstClr>
                </a:solidFill>
              </a:rPr>
              <a:t>Recovery Support Domains</a:t>
            </a:r>
          </a:p>
          <a:p>
            <a:pPr algn="ctr" defTabSz="1367763">
              <a:lnSpc>
                <a:spcPct val="90000"/>
              </a:lnSpc>
              <a:spcBef>
                <a:spcPct val="0"/>
              </a:spcBef>
              <a:spcAft>
                <a:spcPct val="35000"/>
              </a:spcAft>
            </a:pPr>
            <a:r>
              <a:rPr lang="en-US" sz="2100">
                <a:solidFill>
                  <a:prstClr val="black">
                    <a:hueOff val="0"/>
                    <a:satOff val="0"/>
                    <a:lumOff val="0"/>
                    <a:alphaOff val="0"/>
                  </a:prstClr>
                </a:solidFill>
              </a:rPr>
              <a:t>(SAMHSA)</a:t>
            </a:r>
          </a:p>
        </p:txBody>
      </p:sp>
    </p:spTree>
    <p:extLst>
      <p:ext uri="{BB962C8B-B14F-4D97-AF65-F5344CB8AC3E}">
        <p14:creationId xmlns:p14="http://schemas.microsoft.com/office/powerpoint/2010/main" val="19303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699"/>
            <a:ext cx="10515600" cy="1519990"/>
          </a:xfrm>
        </p:spPr>
        <p:txBody>
          <a:bodyPr/>
          <a:lstStyle/>
          <a:p>
            <a:r>
              <a:rPr lang="en-US" b="1" dirty="0">
                <a:solidFill>
                  <a:srgbClr val="7030A0"/>
                </a:solidFill>
              </a:rPr>
              <a:t>SUD recovery process</a:t>
            </a:r>
          </a:p>
        </p:txBody>
      </p:sp>
      <p:sp>
        <p:nvSpPr>
          <p:cNvPr id="4" name="TextBox 3"/>
          <p:cNvSpPr txBox="1"/>
          <p:nvPr/>
        </p:nvSpPr>
        <p:spPr>
          <a:xfrm>
            <a:off x="8557032" y="4426607"/>
            <a:ext cx="3459937"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Long-term recovery:</a:t>
            </a:r>
          </a:p>
          <a:p>
            <a:r>
              <a:rPr lang="en-US" sz="2000">
                <a:latin typeface="Arial" panose="020B0604020202020204" pitchFamily="34" charset="0"/>
                <a:cs typeface="Arial" panose="020B0604020202020204" pitchFamily="34" charset="0"/>
              </a:rPr>
              <a:t>Independent, meaningful living in the community</a:t>
            </a:r>
          </a:p>
        </p:txBody>
      </p:sp>
      <p:sp>
        <p:nvSpPr>
          <p:cNvPr id="5" name="Freeform 4"/>
          <p:cNvSpPr/>
          <p:nvPr/>
        </p:nvSpPr>
        <p:spPr>
          <a:xfrm>
            <a:off x="2214850" y="2154234"/>
            <a:ext cx="6015508" cy="3176331"/>
          </a:xfrm>
          <a:custGeom>
            <a:avLst/>
            <a:gdLst>
              <a:gd name="connsiteX0" fmla="*/ 0 w 4611414"/>
              <a:gd name="connsiteY0" fmla="*/ 0 h 2672255"/>
              <a:gd name="connsiteX1" fmla="*/ 1119352 w 4611414"/>
              <a:gd name="connsiteY1" fmla="*/ 2065282 h 2672255"/>
              <a:gd name="connsiteX2" fmla="*/ 4611414 w 4611414"/>
              <a:gd name="connsiteY2" fmla="*/ 2672255 h 2672255"/>
              <a:gd name="connsiteX0" fmla="*/ 0 w 5410200"/>
              <a:gd name="connsiteY0" fmla="*/ 0 h 2743200"/>
              <a:gd name="connsiteX1" fmla="*/ 1119352 w 5410200"/>
              <a:gd name="connsiteY1" fmla="*/ 2065282 h 2743200"/>
              <a:gd name="connsiteX2" fmla="*/ 5410200 w 5410200"/>
              <a:gd name="connsiteY2" fmla="*/ 2743200 h 2743200"/>
              <a:gd name="connsiteX0" fmla="*/ 0 w 5410200"/>
              <a:gd name="connsiteY0" fmla="*/ 0 h 2743200"/>
              <a:gd name="connsiteX1" fmla="*/ 1119352 w 5410200"/>
              <a:gd name="connsiteY1" fmla="*/ 2065282 h 2743200"/>
              <a:gd name="connsiteX2" fmla="*/ 5410200 w 5410200"/>
              <a:gd name="connsiteY2" fmla="*/ 2743200 h 2743200"/>
            </a:gdLst>
            <a:ahLst/>
            <a:cxnLst>
              <a:cxn ang="0">
                <a:pos x="connsiteX0" y="connsiteY0"/>
              </a:cxn>
              <a:cxn ang="0">
                <a:pos x="connsiteX1" y="connsiteY1"/>
              </a:cxn>
              <a:cxn ang="0">
                <a:pos x="connsiteX2" y="connsiteY2"/>
              </a:cxn>
            </a:cxnLst>
            <a:rect l="l" t="t" r="r" b="b"/>
            <a:pathLst>
              <a:path w="5410200" h="2743200">
                <a:moveTo>
                  <a:pt x="0" y="0"/>
                </a:moveTo>
                <a:cubicBezTo>
                  <a:pt x="175391" y="809953"/>
                  <a:pt x="217652" y="1608082"/>
                  <a:pt x="1119352" y="2065282"/>
                </a:cubicBezTo>
                <a:cubicBezTo>
                  <a:pt x="2021052" y="2522482"/>
                  <a:pt x="4011667" y="2707070"/>
                  <a:pt x="5410200" y="2743200"/>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75"/>
          </a:p>
        </p:txBody>
      </p:sp>
      <p:cxnSp>
        <p:nvCxnSpPr>
          <p:cNvPr id="6" name="Straight Connector 5"/>
          <p:cNvCxnSpPr/>
          <p:nvPr/>
        </p:nvCxnSpPr>
        <p:spPr>
          <a:xfrm rot="5400000">
            <a:off x="63699" y="3610050"/>
            <a:ext cx="3793951"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60674" y="5507025"/>
            <a:ext cx="832632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0859" y="3099204"/>
            <a:ext cx="1379814" cy="855294"/>
          </a:xfrm>
          <a:prstGeom prst="rect">
            <a:avLst/>
          </a:prstGeom>
          <a:noFill/>
        </p:spPr>
        <p:txBody>
          <a:bodyPr wrap="square" rtlCol="0">
            <a:spAutoFit/>
          </a:bodyPr>
          <a:lstStyle/>
          <a:p>
            <a:pPr algn="r"/>
            <a:r>
              <a:rPr lang="en-US" sz="2400" b="1"/>
              <a:t>Service intensity</a:t>
            </a:r>
          </a:p>
        </p:txBody>
      </p:sp>
      <p:sp>
        <p:nvSpPr>
          <p:cNvPr id="9" name="TextBox 8"/>
          <p:cNvSpPr txBox="1"/>
          <p:nvPr/>
        </p:nvSpPr>
        <p:spPr>
          <a:xfrm>
            <a:off x="4030598" y="5522022"/>
            <a:ext cx="4961002" cy="400110"/>
          </a:xfrm>
          <a:prstGeom prst="rect">
            <a:avLst/>
          </a:prstGeom>
          <a:noFill/>
        </p:spPr>
        <p:txBody>
          <a:bodyPr wrap="square" rtlCol="0">
            <a:spAutoFit/>
          </a:bodyPr>
          <a:lstStyle/>
          <a:p>
            <a:pPr algn="ctr"/>
            <a:r>
              <a:rPr lang="en-US" sz="2000" b="1">
                <a:latin typeface="Calibri" panose="020F0502020204030204" pitchFamily="34" charset="0"/>
                <a:cs typeface="Arial" panose="020B0604020202020204" pitchFamily="34" charset="0"/>
              </a:rPr>
              <a:t>Recovery process duration</a:t>
            </a:r>
          </a:p>
        </p:txBody>
      </p:sp>
      <p:sp>
        <p:nvSpPr>
          <p:cNvPr id="14" name="TextBox 13"/>
          <p:cNvSpPr txBox="1"/>
          <p:nvPr/>
        </p:nvSpPr>
        <p:spPr>
          <a:xfrm>
            <a:off x="1198147" y="1624843"/>
            <a:ext cx="762529" cy="400110"/>
          </a:xfrm>
          <a:prstGeom prst="rect">
            <a:avLst/>
          </a:prstGeom>
          <a:noFill/>
        </p:spPr>
        <p:txBody>
          <a:bodyPr wrap="square" rtlCol="0">
            <a:spAutoFit/>
          </a:bodyPr>
          <a:lstStyle/>
          <a:p>
            <a:pPr algn="r"/>
            <a:r>
              <a:rPr lang="en-US" sz="2000" b="1"/>
              <a:t>High</a:t>
            </a:r>
          </a:p>
        </p:txBody>
      </p:sp>
      <p:sp>
        <p:nvSpPr>
          <p:cNvPr id="15" name="TextBox 14"/>
          <p:cNvSpPr txBox="1"/>
          <p:nvPr/>
        </p:nvSpPr>
        <p:spPr>
          <a:xfrm>
            <a:off x="1198147" y="5121912"/>
            <a:ext cx="762529" cy="400110"/>
          </a:xfrm>
          <a:prstGeom prst="rect">
            <a:avLst/>
          </a:prstGeom>
          <a:noFill/>
        </p:spPr>
        <p:txBody>
          <a:bodyPr wrap="square" rtlCol="0">
            <a:spAutoFit/>
          </a:bodyPr>
          <a:lstStyle/>
          <a:p>
            <a:pPr algn="r"/>
            <a:r>
              <a:rPr lang="en-US" sz="2000" b="1"/>
              <a:t>Low</a:t>
            </a:r>
          </a:p>
        </p:txBody>
      </p:sp>
      <p:sp>
        <p:nvSpPr>
          <p:cNvPr id="16" name="TextBox 15"/>
          <p:cNvSpPr txBox="1"/>
          <p:nvPr/>
        </p:nvSpPr>
        <p:spPr>
          <a:xfrm>
            <a:off x="1875948" y="5507025"/>
            <a:ext cx="1694508" cy="400110"/>
          </a:xfrm>
          <a:prstGeom prst="rect">
            <a:avLst/>
          </a:prstGeom>
          <a:noFill/>
        </p:spPr>
        <p:txBody>
          <a:bodyPr wrap="square" rtlCol="0">
            <a:spAutoFit/>
          </a:bodyPr>
          <a:lstStyle/>
          <a:p>
            <a:pPr algn="ctr"/>
            <a:r>
              <a:rPr lang="en-US" sz="2000" b="1"/>
              <a:t>Stabilization</a:t>
            </a:r>
          </a:p>
        </p:txBody>
      </p:sp>
      <p:cxnSp>
        <p:nvCxnSpPr>
          <p:cNvPr id="30" name="Straight Arrow Connector 29"/>
          <p:cNvCxnSpPr/>
          <p:nvPr/>
        </p:nvCxnSpPr>
        <p:spPr>
          <a:xfrm flipV="1">
            <a:off x="1752600" y="2030934"/>
            <a:ext cx="0" cy="1068271"/>
          </a:xfrm>
          <a:prstGeom prst="straightConnector1">
            <a:avLst/>
          </a:prstGeom>
          <a:ln>
            <a:solidFill>
              <a:schemeClr val="tx1">
                <a:lumMod val="50000"/>
                <a:lumOff val="50000"/>
              </a:schemeClr>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1752600" y="4038600"/>
            <a:ext cx="0" cy="1083312"/>
          </a:xfrm>
          <a:prstGeom prst="straightConnector1">
            <a:avLst/>
          </a:prstGeom>
          <a:ln>
            <a:solidFill>
              <a:schemeClr val="tx1">
                <a:lumMod val="50000"/>
                <a:lumOff val="50000"/>
              </a:schemeClr>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H="1">
            <a:off x="3485732" y="5722077"/>
            <a:ext cx="1543469"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8001000" y="5722077"/>
            <a:ext cx="1752600"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732935"/>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911"/>
            <a:ext cx="10515600" cy="1565778"/>
          </a:xfrm>
        </p:spPr>
        <p:txBody>
          <a:bodyPr>
            <a:normAutofit/>
          </a:bodyPr>
          <a:lstStyle/>
          <a:p>
            <a:r>
              <a:rPr lang="en-US" b="1" dirty="0">
                <a:solidFill>
                  <a:srgbClr val="7030A0"/>
                </a:solidFill>
              </a:rPr>
              <a:t>SUD recovery process</a:t>
            </a:r>
          </a:p>
        </p:txBody>
      </p:sp>
      <p:sp>
        <p:nvSpPr>
          <p:cNvPr id="4" name="TextBox 3"/>
          <p:cNvSpPr txBox="1"/>
          <p:nvPr/>
        </p:nvSpPr>
        <p:spPr>
          <a:xfrm>
            <a:off x="8557032" y="4426607"/>
            <a:ext cx="3459937"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Long-term recovery:</a:t>
            </a:r>
          </a:p>
          <a:p>
            <a:r>
              <a:rPr lang="en-US" sz="2000">
                <a:latin typeface="Arial" panose="020B0604020202020204" pitchFamily="34" charset="0"/>
                <a:cs typeface="Arial" panose="020B0604020202020204" pitchFamily="34" charset="0"/>
              </a:rPr>
              <a:t>Independent, meaningful living in the community</a:t>
            </a:r>
          </a:p>
        </p:txBody>
      </p:sp>
      <p:sp>
        <p:nvSpPr>
          <p:cNvPr id="5" name="Freeform 4"/>
          <p:cNvSpPr/>
          <p:nvPr/>
        </p:nvSpPr>
        <p:spPr>
          <a:xfrm>
            <a:off x="2214850" y="2154234"/>
            <a:ext cx="6015508" cy="3176331"/>
          </a:xfrm>
          <a:custGeom>
            <a:avLst/>
            <a:gdLst>
              <a:gd name="connsiteX0" fmla="*/ 0 w 4611414"/>
              <a:gd name="connsiteY0" fmla="*/ 0 h 2672255"/>
              <a:gd name="connsiteX1" fmla="*/ 1119352 w 4611414"/>
              <a:gd name="connsiteY1" fmla="*/ 2065282 h 2672255"/>
              <a:gd name="connsiteX2" fmla="*/ 4611414 w 4611414"/>
              <a:gd name="connsiteY2" fmla="*/ 2672255 h 2672255"/>
              <a:gd name="connsiteX0" fmla="*/ 0 w 5410200"/>
              <a:gd name="connsiteY0" fmla="*/ 0 h 2743200"/>
              <a:gd name="connsiteX1" fmla="*/ 1119352 w 5410200"/>
              <a:gd name="connsiteY1" fmla="*/ 2065282 h 2743200"/>
              <a:gd name="connsiteX2" fmla="*/ 5410200 w 5410200"/>
              <a:gd name="connsiteY2" fmla="*/ 2743200 h 2743200"/>
              <a:gd name="connsiteX0" fmla="*/ 0 w 5410200"/>
              <a:gd name="connsiteY0" fmla="*/ 0 h 2743200"/>
              <a:gd name="connsiteX1" fmla="*/ 1119352 w 5410200"/>
              <a:gd name="connsiteY1" fmla="*/ 2065282 h 2743200"/>
              <a:gd name="connsiteX2" fmla="*/ 5410200 w 5410200"/>
              <a:gd name="connsiteY2" fmla="*/ 2743200 h 2743200"/>
            </a:gdLst>
            <a:ahLst/>
            <a:cxnLst>
              <a:cxn ang="0">
                <a:pos x="connsiteX0" y="connsiteY0"/>
              </a:cxn>
              <a:cxn ang="0">
                <a:pos x="connsiteX1" y="connsiteY1"/>
              </a:cxn>
              <a:cxn ang="0">
                <a:pos x="connsiteX2" y="connsiteY2"/>
              </a:cxn>
            </a:cxnLst>
            <a:rect l="l" t="t" r="r" b="b"/>
            <a:pathLst>
              <a:path w="5410200" h="2743200">
                <a:moveTo>
                  <a:pt x="0" y="0"/>
                </a:moveTo>
                <a:cubicBezTo>
                  <a:pt x="175391" y="809953"/>
                  <a:pt x="217652" y="1608082"/>
                  <a:pt x="1119352" y="2065282"/>
                </a:cubicBezTo>
                <a:cubicBezTo>
                  <a:pt x="2021052" y="2522482"/>
                  <a:pt x="4011667" y="2707070"/>
                  <a:pt x="5410200" y="2743200"/>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75"/>
          </a:p>
        </p:txBody>
      </p:sp>
      <p:cxnSp>
        <p:nvCxnSpPr>
          <p:cNvPr id="6" name="Straight Connector 5"/>
          <p:cNvCxnSpPr/>
          <p:nvPr/>
        </p:nvCxnSpPr>
        <p:spPr>
          <a:xfrm rot="5400000">
            <a:off x="63699" y="3610050"/>
            <a:ext cx="3793951"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60674" y="5507025"/>
            <a:ext cx="832632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0859" y="3099204"/>
            <a:ext cx="1379814" cy="855294"/>
          </a:xfrm>
          <a:prstGeom prst="rect">
            <a:avLst/>
          </a:prstGeom>
          <a:noFill/>
        </p:spPr>
        <p:txBody>
          <a:bodyPr wrap="square" rtlCol="0">
            <a:spAutoFit/>
          </a:bodyPr>
          <a:lstStyle/>
          <a:p>
            <a:pPr algn="r"/>
            <a:r>
              <a:rPr lang="en-US" sz="2400" b="1"/>
              <a:t>Service intensity</a:t>
            </a:r>
          </a:p>
        </p:txBody>
      </p:sp>
      <p:sp>
        <p:nvSpPr>
          <p:cNvPr id="9" name="TextBox 8"/>
          <p:cNvSpPr txBox="1"/>
          <p:nvPr/>
        </p:nvSpPr>
        <p:spPr>
          <a:xfrm>
            <a:off x="4030598" y="5522022"/>
            <a:ext cx="4961002" cy="400110"/>
          </a:xfrm>
          <a:prstGeom prst="rect">
            <a:avLst/>
          </a:prstGeom>
          <a:noFill/>
        </p:spPr>
        <p:txBody>
          <a:bodyPr wrap="square" rtlCol="0">
            <a:spAutoFit/>
          </a:bodyPr>
          <a:lstStyle/>
          <a:p>
            <a:pPr algn="ctr"/>
            <a:r>
              <a:rPr lang="en-US" sz="2000" b="1">
                <a:latin typeface="Calibri" panose="020F0502020204030204" pitchFamily="34" charset="0"/>
                <a:cs typeface="Arial" panose="020B0604020202020204" pitchFamily="34" charset="0"/>
              </a:rPr>
              <a:t>Recovery process duration</a:t>
            </a:r>
          </a:p>
        </p:txBody>
      </p:sp>
      <p:sp>
        <p:nvSpPr>
          <p:cNvPr id="10" name="Rectangle 9"/>
          <p:cNvSpPr/>
          <p:nvPr/>
        </p:nvSpPr>
        <p:spPr>
          <a:xfrm>
            <a:off x="2347916" y="2727737"/>
            <a:ext cx="700084" cy="947605"/>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14" name="TextBox 13"/>
          <p:cNvSpPr txBox="1"/>
          <p:nvPr/>
        </p:nvSpPr>
        <p:spPr>
          <a:xfrm>
            <a:off x="1198147" y="1624843"/>
            <a:ext cx="762529" cy="400110"/>
          </a:xfrm>
          <a:prstGeom prst="rect">
            <a:avLst/>
          </a:prstGeom>
          <a:noFill/>
        </p:spPr>
        <p:txBody>
          <a:bodyPr wrap="square" rtlCol="0">
            <a:spAutoFit/>
          </a:bodyPr>
          <a:lstStyle/>
          <a:p>
            <a:pPr algn="r"/>
            <a:r>
              <a:rPr lang="en-US" sz="2000" b="1"/>
              <a:t>High</a:t>
            </a:r>
          </a:p>
        </p:txBody>
      </p:sp>
      <p:sp>
        <p:nvSpPr>
          <p:cNvPr id="15" name="TextBox 14"/>
          <p:cNvSpPr txBox="1"/>
          <p:nvPr/>
        </p:nvSpPr>
        <p:spPr>
          <a:xfrm>
            <a:off x="1198147" y="5121912"/>
            <a:ext cx="762529" cy="400110"/>
          </a:xfrm>
          <a:prstGeom prst="rect">
            <a:avLst/>
          </a:prstGeom>
          <a:noFill/>
        </p:spPr>
        <p:txBody>
          <a:bodyPr wrap="square" rtlCol="0">
            <a:spAutoFit/>
          </a:bodyPr>
          <a:lstStyle/>
          <a:p>
            <a:pPr algn="r"/>
            <a:r>
              <a:rPr lang="en-US" sz="2000" b="1"/>
              <a:t>Low</a:t>
            </a:r>
          </a:p>
        </p:txBody>
      </p:sp>
      <p:sp>
        <p:nvSpPr>
          <p:cNvPr id="16" name="TextBox 15"/>
          <p:cNvSpPr txBox="1"/>
          <p:nvPr/>
        </p:nvSpPr>
        <p:spPr>
          <a:xfrm>
            <a:off x="1875948" y="5507025"/>
            <a:ext cx="1694508" cy="400110"/>
          </a:xfrm>
          <a:prstGeom prst="rect">
            <a:avLst/>
          </a:prstGeom>
          <a:noFill/>
        </p:spPr>
        <p:txBody>
          <a:bodyPr wrap="square" rtlCol="0">
            <a:spAutoFit/>
          </a:bodyPr>
          <a:lstStyle/>
          <a:p>
            <a:pPr algn="ctr"/>
            <a:r>
              <a:rPr lang="en-US" sz="2000" b="1"/>
              <a:t>Stabilization</a:t>
            </a:r>
          </a:p>
        </p:txBody>
      </p:sp>
      <p:sp>
        <p:nvSpPr>
          <p:cNvPr id="17" name="Rectangle 16"/>
          <p:cNvSpPr/>
          <p:nvPr/>
        </p:nvSpPr>
        <p:spPr>
          <a:xfrm>
            <a:off x="2130124" y="2066002"/>
            <a:ext cx="423628" cy="1323471"/>
          </a:xfrm>
          <a:prstGeom prst="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grpSp>
        <p:nvGrpSpPr>
          <p:cNvPr id="11" name="Group 10">
            <a:extLst>
              <a:ext uri="{FF2B5EF4-FFF2-40B4-BE49-F238E27FC236}">
                <a16:creationId xmlns:a16="http://schemas.microsoft.com/office/drawing/2014/main" id="{E3D656E6-B08C-49FE-A425-D61AF82EA594}"/>
              </a:ext>
            </a:extLst>
          </p:cNvPr>
          <p:cNvGrpSpPr/>
          <p:nvPr/>
        </p:nvGrpSpPr>
        <p:grpSpPr>
          <a:xfrm>
            <a:off x="2553753" y="1314450"/>
            <a:ext cx="5252976" cy="1250619"/>
            <a:chOff x="2553753" y="1314450"/>
            <a:chExt cx="5252976" cy="1250619"/>
          </a:xfrm>
        </p:grpSpPr>
        <p:sp>
          <p:nvSpPr>
            <p:cNvPr id="18" name="TextBox 17"/>
            <p:cNvSpPr txBox="1"/>
            <p:nvPr/>
          </p:nvSpPr>
          <p:spPr>
            <a:xfrm>
              <a:off x="2807927" y="1314450"/>
              <a:ext cx="4998802" cy="707886"/>
            </a:xfrm>
            <a:prstGeom prst="rect">
              <a:avLst/>
            </a:prstGeom>
            <a:noFill/>
          </p:spPr>
          <p:txBody>
            <a:bodyPr wrap="square" rtlCol="0">
              <a:spAutoFit/>
            </a:bodyPr>
            <a:lstStyle/>
            <a:p>
              <a:r>
                <a:rPr lang="en-US" sz="2000" b="1" dirty="0"/>
                <a:t>Acute care (ER, detox, hospitalization,</a:t>
              </a:r>
            </a:p>
            <a:p>
              <a:r>
                <a:rPr lang="en-US" sz="2000" b="1" dirty="0"/>
                <a:t>residential treatment)</a:t>
              </a:r>
            </a:p>
          </p:txBody>
        </p:sp>
        <p:cxnSp>
          <p:nvCxnSpPr>
            <p:cNvPr id="21" name="Straight Connector 20"/>
            <p:cNvCxnSpPr/>
            <p:nvPr/>
          </p:nvCxnSpPr>
          <p:spPr>
            <a:xfrm flipH="1">
              <a:off x="2553753" y="1624844"/>
              <a:ext cx="338900" cy="940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flipV="1">
            <a:off x="1752600" y="2030934"/>
            <a:ext cx="0" cy="1068271"/>
          </a:xfrm>
          <a:prstGeom prst="straightConnector1">
            <a:avLst/>
          </a:prstGeom>
          <a:ln>
            <a:solidFill>
              <a:schemeClr val="tx1">
                <a:lumMod val="50000"/>
                <a:lumOff val="50000"/>
              </a:schemeClr>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1752600" y="4038600"/>
            <a:ext cx="0" cy="1083312"/>
          </a:xfrm>
          <a:prstGeom prst="straightConnector1">
            <a:avLst/>
          </a:prstGeom>
          <a:ln>
            <a:solidFill>
              <a:schemeClr val="tx1">
                <a:lumMod val="50000"/>
                <a:lumOff val="50000"/>
              </a:schemeClr>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H="1">
            <a:off x="3485732" y="5722077"/>
            <a:ext cx="1543469"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8001000" y="5722077"/>
            <a:ext cx="1752600"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DA493720-902A-43DE-850D-5AAF98FF1C77}"/>
              </a:ext>
            </a:extLst>
          </p:cNvPr>
          <p:cNvGrpSpPr/>
          <p:nvPr/>
        </p:nvGrpSpPr>
        <p:grpSpPr>
          <a:xfrm>
            <a:off x="2743201" y="3991014"/>
            <a:ext cx="1424369" cy="187934"/>
            <a:chOff x="3146043" y="4023710"/>
            <a:chExt cx="1424369" cy="187934"/>
          </a:xfrm>
        </p:grpSpPr>
        <p:sp>
          <p:nvSpPr>
            <p:cNvPr id="22" name="Rectangle 21">
              <a:extLst>
                <a:ext uri="{FF2B5EF4-FFF2-40B4-BE49-F238E27FC236}">
                  <a16:creationId xmlns:a16="http://schemas.microsoft.com/office/drawing/2014/main" id="{42E13068-9A8F-443B-A2F9-CF6CE4E87B47}"/>
                </a:ext>
              </a:extLst>
            </p:cNvPr>
            <p:cNvSpPr/>
            <p:nvPr/>
          </p:nvSpPr>
          <p:spPr>
            <a:xfrm>
              <a:off x="3146043"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22B8B8B-A3F5-4239-88E4-1E6F27B2EEB5}"/>
                </a:ext>
              </a:extLst>
            </p:cNvPr>
            <p:cNvSpPr/>
            <p:nvPr/>
          </p:nvSpPr>
          <p:spPr>
            <a:xfrm>
              <a:off x="3464035"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267FC9-9C6C-49C7-A0B4-9FA5637660B0}"/>
                </a:ext>
              </a:extLst>
            </p:cNvPr>
            <p:cNvSpPr/>
            <p:nvPr/>
          </p:nvSpPr>
          <p:spPr>
            <a:xfrm>
              <a:off x="3782027"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D6D4B60-B7CA-47FC-B83F-32B1A93F1F2A}"/>
                </a:ext>
              </a:extLst>
            </p:cNvPr>
            <p:cNvSpPr/>
            <p:nvPr/>
          </p:nvSpPr>
          <p:spPr>
            <a:xfrm>
              <a:off x="4418012"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5F88BFB-6D19-42C4-811F-5EE7220762E2}"/>
                </a:ext>
              </a:extLst>
            </p:cNvPr>
            <p:cNvSpPr/>
            <p:nvPr/>
          </p:nvSpPr>
          <p:spPr>
            <a:xfrm>
              <a:off x="4100019"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FEB6F8C-8CDE-4011-AC6B-9824C457016A}"/>
              </a:ext>
            </a:extLst>
          </p:cNvPr>
          <p:cNvGrpSpPr/>
          <p:nvPr/>
        </p:nvGrpSpPr>
        <p:grpSpPr>
          <a:xfrm>
            <a:off x="2099980" y="2030935"/>
            <a:ext cx="7231030" cy="2651654"/>
            <a:chOff x="2099980" y="2030935"/>
            <a:chExt cx="7231030" cy="2651654"/>
          </a:xfrm>
        </p:grpSpPr>
        <p:sp>
          <p:nvSpPr>
            <p:cNvPr id="3" name="Oval 2">
              <a:extLst>
                <a:ext uri="{FF2B5EF4-FFF2-40B4-BE49-F238E27FC236}">
                  <a16:creationId xmlns:a16="http://schemas.microsoft.com/office/drawing/2014/main" id="{2FD41D8C-D9B5-4E6F-8C7D-406CC9EA00E5}"/>
                </a:ext>
              </a:extLst>
            </p:cNvPr>
            <p:cNvSpPr/>
            <p:nvPr/>
          </p:nvSpPr>
          <p:spPr>
            <a:xfrm>
              <a:off x="2099980" y="2030935"/>
              <a:ext cx="2401678" cy="265165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159279B-0D9F-427C-A96D-601665B40F89}"/>
                </a:ext>
              </a:extLst>
            </p:cNvPr>
            <p:cNvSpPr txBox="1"/>
            <p:nvPr/>
          </p:nvSpPr>
          <p:spPr>
            <a:xfrm>
              <a:off x="4332208" y="2172342"/>
              <a:ext cx="4998802" cy="400110"/>
            </a:xfrm>
            <a:prstGeom prst="rect">
              <a:avLst/>
            </a:prstGeom>
            <a:noFill/>
          </p:spPr>
          <p:txBody>
            <a:bodyPr wrap="square" rtlCol="0">
              <a:spAutoFit/>
            </a:bodyPr>
            <a:lstStyle/>
            <a:p>
              <a:r>
                <a:rPr lang="en-US" sz="2000" b="1" dirty="0"/>
                <a:t>Addiction treatment</a:t>
              </a:r>
            </a:p>
          </p:txBody>
        </p:sp>
        <p:cxnSp>
          <p:nvCxnSpPr>
            <p:cNvPr id="28" name="Straight Connector 27">
              <a:extLst>
                <a:ext uri="{FF2B5EF4-FFF2-40B4-BE49-F238E27FC236}">
                  <a16:creationId xmlns:a16="http://schemas.microsoft.com/office/drawing/2014/main" id="{FB91C9D7-D35B-4070-89E7-02DCEC10C4ED}"/>
                </a:ext>
              </a:extLst>
            </p:cNvPr>
            <p:cNvCxnSpPr/>
            <p:nvPr/>
          </p:nvCxnSpPr>
          <p:spPr>
            <a:xfrm flipH="1">
              <a:off x="4078034" y="2482736"/>
              <a:ext cx="338900" cy="940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950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37"/>
            <a:ext cx="10515600" cy="1543652"/>
          </a:xfrm>
        </p:spPr>
        <p:txBody>
          <a:bodyPr>
            <a:normAutofit/>
          </a:bodyPr>
          <a:lstStyle/>
          <a:p>
            <a:r>
              <a:rPr lang="en-US" b="1" dirty="0">
                <a:solidFill>
                  <a:srgbClr val="7030A0"/>
                </a:solidFill>
              </a:rPr>
              <a:t>SUD recovery process</a:t>
            </a:r>
          </a:p>
        </p:txBody>
      </p:sp>
      <p:sp>
        <p:nvSpPr>
          <p:cNvPr id="4" name="TextBox 3"/>
          <p:cNvSpPr txBox="1"/>
          <p:nvPr/>
        </p:nvSpPr>
        <p:spPr>
          <a:xfrm>
            <a:off x="8557032" y="4426607"/>
            <a:ext cx="3459937" cy="1015663"/>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Long-term recovery:</a:t>
            </a:r>
          </a:p>
          <a:p>
            <a:r>
              <a:rPr lang="en-US" sz="2000">
                <a:latin typeface="Arial" panose="020B0604020202020204" pitchFamily="34" charset="0"/>
                <a:cs typeface="Arial" panose="020B0604020202020204" pitchFamily="34" charset="0"/>
              </a:rPr>
              <a:t>Independent, meaningful living in the community</a:t>
            </a:r>
          </a:p>
        </p:txBody>
      </p:sp>
      <p:sp>
        <p:nvSpPr>
          <p:cNvPr id="5" name="Freeform 4"/>
          <p:cNvSpPr/>
          <p:nvPr/>
        </p:nvSpPr>
        <p:spPr>
          <a:xfrm>
            <a:off x="2214850" y="2154234"/>
            <a:ext cx="6015508" cy="3176331"/>
          </a:xfrm>
          <a:custGeom>
            <a:avLst/>
            <a:gdLst>
              <a:gd name="connsiteX0" fmla="*/ 0 w 4611414"/>
              <a:gd name="connsiteY0" fmla="*/ 0 h 2672255"/>
              <a:gd name="connsiteX1" fmla="*/ 1119352 w 4611414"/>
              <a:gd name="connsiteY1" fmla="*/ 2065282 h 2672255"/>
              <a:gd name="connsiteX2" fmla="*/ 4611414 w 4611414"/>
              <a:gd name="connsiteY2" fmla="*/ 2672255 h 2672255"/>
              <a:gd name="connsiteX0" fmla="*/ 0 w 5410200"/>
              <a:gd name="connsiteY0" fmla="*/ 0 h 2743200"/>
              <a:gd name="connsiteX1" fmla="*/ 1119352 w 5410200"/>
              <a:gd name="connsiteY1" fmla="*/ 2065282 h 2743200"/>
              <a:gd name="connsiteX2" fmla="*/ 5410200 w 5410200"/>
              <a:gd name="connsiteY2" fmla="*/ 2743200 h 2743200"/>
              <a:gd name="connsiteX0" fmla="*/ 0 w 5410200"/>
              <a:gd name="connsiteY0" fmla="*/ 0 h 2743200"/>
              <a:gd name="connsiteX1" fmla="*/ 1119352 w 5410200"/>
              <a:gd name="connsiteY1" fmla="*/ 2065282 h 2743200"/>
              <a:gd name="connsiteX2" fmla="*/ 5410200 w 5410200"/>
              <a:gd name="connsiteY2" fmla="*/ 2743200 h 2743200"/>
            </a:gdLst>
            <a:ahLst/>
            <a:cxnLst>
              <a:cxn ang="0">
                <a:pos x="connsiteX0" y="connsiteY0"/>
              </a:cxn>
              <a:cxn ang="0">
                <a:pos x="connsiteX1" y="connsiteY1"/>
              </a:cxn>
              <a:cxn ang="0">
                <a:pos x="connsiteX2" y="connsiteY2"/>
              </a:cxn>
            </a:cxnLst>
            <a:rect l="l" t="t" r="r" b="b"/>
            <a:pathLst>
              <a:path w="5410200" h="2743200">
                <a:moveTo>
                  <a:pt x="0" y="0"/>
                </a:moveTo>
                <a:cubicBezTo>
                  <a:pt x="175391" y="809953"/>
                  <a:pt x="217652" y="1608082"/>
                  <a:pt x="1119352" y="2065282"/>
                </a:cubicBezTo>
                <a:cubicBezTo>
                  <a:pt x="2021052" y="2522482"/>
                  <a:pt x="4011667" y="2707070"/>
                  <a:pt x="5410200" y="2743200"/>
                </a:cubicBezTo>
              </a:path>
            </a:pathLst>
          </a:cu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75"/>
          </a:p>
        </p:txBody>
      </p:sp>
      <p:cxnSp>
        <p:nvCxnSpPr>
          <p:cNvPr id="6" name="Straight Connector 5"/>
          <p:cNvCxnSpPr/>
          <p:nvPr/>
        </p:nvCxnSpPr>
        <p:spPr>
          <a:xfrm rot="5400000">
            <a:off x="63699" y="3610050"/>
            <a:ext cx="3793951"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60674" y="5507025"/>
            <a:ext cx="832632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0859" y="3099204"/>
            <a:ext cx="1379814" cy="855294"/>
          </a:xfrm>
          <a:prstGeom prst="rect">
            <a:avLst/>
          </a:prstGeom>
          <a:noFill/>
        </p:spPr>
        <p:txBody>
          <a:bodyPr wrap="square" rtlCol="0">
            <a:spAutoFit/>
          </a:bodyPr>
          <a:lstStyle/>
          <a:p>
            <a:pPr algn="r"/>
            <a:r>
              <a:rPr lang="en-US" sz="2400" b="1"/>
              <a:t>Service intensity</a:t>
            </a:r>
          </a:p>
        </p:txBody>
      </p:sp>
      <p:sp>
        <p:nvSpPr>
          <p:cNvPr id="9" name="TextBox 8"/>
          <p:cNvSpPr txBox="1"/>
          <p:nvPr/>
        </p:nvSpPr>
        <p:spPr>
          <a:xfrm>
            <a:off x="4030598" y="5522022"/>
            <a:ext cx="4961002" cy="400110"/>
          </a:xfrm>
          <a:prstGeom prst="rect">
            <a:avLst/>
          </a:prstGeom>
          <a:noFill/>
        </p:spPr>
        <p:txBody>
          <a:bodyPr wrap="square" rtlCol="0">
            <a:spAutoFit/>
          </a:bodyPr>
          <a:lstStyle/>
          <a:p>
            <a:pPr algn="ctr"/>
            <a:r>
              <a:rPr lang="en-US" sz="2000" b="1">
                <a:latin typeface="Calibri" panose="020F0502020204030204" pitchFamily="34" charset="0"/>
                <a:cs typeface="Arial" panose="020B0604020202020204" pitchFamily="34" charset="0"/>
              </a:rPr>
              <a:t>Recovery process duration</a:t>
            </a:r>
          </a:p>
        </p:txBody>
      </p:sp>
      <p:sp>
        <p:nvSpPr>
          <p:cNvPr id="10" name="Rectangle 9"/>
          <p:cNvSpPr/>
          <p:nvPr/>
        </p:nvSpPr>
        <p:spPr>
          <a:xfrm>
            <a:off x="2347916" y="2727737"/>
            <a:ext cx="713276" cy="947605"/>
          </a:xfrm>
          <a:prstGeom prst="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14" name="TextBox 13"/>
          <p:cNvSpPr txBox="1"/>
          <p:nvPr/>
        </p:nvSpPr>
        <p:spPr>
          <a:xfrm>
            <a:off x="1198147" y="1624843"/>
            <a:ext cx="762529" cy="400110"/>
          </a:xfrm>
          <a:prstGeom prst="rect">
            <a:avLst/>
          </a:prstGeom>
          <a:noFill/>
        </p:spPr>
        <p:txBody>
          <a:bodyPr wrap="square" rtlCol="0">
            <a:spAutoFit/>
          </a:bodyPr>
          <a:lstStyle/>
          <a:p>
            <a:pPr algn="r"/>
            <a:r>
              <a:rPr lang="en-US" sz="2000" b="1"/>
              <a:t>High</a:t>
            </a:r>
          </a:p>
        </p:txBody>
      </p:sp>
      <p:sp>
        <p:nvSpPr>
          <p:cNvPr id="15" name="TextBox 14"/>
          <p:cNvSpPr txBox="1"/>
          <p:nvPr/>
        </p:nvSpPr>
        <p:spPr>
          <a:xfrm>
            <a:off x="1198147" y="5121912"/>
            <a:ext cx="762529" cy="400110"/>
          </a:xfrm>
          <a:prstGeom prst="rect">
            <a:avLst/>
          </a:prstGeom>
          <a:noFill/>
        </p:spPr>
        <p:txBody>
          <a:bodyPr wrap="square" rtlCol="0">
            <a:spAutoFit/>
          </a:bodyPr>
          <a:lstStyle/>
          <a:p>
            <a:pPr algn="r"/>
            <a:r>
              <a:rPr lang="en-US" sz="2000" b="1"/>
              <a:t>Low</a:t>
            </a:r>
          </a:p>
        </p:txBody>
      </p:sp>
      <p:sp>
        <p:nvSpPr>
          <p:cNvPr id="16" name="TextBox 15"/>
          <p:cNvSpPr txBox="1"/>
          <p:nvPr/>
        </p:nvSpPr>
        <p:spPr>
          <a:xfrm>
            <a:off x="1875948" y="5507025"/>
            <a:ext cx="1694508" cy="400110"/>
          </a:xfrm>
          <a:prstGeom prst="rect">
            <a:avLst/>
          </a:prstGeom>
          <a:noFill/>
        </p:spPr>
        <p:txBody>
          <a:bodyPr wrap="square" rtlCol="0">
            <a:spAutoFit/>
          </a:bodyPr>
          <a:lstStyle/>
          <a:p>
            <a:pPr algn="ctr"/>
            <a:r>
              <a:rPr lang="en-US" sz="2000" b="1"/>
              <a:t>Stabilization</a:t>
            </a:r>
          </a:p>
        </p:txBody>
      </p:sp>
      <p:sp>
        <p:nvSpPr>
          <p:cNvPr id="17" name="Rectangle 16"/>
          <p:cNvSpPr/>
          <p:nvPr/>
        </p:nvSpPr>
        <p:spPr>
          <a:xfrm>
            <a:off x="2130124" y="2066002"/>
            <a:ext cx="423628" cy="1323471"/>
          </a:xfrm>
          <a:prstGeom prst="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sp>
        <p:nvSpPr>
          <p:cNvPr id="18" name="TextBox 17"/>
          <p:cNvSpPr txBox="1"/>
          <p:nvPr/>
        </p:nvSpPr>
        <p:spPr>
          <a:xfrm>
            <a:off x="2807927" y="1314450"/>
            <a:ext cx="4998802" cy="707886"/>
          </a:xfrm>
          <a:prstGeom prst="rect">
            <a:avLst/>
          </a:prstGeom>
          <a:noFill/>
        </p:spPr>
        <p:txBody>
          <a:bodyPr wrap="square" rtlCol="0">
            <a:spAutoFit/>
          </a:bodyPr>
          <a:lstStyle/>
          <a:p>
            <a:r>
              <a:rPr lang="en-US" sz="2000" b="1"/>
              <a:t>Acute care (ER, detox, hospitalization,</a:t>
            </a:r>
          </a:p>
          <a:p>
            <a:r>
              <a:rPr lang="en-US" sz="2000" b="1"/>
              <a:t>residential treatment)</a:t>
            </a:r>
          </a:p>
        </p:txBody>
      </p:sp>
      <p:cxnSp>
        <p:nvCxnSpPr>
          <p:cNvPr id="21" name="Straight Connector 20"/>
          <p:cNvCxnSpPr/>
          <p:nvPr/>
        </p:nvCxnSpPr>
        <p:spPr>
          <a:xfrm flipH="1">
            <a:off x="2553753" y="1624844"/>
            <a:ext cx="338900" cy="940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752600" y="2030934"/>
            <a:ext cx="0" cy="1068271"/>
          </a:xfrm>
          <a:prstGeom prst="straightConnector1">
            <a:avLst/>
          </a:prstGeom>
          <a:ln>
            <a:solidFill>
              <a:schemeClr val="tx1">
                <a:lumMod val="50000"/>
                <a:lumOff val="50000"/>
              </a:schemeClr>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1752600" y="4038600"/>
            <a:ext cx="0" cy="1083312"/>
          </a:xfrm>
          <a:prstGeom prst="straightConnector1">
            <a:avLst/>
          </a:prstGeom>
          <a:ln>
            <a:solidFill>
              <a:schemeClr val="tx1">
                <a:lumMod val="50000"/>
                <a:lumOff val="50000"/>
              </a:schemeClr>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H="1">
            <a:off x="3485732" y="5722077"/>
            <a:ext cx="1543469"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8001000" y="5722077"/>
            <a:ext cx="1752600"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743201" y="3991014"/>
            <a:ext cx="1424369" cy="187934"/>
            <a:chOff x="3146043" y="4023710"/>
            <a:chExt cx="1424369" cy="187934"/>
          </a:xfrm>
        </p:grpSpPr>
        <p:sp>
          <p:nvSpPr>
            <p:cNvPr id="29" name="Rectangle 28"/>
            <p:cNvSpPr/>
            <p:nvPr/>
          </p:nvSpPr>
          <p:spPr>
            <a:xfrm>
              <a:off x="3146043"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Rectangle 34"/>
            <p:cNvSpPr/>
            <p:nvPr/>
          </p:nvSpPr>
          <p:spPr>
            <a:xfrm>
              <a:off x="3464035"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3782027"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Rectangle 37"/>
            <p:cNvSpPr/>
            <p:nvPr/>
          </p:nvSpPr>
          <p:spPr>
            <a:xfrm>
              <a:off x="4418012"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Rectangle 32"/>
            <p:cNvSpPr/>
            <p:nvPr/>
          </p:nvSpPr>
          <p:spPr>
            <a:xfrm>
              <a:off x="4100019" y="4023710"/>
              <a:ext cx="152400" cy="1879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0" name="Group 19"/>
          <p:cNvGrpSpPr/>
          <p:nvPr/>
        </p:nvGrpSpPr>
        <p:grpSpPr>
          <a:xfrm>
            <a:off x="3985680" y="4426606"/>
            <a:ext cx="1321649" cy="164452"/>
            <a:chOff x="4799012" y="4168490"/>
            <a:chExt cx="1321649" cy="164452"/>
          </a:xfrm>
        </p:grpSpPr>
        <p:sp>
          <p:nvSpPr>
            <p:cNvPr id="19" name="Oval 18"/>
            <p:cNvSpPr/>
            <p:nvPr/>
          </p:nvSpPr>
          <p:spPr>
            <a:xfrm>
              <a:off x="4799012"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9" name="Oval 38"/>
            <p:cNvSpPr/>
            <p:nvPr/>
          </p:nvSpPr>
          <p:spPr>
            <a:xfrm>
              <a:off x="5956209"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Oval 39"/>
            <p:cNvSpPr/>
            <p:nvPr/>
          </p:nvSpPr>
          <p:spPr>
            <a:xfrm>
              <a:off x="5088311"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Oval 40"/>
            <p:cNvSpPr/>
            <p:nvPr/>
          </p:nvSpPr>
          <p:spPr>
            <a:xfrm>
              <a:off x="5377610"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Oval 41"/>
            <p:cNvSpPr/>
            <p:nvPr/>
          </p:nvSpPr>
          <p:spPr>
            <a:xfrm>
              <a:off x="5666909" y="4168490"/>
              <a:ext cx="164452" cy="16445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23" name="Group 22"/>
          <p:cNvGrpSpPr/>
          <p:nvPr/>
        </p:nvGrpSpPr>
        <p:grpSpPr>
          <a:xfrm>
            <a:off x="5150048" y="4779855"/>
            <a:ext cx="2317552" cy="197069"/>
            <a:chOff x="5148460" y="4779854"/>
            <a:chExt cx="2317552" cy="197069"/>
          </a:xfrm>
        </p:grpSpPr>
        <p:sp>
          <p:nvSpPr>
            <p:cNvPr id="22" name="Isosceles Triangle 21"/>
            <p:cNvSpPr/>
            <p:nvPr/>
          </p:nvSpPr>
          <p:spPr>
            <a:xfrm>
              <a:off x="5844777" y="4779854"/>
              <a:ext cx="228600" cy="197069"/>
            </a:xfrm>
            <a:prstGeom prst="triangle">
              <a:avLst/>
            </a:prstGeom>
            <a:solidFill>
              <a:srgbClr val="0082CA"/>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Isosceles Triangle 42"/>
            <p:cNvSpPr/>
            <p:nvPr/>
          </p:nvSpPr>
          <p:spPr>
            <a:xfrm>
              <a:off x="5148460" y="4779854"/>
              <a:ext cx="228600" cy="197069"/>
            </a:xfrm>
            <a:prstGeom prst="triangle">
              <a:avLst/>
            </a:prstGeom>
            <a:solidFill>
              <a:srgbClr val="0082CA"/>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Isosceles Triangle 43"/>
            <p:cNvSpPr/>
            <p:nvPr/>
          </p:nvSpPr>
          <p:spPr>
            <a:xfrm>
              <a:off x="6541094" y="4779854"/>
              <a:ext cx="228600" cy="197069"/>
            </a:xfrm>
            <a:prstGeom prst="triangle">
              <a:avLst/>
            </a:prstGeom>
            <a:solidFill>
              <a:srgbClr val="0082CA"/>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Isosceles Triangle 44"/>
            <p:cNvSpPr/>
            <p:nvPr/>
          </p:nvSpPr>
          <p:spPr>
            <a:xfrm>
              <a:off x="7237412" y="4779854"/>
              <a:ext cx="228600" cy="197069"/>
            </a:xfrm>
            <a:prstGeom prst="triangle">
              <a:avLst/>
            </a:prstGeom>
            <a:solidFill>
              <a:srgbClr val="0082CA"/>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439431" y="2637540"/>
            <a:ext cx="5618969" cy="2142315"/>
            <a:chOff x="4437842" y="2637539"/>
            <a:chExt cx="5618969" cy="2142315"/>
          </a:xfrm>
        </p:grpSpPr>
        <p:sp>
          <p:nvSpPr>
            <p:cNvPr id="11" name="TextBox 10"/>
            <p:cNvSpPr txBox="1"/>
            <p:nvPr/>
          </p:nvSpPr>
          <p:spPr>
            <a:xfrm>
              <a:off x="5151848" y="2637539"/>
              <a:ext cx="4904963" cy="923330"/>
            </a:xfrm>
            <a:prstGeom prst="rect">
              <a:avLst/>
            </a:prstGeom>
            <a:noFill/>
          </p:spPr>
          <p:txBody>
            <a:bodyPr wrap="square" rtlCol="0">
              <a:spAutoFit/>
            </a:bodyPr>
            <a:lstStyle/>
            <a:p>
              <a:r>
                <a:rPr lang="en-US" b="1"/>
                <a:t>Supportive services in the community </a:t>
              </a:r>
              <a:r>
                <a:rPr lang="en-US"/>
                <a:t>(Including outpatient care, recovery support services, job readiness, other)</a:t>
              </a:r>
            </a:p>
          </p:txBody>
        </p:sp>
        <p:cxnSp>
          <p:nvCxnSpPr>
            <p:cNvPr id="13" name="Straight Connector 12"/>
            <p:cNvCxnSpPr>
              <a:stCxn id="11" idx="2"/>
            </p:cNvCxnSpPr>
            <p:nvPr/>
          </p:nvCxnSpPr>
          <p:spPr>
            <a:xfrm flipH="1">
              <a:off x="4437842" y="3560869"/>
              <a:ext cx="3166488" cy="6180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2"/>
            </p:cNvCxnSpPr>
            <p:nvPr/>
          </p:nvCxnSpPr>
          <p:spPr>
            <a:xfrm flipH="1">
              <a:off x="5377060" y="3560869"/>
              <a:ext cx="2227270" cy="947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1" idx="2"/>
            </p:cNvCxnSpPr>
            <p:nvPr/>
          </p:nvCxnSpPr>
          <p:spPr>
            <a:xfrm flipH="1">
              <a:off x="6399212" y="3560869"/>
              <a:ext cx="1205118" cy="1218985"/>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0258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6973</TotalTime>
  <Words>1501</Words>
  <Application>Microsoft Office PowerPoint</Application>
  <PresentationFormat>Widescreen</PresentationFormat>
  <Paragraphs>242</Paragraphs>
  <Slides>34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 Black</vt:lpstr>
      <vt:lpstr>Arial Narrow</vt:lpstr>
      <vt:lpstr>Brush Script MT</vt:lpstr>
      <vt:lpstr>Calibri</vt:lpstr>
      <vt:lpstr>Calibri Light</vt:lpstr>
      <vt:lpstr>Cambria</vt:lpstr>
      <vt:lpstr>Courier New</vt:lpstr>
      <vt:lpstr>Wingdings</vt:lpstr>
      <vt:lpstr>Office Theme</vt:lpstr>
      <vt:lpstr>PowerPoint Presentation</vt:lpstr>
      <vt:lpstr>Past: Recovery housing history, founding, 2011-2014</vt:lpstr>
      <vt:lpstr>NARR at a glance</vt:lpstr>
      <vt:lpstr>History of recovery housing pre-2010: marginalized existence</vt:lpstr>
      <vt:lpstr>PowerPoint Presentation</vt:lpstr>
      <vt:lpstr>Covers Many Aspects of Human Experience</vt:lpstr>
      <vt:lpstr>SUD recovery process</vt:lpstr>
      <vt:lpstr>SUD recovery process</vt:lpstr>
      <vt:lpstr>SUD recovery process</vt:lpstr>
      <vt:lpstr>SUD recovery process</vt:lpstr>
      <vt:lpstr>What is Recovery Housing</vt:lpstr>
      <vt:lpstr>Recovery housing; recovery residences</vt:lpstr>
      <vt:lpstr>PowerPoint Presentation</vt:lpstr>
      <vt:lpstr>PowerPoint Presentation</vt:lpstr>
      <vt:lpstr>Forming NARR</vt:lpstr>
      <vt:lpstr>Initial decisions</vt:lpstr>
      <vt:lpstr>Early milestones</vt:lpstr>
      <vt:lpstr>NARR in 2010</vt:lpstr>
      <vt:lpstr>Present: Current system and programs</vt:lpstr>
      <vt:lpstr>NARR services and programs</vt:lpstr>
      <vt:lpstr>NARR network today</vt:lpstr>
      <vt:lpstr>State affiliate services and support</vt:lpstr>
      <vt:lpstr>Residence certification</vt:lpstr>
      <vt:lpstr>Elements of a statewide recovery residence system</vt:lpstr>
      <vt:lpstr>State system support elements</vt:lpstr>
      <vt:lpstr>2018: Recovery housing policy guide</vt:lpstr>
      <vt:lpstr>Recovery Housing is an Evidence-based Practice (SAMHSA)</vt:lpstr>
      <vt:lpstr>State system adoption</vt:lpstr>
      <vt:lpstr>NARR Advocacy</vt:lpstr>
      <vt:lpstr>Policy work</vt:lpstr>
      <vt:lpstr>Future: Comprehensive system and support</vt:lpstr>
      <vt:lpstr>Policy goals</vt:lpstr>
      <vt:lpstr>Other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Housing</dc:title>
  <dc:creator>David Sheridan</dc:creator>
  <cp:lastModifiedBy>David Sheridan</cp:lastModifiedBy>
  <cp:revision>94</cp:revision>
  <dcterms:created xsi:type="dcterms:W3CDTF">2021-04-29T23:52:59Z</dcterms:created>
  <dcterms:modified xsi:type="dcterms:W3CDTF">2021-10-25T19:25:39Z</dcterms:modified>
</cp:coreProperties>
</file>