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8" r:id="rId3"/>
    <p:sldId id="257" r:id="rId4"/>
    <p:sldId id="259" r:id="rId5"/>
    <p:sldId id="371" r:id="rId6"/>
    <p:sldId id="372" r:id="rId7"/>
    <p:sldId id="373" r:id="rId8"/>
    <p:sldId id="374" r:id="rId9"/>
    <p:sldId id="375" r:id="rId10"/>
    <p:sldId id="376" r:id="rId11"/>
    <p:sldId id="377" r:id="rId12"/>
    <p:sldId id="378" r:id="rId13"/>
    <p:sldId id="380" r:id="rId14"/>
    <p:sldId id="379"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803"/>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4694"/>
  </p:normalViewPr>
  <p:slideViewPr>
    <p:cSldViewPr snapToGrid="0" snapToObjects="1">
      <p:cViewPr varScale="1">
        <p:scale>
          <a:sx n="125" d="100"/>
          <a:sy n="125" d="100"/>
        </p:scale>
        <p:origin x="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Receiving Peer Support at</a:t>
            </a:r>
            <a:r>
              <a:rPr lang="en-US" baseline="0" dirty="0"/>
              <a:t> Move-In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Receiving Peer Support</c:v>
                </c:pt>
              </c:strCache>
            </c:strRef>
          </c:tx>
          <c:dPt>
            <c:idx val="0"/>
            <c:bubble3D val="0"/>
            <c:spPr>
              <a:solidFill>
                <a:srgbClr val="FF9300"/>
              </a:solidFill>
              <a:ln w="19050">
                <a:solidFill>
                  <a:schemeClr val="lt1"/>
                </a:solidFill>
              </a:ln>
              <a:effectLst/>
            </c:spPr>
            <c:extLst>
              <c:ext xmlns:c16="http://schemas.microsoft.com/office/drawing/2014/chart" uri="{C3380CC4-5D6E-409C-BE32-E72D297353CC}">
                <c16:uniqueId val="{00000001-83B3-4743-84E2-5271AA3A16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9D-2046-BB14-01DAEB5730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83B3-4743-84E2-5271AA3A167D}"/>
              </c:ext>
            </c:extLst>
          </c:dPt>
          <c:dLbls>
            <c:dLbl>
              <c:idx val="2"/>
              <c:layout>
                <c:manualLayout>
                  <c:x val="2.9163049992766591E-2"/>
                  <c:y val="0.1052400219415842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B3-4743-84E2-5271AA3A167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Prefer not to answer</c:v>
                </c:pt>
              </c:strCache>
            </c:strRef>
          </c:cat>
          <c:val>
            <c:numRef>
              <c:f>Sheet1!$B$2:$B$4</c:f>
              <c:numCache>
                <c:formatCode>0%</c:formatCode>
                <c:ptCount val="3"/>
                <c:pt idx="0">
                  <c:v>0.53</c:v>
                </c:pt>
                <c:pt idx="1">
                  <c:v>0.44</c:v>
                </c:pt>
                <c:pt idx="2">
                  <c:v>0.03</c:v>
                </c:pt>
              </c:numCache>
            </c:numRef>
          </c:val>
          <c:extLst>
            <c:ext xmlns:c16="http://schemas.microsoft.com/office/drawing/2014/chart" uri="{C3380CC4-5D6E-409C-BE32-E72D297353CC}">
              <c16:uniqueId val="{00000000-83B3-4743-84E2-5271AA3A167D}"/>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Receiving Peer Support </a:t>
            </a:r>
          </a:p>
          <a:p>
            <a:pPr>
              <a:defRPr/>
            </a:pPr>
            <a:r>
              <a:rPr lang="en-US" dirty="0"/>
              <a:t>at Six Months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Receiving Peer Support at Six Months</c:v>
                </c:pt>
              </c:strCache>
            </c:strRef>
          </c:tx>
          <c:dPt>
            <c:idx val="0"/>
            <c:bubble3D val="0"/>
            <c:spPr>
              <a:solidFill>
                <a:srgbClr val="FF9300"/>
              </a:solidFill>
              <a:ln w="19050">
                <a:solidFill>
                  <a:schemeClr val="lt1"/>
                </a:solidFill>
              </a:ln>
              <a:effectLst/>
            </c:spPr>
            <c:extLst>
              <c:ext xmlns:c16="http://schemas.microsoft.com/office/drawing/2014/chart" uri="{C3380CC4-5D6E-409C-BE32-E72D297353CC}">
                <c16:uniqueId val="{00000001-6579-D24A-A9A5-40002F2301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39-E747-998B-04D7772D1A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6579-D24A-A9A5-40002F2301F1}"/>
              </c:ext>
            </c:extLst>
          </c:dPt>
          <c:dLbls>
            <c:dLbl>
              <c:idx val="2"/>
              <c:layout>
                <c:manualLayout>
                  <c:x val="3.5747746205637337E-2"/>
                  <c:y val="9.077340944144217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79-D24A-A9A5-40002F2301F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Prefer not to answer</c:v>
                </c:pt>
              </c:strCache>
            </c:strRef>
          </c:cat>
          <c:val>
            <c:numRef>
              <c:f>Sheet1!$B$2:$B$4</c:f>
              <c:numCache>
                <c:formatCode>0%</c:formatCode>
                <c:ptCount val="3"/>
                <c:pt idx="0">
                  <c:v>0.74</c:v>
                </c:pt>
                <c:pt idx="1">
                  <c:v>0.24</c:v>
                </c:pt>
                <c:pt idx="2">
                  <c:v>0.03</c:v>
                </c:pt>
              </c:numCache>
            </c:numRef>
          </c:val>
          <c:extLst>
            <c:ext xmlns:c16="http://schemas.microsoft.com/office/drawing/2014/chart" uri="{C3380CC4-5D6E-409C-BE32-E72D297353CC}">
              <c16:uniqueId val="{00000000-6579-D24A-A9A5-40002F2301F1}"/>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Type of Peer Support Received</a:t>
            </a:r>
            <a:r>
              <a:rPr lang="en-US" baseline="0" dirty="0"/>
              <a:t> by All Respondents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percentage of respondents using this support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Attending a support group such as 12-Step</c:v>
                </c:pt>
                <c:pt idx="1">
                  <c:v>Support from certified peer supporter</c:v>
                </c:pt>
                <c:pt idx="2">
                  <c:v>Support from a friend in recovery</c:v>
                </c:pt>
                <c:pt idx="3">
                  <c:v>Support from a recovery coach</c:v>
                </c:pt>
                <c:pt idx="4">
                  <c:v>Support from a non-certified peer supporter</c:v>
                </c:pt>
                <c:pt idx="5">
                  <c:v>Support from peer, uncertain if certified</c:v>
                </c:pt>
                <c:pt idx="6">
                  <c:v>Prefer not to answer</c:v>
                </c:pt>
                <c:pt idx="7">
                  <c:v>Unknown</c:v>
                </c:pt>
              </c:strCache>
            </c:strRef>
          </c:cat>
          <c:val>
            <c:numRef>
              <c:f>Sheet1!$B$2:$B$9</c:f>
              <c:numCache>
                <c:formatCode>0.00%</c:formatCode>
                <c:ptCount val="8"/>
                <c:pt idx="0">
                  <c:v>0.34720000000000001</c:v>
                </c:pt>
                <c:pt idx="1">
                  <c:v>0.3448</c:v>
                </c:pt>
                <c:pt idx="2">
                  <c:v>0.22109999999999999</c:v>
                </c:pt>
                <c:pt idx="3">
                  <c:v>0.12180000000000001</c:v>
                </c:pt>
                <c:pt idx="4">
                  <c:v>9.5399999999999999E-2</c:v>
                </c:pt>
                <c:pt idx="5">
                  <c:v>7.0900000000000005E-2</c:v>
                </c:pt>
                <c:pt idx="6">
                  <c:v>9.9000000000000008E-3</c:v>
                </c:pt>
                <c:pt idx="7">
                  <c:v>6.9999999999999999E-4</c:v>
                </c:pt>
              </c:numCache>
            </c:numRef>
          </c:val>
          <c:extLst>
            <c:ext xmlns:c16="http://schemas.microsoft.com/office/drawing/2014/chart" uri="{C3380CC4-5D6E-409C-BE32-E72D297353CC}">
              <c16:uniqueId val="{00000000-0CCC-7740-A89D-A5308A2AB1C1}"/>
            </c:ext>
          </c:extLst>
        </c:ser>
        <c:dLbls>
          <c:showLegendKey val="0"/>
          <c:showVal val="0"/>
          <c:showCatName val="0"/>
          <c:showSerName val="0"/>
          <c:showPercent val="0"/>
          <c:showBubbleSize val="0"/>
        </c:dLbls>
        <c:gapWidth val="182"/>
        <c:axId val="1900347167"/>
        <c:axId val="1900504527"/>
      </c:barChart>
      <c:catAx>
        <c:axId val="190034716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0504527"/>
        <c:crosses val="autoZero"/>
        <c:auto val="1"/>
        <c:lblAlgn val="ctr"/>
        <c:lblOffset val="100"/>
        <c:noMultiLvlLbl val="0"/>
      </c:catAx>
      <c:valAx>
        <c:axId val="1900504527"/>
        <c:scaling>
          <c:orientation val="minMax"/>
          <c:max val="0.4"/>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0347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E4CC3-EBBF-4192-AD60-21A1BEB7F076}"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91CD3C30-BB58-4916-99A7-B243EB3D8724}">
      <dgm:prSet/>
      <dgm:spPr/>
      <dgm:t>
        <a:bodyPr/>
        <a:lstStyle/>
        <a:p>
          <a:pPr>
            <a:defRPr b="1"/>
          </a:pPr>
          <a:r>
            <a:rPr lang="en-US"/>
            <a:t>2014</a:t>
          </a:r>
        </a:p>
      </dgm:t>
    </dgm:pt>
    <dgm:pt modelId="{7974AE14-301C-40EF-AAF4-E9CAF8D8B778}" type="parTrans" cxnId="{073A85A6-42F6-4B9A-9FAC-3DA50422E6BF}">
      <dgm:prSet/>
      <dgm:spPr/>
      <dgm:t>
        <a:bodyPr/>
        <a:lstStyle/>
        <a:p>
          <a:endParaRPr lang="en-US"/>
        </a:p>
      </dgm:t>
    </dgm:pt>
    <dgm:pt modelId="{2AF86D78-B20B-4D8B-96AF-2CFF4BD34DA6}" type="sibTrans" cxnId="{073A85A6-42F6-4B9A-9FAC-3DA50422E6BF}">
      <dgm:prSet/>
      <dgm:spPr/>
      <dgm:t>
        <a:bodyPr/>
        <a:lstStyle/>
        <a:p>
          <a:endParaRPr lang="en-US"/>
        </a:p>
      </dgm:t>
    </dgm:pt>
    <dgm:pt modelId="{6605E522-7AD2-4F08-8937-6DFF45251951}">
      <dgm:prSet/>
      <dgm:spPr/>
      <dgm:t>
        <a:bodyPr/>
        <a:lstStyle/>
        <a:p>
          <a:r>
            <a:rPr lang="en-US"/>
            <a:t>Prior to 2014, there was no funding in the state budget for recovery housing. It was only through advocacy and data that this funding stream was created.</a:t>
          </a:r>
        </a:p>
      </dgm:t>
    </dgm:pt>
    <dgm:pt modelId="{CAB8F703-1938-4FC2-906D-A51C8AAA5185}" type="parTrans" cxnId="{48A6682E-27DA-48A8-94AC-0B7DA2030929}">
      <dgm:prSet/>
      <dgm:spPr/>
      <dgm:t>
        <a:bodyPr/>
        <a:lstStyle/>
        <a:p>
          <a:endParaRPr lang="en-US"/>
        </a:p>
      </dgm:t>
    </dgm:pt>
    <dgm:pt modelId="{DAE815BD-3918-40BD-8792-FB3A9D62ECCE}" type="sibTrans" cxnId="{48A6682E-27DA-48A8-94AC-0B7DA2030929}">
      <dgm:prSet/>
      <dgm:spPr/>
      <dgm:t>
        <a:bodyPr/>
        <a:lstStyle/>
        <a:p>
          <a:endParaRPr lang="en-US"/>
        </a:p>
      </dgm:t>
    </dgm:pt>
    <dgm:pt modelId="{4653275F-279F-46C2-B227-250E12C33417}">
      <dgm:prSet/>
      <dgm:spPr/>
      <dgm:t>
        <a:bodyPr/>
        <a:lstStyle/>
        <a:p>
          <a:r>
            <a:rPr lang="en-US"/>
            <a:t>There was also no organization that had a sole focus on recovery housing. The establishment of ORH was essential to the growth of the field and essential to the needs of recovery housing providers to be heard.</a:t>
          </a:r>
        </a:p>
      </dgm:t>
    </dgm:pt>
    <dgm:pt modelId="{E4530590-08C8-4A6D-858E-56E04C824B4F}" type="parTrans" cxnId="{7A3D521A-10FA-4774-8E9A-746013F4E9AD}">
      <dgm:prSet/>
      <dgm:spPr/>
      <dgm:t>
        <a:bodyPr/>
        <a:lstStyle/>
        <a:p>
          <a:endParaRPr lang="en-US"/>
        </a:p>
      </dgm:t>
    </dgm:pt>
    <dgm:pt modelId="{15BCA66D-FE82-4D1C-860F-D4A9C29E2E4E}" type="sibTrans" cxnId="{7A3D521A-10FA-4774-8E9A-746013F4E9AD}">
      <dgm:prSet/>
      <dgm:spPr/>
      <dgm:t>
        <a:bodyPr/>
        <a:lstStyle/>
        <a:p>
          <a:endParaRPr lang="en-US"/>
        </a:p>
      </dgm:t>
    </dgm:pt>
    <dgm:pt modelId="{35FCE801-5CF3-4778-8E60-C4CC170CDB7F}">
      <dgm:prSet/>
      <dgm:spPr/>
      <dgm:t>
        <a:bodyPr/>
        <a:lstStyle/>
        <a:p>
          <a:pPr>
            <a:defRPr b="1"/>
          </a:pPr>
          <a:r>
            <a:rPr lang="en-US"/>
            <a:t>Mar. 2016</a:t>
          </a:r>
        </a:p>
      </dgm:t>
    </dgm:pt>
    <dgm:pt modelId="{71811BE6-9F2C-422A-9C8F-5D3EB72CC95F}" type="parTrans" cxnId="{1928C6AD-C229-41E1-A5FE-8CBA69AAAAF9}">
      <dgm:prSet/>
      <dgm:spPr/>
      <dgm:t>
        <a:bodyPr/>
        <a:lstStyle/>
        <a:p>
          <a:endParaRPr lang="en-US"/>
        </a:p>
      </dgm:t>
    </dgm:pt>
    <dgm:pt modelId="{7587C9AF-7147-4554-9614-CB0748571397}" type="sibTrans" cxnId="{1928C6AD-C229-41E1-A5FE-8CBA69AAAAF9}">
      <dgm:prSet/>
      <dgm:spPr/>
      <dgm:t>
        <a:bodyPr/>
        <a:lstStyle/>
        <a:p>
          <a:endParaRPr lang="en-US"/>
        </a:p>
      </dgm:t>
    </dgm:pt>
    <dgm:pt modelId="{7CBF926B-4728-4C58-8122-35315095D77F}">
      <dgm:prSet/>
      <dgm:spPr/>
      <dgm:t>
        <a:bodyPr/>
        <a:lstStyle/>
        <a:p>
          <a:r>
            <a:rPr lang="en-US"/>
            <a:t>Outcomes Tool Launches</a:t>
          </a:r>
        </a:p>
      </dgm:t>
    </dgm:pt>
    <dgm:pt modelId="{B98885B4-F41D-4420-8FC1-81F84080BF58}" type="parTrans" cxnId="{40D9B5B8-B9F4-4961-A394-1D907C79E79A}">
      <dgm:prSet/>
      <dgm:spPr/>
      <dgm:t>
        <a:bodyPr/>
        <a:lstStyle/>
        <a:p>
          <a:endParaRPr lang="en-US"/>
        </a:p>
      </dgm:t>
    </dgm:pt>
    <dgm:pt modelId="{B48B0E67-7061-40B2-9522-5DEEE52A6A6A}" type="sibTrans" cxnId="{40D9B5B8-B9F4-4961-A394-1D907C79E79A}">
      <dgm:prSet/>
      <dgm:spPr/>
      <dgm:t>
        <a:bodyPr/>
        <a:lstStyle/>
        <a:p>
          <a:endParaRPr lang="en-US"/>
        </a:p>
      </dgm:t>
    </dgm:pt>
    <dgm:pt modelId="{CDBAA116-1FB2-40CF-B2D5-A02C58047984}">
      <dgm:prSet/>
      <dgm:spPr/>
      <dgm:t>
        <a:bodyPr/>
        <a:lstStyle/>
        <a:p>
          <a:r>
            <a:rPr lang="en-US"/>
            <a:t>ORH worked closely with the ORH Board, staff, operators, and the team at Mighty Crow to develop a web-based survey and data dashboard.</a:t>
          </a:r>
        </a:p>
      </dgm:t>
    </dgm:pt>
    <dgm:pt modelId="{EFAE2AC3-0D93-4EBE-A06F-D5BDB58BBE5C}" type="parTrans" cxnId="{88CAE4C3-1FB7-4638-97D5-8E623E000BB9}">
      <dgm:prSet/>
      <dgm:spPr/>
      <dgm:t>
        <a:bodyPr/>
        <a:lstStyle/>
        <a:p>
          <a:endParaRPr lang="en-US"/>
        </a:p>
      </dgm:t>
    </dgm:pt>
    <dgm:pt modelId="{6A80B971-5A10-4652-9785-705E01C20571}" type="sibTrans" cxnId="{88CAE4C3-1FB7-4638-97D5-8E623E000BB9}">
      <dgm:prSet/>
      <dgm:spPr/>
      <dgm:t>
        <a:bodyPr/>
        <a:lstStyle/>
        <a:p>
          <a:endParaRPr lang="en-US"/>
        </a:p>
      </dgm:t>
    </dgm:pt>
    <dgm:pt modelId="{8F15BE70-CFE1-4308-B120-3F5D3A8C3472}">
      <dgm:prSet/>
      <dgm:spPr/>
      <dgm:t>
        <a:bodyPr/>
        <a:lstStyle/>
        <a:p>
          <a:r>
            <a:rPr lang="en-US"/>
            <a:t>Between March 2016 and April 2022, over 11,500 surveys were submitted.</a:t>
          </a:r>
        </a:p>
      </dgm:t>
    </dgm:pt>
    <dgm:pt modelId="{A4E25252-D136-408D-B681-EF9599DF8762}" type="parTrans" cxnId="{F3A59177-CA2E-446C-9E43-C60C4BED3C1C}">
      <dgm:prSet/>
      <dgm:spPr/>
      <dgm:t>
        <a:bodyPr/>
        <a:lstStyle/>
        <a:p>
          <a:endParaRPr lang="en-US"/>
        </a:p>
      </dgm:t>
    </dgm:pt>
    <dgm:pt modelId="{07126965-2542-41EA-9C98-786364576B23}" type="sibTrans" cxnId="{F3A59177-CA2E-446C-9E43-C60C4BED3C1C}">
      <dgm:prSet/>
      <dgm:spPr/>
      <dgm:t>
        <a:bodyPr/>
        <a:lstStyle/>
        <a:p>
          <a:endParaRPr lang="en-US"/>
        </a:p>
      </dgm:t>
    </dgm:pt>
    <dgm:pt modelId="{3A06BE75-D309-4141-ABEA-029893356ACA}">
      <dgm:prSet/>
      <dgm:spPr/>
      <dgm:t>
        <a:bodyPr/>
        <a:lstStyle/>
        <a:p>
          <a:pPr>
            <a:defRPr b="1"/>
          </a:pPr>
          <a:r>
            <a:rPr lang="en-US"/>
            <a:t>2021</a:t>
          </a:r>
        </a:p>
      </dgm:t>
    </dgm:pt>
    <dgm:pt modelId="{F67CBDFA-12CC-4D98-AD91-722FA267D6D4}" type="parTrans" cxnId="{4439605A-4E59-44B8-8490-7CD966BAAD16}">
      <dgm:prSet/>
      <dgm:spPr/>
      <dgm:t>
        <a:bodyPr/>
        <a:lstStyle/>
        <a:p>
          <a:endParaRPr lang="en-US"/>
        </a:p>
      </dgm:t>
    </dgm:pt>
    <dgm:pt modelId="{465F0FE7-8D19-4931-A994-DA19F984F84E}" type="sibTrans" cxnId="{4439605A-4E59-44B8-8490-7CD966BAAD16}">
      <dgm:prSet/>
      <dgm:spPr/>
      <dgm:t>
        <a:bodyPr/>
        <a:lstStyle/>
        <a:p>
          <a:endParaRPr lang="en-US"/>
        </a:p>
      </dgm:t>
    </dgm:pt>
    <dgm:pt modelId="{CA4B0F06-BB25-4DED-A17C-025C336850FB}">
      <dgm:prSet/>
      <dgm:spPr/>
      <dgm:t>
        <a:bodyPr/>
        <a:lstStyle/>
        <a:p>
          <a:r>
            <a:rPr lang="en-US"/>
            <a:t>After 5 years of use, an assessment of the Outcomes Tool was done</a:t>
          </a:r>
        </a:p>
      </dgm:t>
    </dgm:pt>
    <dgm:pt modelId="{16FE7B1B-7B93-4F8C-8BB6-6005B3C9E00F}" type="parTrans" cxnId="{C5FED4E4-871C-4522-9EC7-7CA882EE538B}">
      <dgm:prSet/>
      <dgm:spPr/>
      <dgm:t>
        <a:bodyPr/>
        <a:lstStyle/>
        <a:p>
          <a:endParaRPr lang="en-US"/>
        </a:p>
      </dgm:t>
    </dgm:pt>
    <dgm:pt modelId="{317A2FB5-C06C-4C93-BB0F-5C2D7D56334F}" type="sibTrans" cxnId="{C5FED4E4-871C-4522-9EC7-7CA882EE538B}">
      <dgm:prSet/>
      <dgm:spPr/>
      <dgm:t>
        <a:bodyPr/>
        <a:lstStyle/>
        <a:p>
          <a:endParaRPr lang="en-US"/>
        </a:p>
      </dgm:t>
    </dgm:pt>
    <dgm:pt modelId="{87BD1F74-01D8-4D53-A03A-7A8569228EBE}">
      <dgm:prSet/>
      <dgm:spPr/>
      <dgm:t>
        <a:bodyPr/>
        <a:lstStyle/>
        <a:p>
          <a:r>
            <a:rPr lang="en-US" dirty="0"/>
            <a:t>We looked at what data points were most useful, what additional data we wanted to be collecting, and what changes could be made to increase data clarity and accessibility for operators.</a:t>
          </a:r>
        </a:p>
      </dgm:t>
    </dgm:pt>
    <dgm:pt modelId="{E8BC3FC2-E677-4518-9BB6-12A48D0183F3}" type="parTrans" cxnId="{56BFAD06-B81E-4C19-B2BF-01BB4E8DA24B}">
      <dgm:prSet/>
      <dgm:spPr/>
      <dgm:t>
        <a:bodyPr/>
        <a:lstStyle/>
        <a:p>
          <a:endParaRPr lang="en-US"/>
        </a:p>
      </dgm:t>
    </dgm:pt>
    <dgm:pt modelId="{0C8550CF-7961-4142-BDDE-695339B2DC44}" type="sibTrans" cxnId="{56BFAD06-B81E-4C19-B2BF-01BB4E8DA24B}">
      <dgm:prSet/>
      <dgm:spPr/>
      <dgm:t>
        <a:bodyPr/>
        <a:lstStyle/>
        <a:p>
          <a:endParaRPr lang="en-US"/>
        </a:p>
      </dgm:t>
    </dgm:pt>
    <dgm:pt modelId="{5C45A3CA-CDB4-4949-B25F-61E31B2EC57C}">
      <dgm:prSet/>
      <dgm:spPr/>
      <dgm:t>
        <a:bodyPr/>
        <a:lstStyle/>
        <a:p>
          <a:r>
            <a:rPr lang="en-US"/>
            <a:t>Technical upgrades were made to allow more users (such as county boards) access to the data.</a:t>
          </a:r>
        </a:p>
      </dgm:t>
    </dgm:pt>
    <dgm:pt modelId="{0C215253-0E6F-4A8F-BB9D-94A48C840515}" type="parTrans" cxnId="{924B3162-8B50-4972-A45B-4E577C7B5A29}">
      <dgm:prSet/>
      <dgm:spPr/>
      <dgm:t>
        <a:bodyPr/>
        <a:lstStyle/>
        <a:p>
          <a:endParaRPr lang="en-US"/>
        </a:p>
      </dgm:t>
    </dgm:pt>
    <dgm:pt modelId="{50679C20-D1ED-496A-848E-419528482ED1}" type="sibTrans" cxnId="{924B3162-8B50-4972-A45B-4E577C7B5A29}">
      <dgm:prSet/>
      <dgm:spPr/>
      <dgm:t>
        <a:bodyPr/>
        <a:lstStyle/>
        <a:p>
          <a:endParaRPr lang="en-US"/>
        </a:p>
      </dgm:t>
    </dgm:pt>
    <dgm:pt modelId="{B23B14FB-9D01-4478-887E-F85B771C0320}">
      <dgm:prSet/>
      <dgm:spPr/>
      <dgm:t>
        <a:bodyPr/>
        <a:lstStyle/>
        <a:p>
          <a:pPr>
            <a:defRPr b="1"/>
          </a:pPr>
          <a:r>
            <a:rPr lang="en-US"/>
            <a:t>May 2022</a:t>
          </a:r>
        </a:p>
      </dgm:t>
    </dgm:pt>
    <dgm:pt modelId="{8708B1A1-FA91-47A2-906A-49D414673961}" type="parTrans" cxnId="{815DB747-F867-47C7-9C73-0842655C041A}">
      <dgm:prSet/>
      <dgm:spPr/>
      <dgm:t>
        <a:bodyPr/>
        <a:lstStyle/>
        <a:p>
          <a:endParaRPr lang="en-US"/>
        </a:p>
      </dgm:t>
    </dgm:pt>
    <dgm:pt modelId="{93E242B2-E70E-4BD8-8A77-D44D4E6057F7}" type="sibTrans" cxnId="{815DB747-F867-47C7-9C73-0842655C041A}">
      <dgm:prSet/>
      <dgm:spPr/>
      <dgm:t>
        <a:bodyPr/>
        <a:lstStyle/>
        <a:p>
          <a:endParaRPr lang="en-US"/>
        </a:p>
      </dgm:t>
    </dgm:pt>
    <dgm:pt modelId="{E0EF6526-6B5F-4914-AD14-B3F6ABDB9C66}">
      <dgm:prSet/>
      <dgm:spPr/>
      <dgm:t>
        <a:bodyPr/>
        <a:lstStyle/>
        <a:p>
          <a:r>
            <a:rPr lang="en-US"/>
            <a:t>Outcomes Tool 2.0 Launches</a:t>
          </a:r>
        </a:p>
      </dgm:t>
    </dgm:pt>
    <dgm:pt modelId="{8B610B28-A28D-41F3-A394-C0E44ED756E9}" type="parTrans" cxnId="{B486E787-C9DE-4BE2-9244-6C9C1E824BE7}">
      <dgm:prSet/>
      <dgm:spPr/>
      <dgm:t>
        <a:bodyPr/>
        <a:lstStyle/>
        <a:p>
          <a:endParaRPr lang="en-US"/>
        </a:p>
      </dgm:t>
    </dgm:pt>
    <dgm:pt modelId="{32114DB0-AE24-4F27-8DD1-4F04175B139E}" type="sibTrans" cxnId="{B486E787-C9DE-4BE2-9244-6C9C1E824BE7}">
      <dgm:prSet/>
      <dgm:spPr/>
      <dgm:t>
        <a:bodyPr/>
        <a:lstStyle/>
        <a:p>
          <a:endParaRPr lang="en-US"/>
        </a:p>
      </dgm:t>
    </dgm:pt>
    <dgm:pt modelId="{07EBEC3B-AC0D-4989-BAED-C57FA01EFECA}">
      <dgm:prSet/>
      <dgm:spPr/>
      <dgm:t>
        <a:bodyPr/>
        <a:lstStyle/>
        <a:p>
          <a:r>
            <a:rPr lang="en-US"/>
            <a:t>The outcomes survey and data dashboard were re-launched. The user experience remained much the same, but now with higher quality data collection and display options.</a:t>
          </a:r>
        </a:p>
      </dgm:t>
    </dgm:pt>
    <dgm:pt modelId="{898C20DB-A3E3-4E41-8FB4-2A5D6BD85F97}" type="parTrans" cxnId="{6AE1915A-7217-47E2-83E3-0886AE1B890A}">
      <dgm:prSet/>
      <dgm:spPr/>
      <dgm:t>
        <a:bodyPr/>
        <a:lstStyle/>
        <a:p>
          <a:endParaRPr lang="en-US"/>
        </a:p>
      </dgm:t>
    </dgm:pt>
    <dgm:pt modelId="{F1BB3D99-07C8-41AC-B24D-F0C9408A5AB6}" type="sibTrans" cxnId="{6AE1915A-7217-47E2-83E3-0886AE1B890A}">
      <dgm:prSet/>
      <dgm:spPr/>
      <dgm:t>
        <a:bodyPr/>
        <a:lstStyle/>
        <a:p>
          <a:endParaRPr lang="en-US"/>
        </a:p>
      </dgm:t>
    </dgm:pt>
    <dgm:pt modelId="{A4595EDA-3BB3-0A4E-AE74-39D8B9BB614B}" type="pres">
      <dgm:prSet presAssocID="{463E4CC3-EBBF-4192-AD60-21A1BEB7F076}" presName="root" presStyleCnt="0">
        <dgm:presLayoutVars>
          <dgm:chMax/>
          <dgm:chPref/>
          <dgm:animLvl val="lvl"/>
        </dgm:presLayoutVars>
      </dgm:prSet>
      <dgm:spPr/>
    </dgm:pt>
    <dgm:pt modelId="{77703A13-2FF5-154C-A071-A3C131E05D97}" type="pres">
      <dgm:prSet presAssocID="{463E4CC3-EBBF-4192-AD60-21A1BEB7F076}" presName="divider" presStyleLbl="node1" presStyleIdx="0" presStyleCnt="1"/>
      <dgm:spPr/>
    </dgm:pt>
    <dgm:pt modelId="{C89EFF74-DEA7-6E4D-A0CF-34BD5C6DE5D7}" type="pres">
      <dgm:prSet presAssocID="{463E4CC3-EBBF-4192-AD60-21A1BEB7F076}" presName="nodes" presStyleCnt="0">
        <dgm:presLayoutVars>
          <dgm:chMax/>
          <dgm:chPref/>
          <dgm:animLvl val="lvl"/>
        </dgm:presLayoutVars>
      </dgm:prSet>
      <dgm:spPr/>
    </dgm:pt>
    <dgm:pt modelId="{5F6A08A7-1197-594A-9C4E-1F97D1EB2B73}" type="pres">
      <dgm:prSet presAssocID="{91CD3C30-BB58-4916-99A7-B243EB3D8724}" presName="composite" presStyleCnt="0"/>
      <dgm:spPr/>
    </dgm:pt>
    <dgm:pt modelId="{67CDA9DB-C773-5440-A1CE-A4D00D8B39D3}" type="pres">
      <dgm:prSet presAssocID="{91CD3C30-BB58-4916-99A7-B243EB3D8724}" presName="L1TextContainer" presStyleLbl="revTx" presStyleIdx="0" presStyleCnt="4">
        <dgm:presLayoutVars>
          <dgm:chMax val="1"/>
          <dgm:chPref val="1"/>
          <dgm:bulletEnabled val="1"/>
        </dgm:presLayoutVars>
      </dgm:prSet>
      <dgm:spPr/>
    </dgm:pt>
    <dgm:pt modelId="{F62A20F6-55D9-7D4B-BB8D-60A016680117}" type="pres">
      <dgm:prSet presAssocID="{91CD3C30-BB58-4916-99A7-B243EB3D8724}" presName="L2TextContainerWrapper" presStyleCnt="0">
        <dgm:presLayoutVars>
          <dgm:chMax val="0"/>
          <dgm:chPref val="0"/>
          <dgm:bulletEnabled val="1"/>
        </dgm:presLayoutVars>
      </dgm:prSet>
      <dgm:spPr/>
    </dgm:pt>
    <dgm:pt modelId="{715EEA3F-CC3D-EB42-B6E0-F2D700F8E982}" type="pres">
      <dgm:prSet presAssocID="{91CD3C30-BB58-4916-99A7-B243EB3D8724}" presName="L2TextContainer" presStyleLbl="bgAccFollowNode1" presStyleIdx="0" presStyleCnt="4"/>
      <dgm:spPr/>
    </dgm:pt>
    <dgm:pt modelId="{1070FC22-82DD-C143-BBDB-5F5B8530D72A}" type="pres">
      <dgm:prSet presAssocID="{91CD3C30-BB58-4916-99A7-B243EB3D8724}" presName="FlexibleEmptyPlaceHolder" presStyleCnt="0"/>
      <dgm:spPr/>
    </dgm:pt>
    <dgm:pt modelId="{4F7EBB27-4D7C-6349-8BA2-AEA7AEF4C33B}" type="pres">
      <dgm:prSet presAssocID="{91CD3C30-BB58-4916-99A7-B243EB3D8724}" presName="ConnectLine" presStyleLbl="alignNode1" presStyleIdx="0" presStyleCnt="4"/>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B10A555B-4849-9F43-AD3C-D5DF62696B54}" type="pres">
      <dgm:prSet presAssocID="{91CD3C30-BB58-4916-99A7-B243EB3D8724}" presName="ConnectorPoint" presStyleLbl="fgAcc1" presStyleIdx="0" presStyleCnt="4"/>
      <dgm:spPr>
        <a:solidFill>
          <a:schemeClr val="lt1">
            <a:alpha val="90000"/>
            <a:hueOff val="0"/>
            <a:satOff val="0"/>
            <a:lumOff val="0"/>
            <a:alphaOff val="0"/>
          </a:schemeClr>
        </a:solidFill>
        <a:ln w="19050" cap="rnd" cmpd="sng" algn="ctr">
          <a:noFill/>
          <a:prstDash val="solid"/>
        </a:ln>
        <a:effectLst/>
      </dgm:spPr>
    </dgm:pt>
    <dgm:pt modelId="{E4EA5EF6-9360-6F4A-B923-2E7C015EE688}" type="pres">
      <dgm:prSet presAssocID="{91CD3C30-BB58-4916-99A7-B243EB3D8724}" presName="EmptyPlaceHolder" presStyleCnt="0"/>
      <dgm:spPr/>
    </dgm:pt>
    <dgm:pt modelId="{ED2E5FCC-496C-9648-9EC6-8EEA9FB9F7BD}" type="pres">
      <dgm:prSet presAssocID="{2AF86D78-B20B-4D8B-96AF-2CFF4BD34DA6}" presName="spaceBetweenRectangles" presStyleCnt="0"/>
      <dgm:spPr/>
    </dgm:pt>
    <dgm:pt modelId="{45402319-4923-F84E-9C4D-54878D15518B}" type="pres">
      <dgm:prSet presAssocID="{35FCE801-5CF3-4778-8E60-C4CC170CDB7F}" presName="composite" presStyleCnt="0"/>
      <dgm:spPr/>
    </dgm:pt>
    <dgm:pt modelId="{18FC3CA8-B4F6-7048-BBEB-67B18159D5D4}" type="pres">
      <dgm:prSet presAssocID="{35FCE801-5CF3-4778-8E60-C4CC170CDB7F}" presName="L1TextContainer" presStyleLbl="revTx" presStyleIdx="1" presStyleCnt="4">
        <dgm:presLayoutVars>
          <dgm:chMax val="1"/>
          <dgm:chPref val="1"/>
          <dgm:bulletEnabled val="1"/>
        </dgm:presLayoutVars>
      </dgm:prSet>
      <dgm:spPr/>
    </dgm:pt>
    <dgm:pt modelId="{446EBC2A-9248-C448-A1C6-95B836A6F0BF}" type="pres">
      <dgm:prSet presAssocID="{35FCE801-5CF3-4778-8E60-C4CC170CDB7F}" presName="L2TextContainerWrapper" presStyleCnt="0">
        <dgm:presLayoutVars>
          <dgm:chMax val="0"/>
          <dgm:chPref val="0"/>
          <dgm:bulletEnabled val="1"/>
        </dgm:presLayoutVars>
      </dgm:prSet>
      <dgm:spPr/>
    </dgm:pt>
    <dgm:pt modelId="{FA508278-7325-E444-842C-9395F43F6115}" type="pres">
      <dgm:prSet presAssocID="{35FCE801-5CF3-4778-8E60-C4CC170CDB7F}" presName="L2TextContainer" presStyleLbl="bgAccFollowNode1" presStyleIdx="1" presStyleCnt="4"/>
      <dgm:spPr/>
    </dgm:pt>
    <dgm:pt modelId="{E200C614-A926-AF48-9A04-C411260266D5}" type="pres">
      <dgm:prSet presAssocID="{35FCE801-5CF3-4778-8E60-C4CC170CDB7F}" presName="FlexibleEmptyPlaceHolder" presStyleCnt="0"/>
      <dgm:spPr/>
    </dgm:pt>
    <dgm:pt modelId="{01E6C016-EA8B-6746-88F6-F6333E21ED03}" type="pres">
      <dgm:prSet presAssocID="{35FCE801-5CF3-4778-8E60-C4CC170CDB7F}" presName="ConnectLine" presStyleLbl="alignNode1" presStyleIdx="1" presStyleCnt="4"/>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DEAA8819-DA52-C349-A4E3-EB28423FD3BF}" type="pres">
      <dgm:prSet presAssocID="{35FCE801-5CF3-4778-8E60-C4CC170CDB7F}" presName="ConnectorPoint" presStyleLbl="fgAcc1" presStyleIdx="1" presStyleCnt="4"/>
      <dgm:spPr>
        <a:solidFill>
          <a:schemeClr val="lt1">
            <a:alpha val="90000"/>
            <a:hueOff val="0"/>
            <a:satOff val="0"/>
            <a:lumOff val="0"/>
            <a:alphaOff val="0"/>
          </a:schemeClr>
        </a:solidFill>
        <a:ln w="19050" cap="rnd" cmpd="sng" algn="ctr">
          <a:noFill/>
          <a:prstDash val="solid"/>
        </a:ln>
        <a:effectLst/>
      </dgm:spPr>
    </dgm:pt>
    <dgm:pt modelId="{BEAA0492-519E-094A-B345-853A13DC056C}" type="pres">
      <dgm:prSet presAssocID="{35FCE801-5CF3-4778-8E60-C4CC170CDB7F}" presName="EmptyPlaceHolder" presStyleCnt="0"/>
      <dgm:spPr/>
    </dgm:pt>
    <dgm:pt modelId="{CF28F2A9-C461-414A-94FA-841833B315AA}" type="pres">
      <dgm:prSet presAssocID="{7587C9AF-7147-4554-9614-CB0748571397}" presName="spaceBetweenRectangles" presStyleCnt="0"/>
      <dgm:spPr/>
    </dgm:pt>
    <dgm:pt modelId="{71385B8C-AF80-B14A-9C10-AAAF63E95A0D}" type="pres">
      <dgm:prSet presAssocID="{3A06BE75-D309-4141-ABEA-029893356ACA}" presName="composite" presStyleCnt="0"/>
      <dgm:spPr/>
    </dgm:pt>
    <dgm:pt modelId="{E5765889-E104-3B4D-A137-9462704F22BE}" type="pres">
      <dgm:prSet presAssocID="{3A06BE75-D309-4141-ABEA-029893356ACA}" presName="L1TextContainer" presStyleLbl="revTx" presStyleIdx="2" presStyleCnt="4">
        <dgm:presLayoutVars>
          <dgm:chMax val="1"/>
          <dgm:chPref val="1"/>
          <dgm:bulletEnabled val="1"/>
        </dgm:presLayoutVars>
      </dgm:prSet>
      <dgm:spPr/>
    </dgm:pt>
    <dgm:pt modelId="{CADB64AE-6DEC-2548-90A8-E2D6536A9BB1}" type="pres">
      <dgm:prSet presAssocID="{3A06BE75-D309-4141-ABEA-029893356ACA}" presName="L2TextContainerWrapper" presStyleCnt="0">
        <dgm:presLayoutVars>
          <dgm:chMax val="0"/>
          <dgm:chPref val="0"/>
          <dgm:bulletEnabled val="1"/>
        </dgm:presLayoutVars>
      </dgm:prSet>
      <dgm:spPr/>
    </dgm:pt>
    <dgm:pt modelId="{DD024DF0-7E97-F84B-A044-E78986A5A2D4}" type="pres">
      <dgm:prSet presAssocID="{3A06BE75-D309-4141-ABEA-029893356ACA}" presName="L2TextContainer" presStyleLbl="bgAccFollowNode1" presStyleIdx="2" presStyleCnt="4"/>
      <dgm:spPr/>
    </dgm:pt>
    <dgm:pt modelId="{2F583E2F-F339-2848-B1EF-6C2122A237D6}" type="pres">
      <dgm:prSet presAssocID="{3A06BE75-D309-4141-ABEA-029893356ACA}" presName="FlexibleEmptyPlaceHolder" presStyleCnt="0"/>
      <dgm:spPr/>
    </dgm:pt>
    <dgm:pt modelId="{9CB54B86-A60D-7345-AE90-07835200A08A}" type="pres">
      <dgm:prSet presAssocID="{3A06BE75-D309-4141-ABEA-029893356ACA}" presName="ConnectLine" presStyleLbl="alignNode1" presStyleIdx="2" presStyleCnt="4"/>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7148AABA-85B7-E049-A764-183E9E4E5ADE}" type="pres">
      <dgm:prSet presAssocID="{3A06BE75-D309-4141-ABEA-029893356ACA}" presName="ConnectorPoint" presStyleLbl="fgAcc1" presStyleIdx="2" presStyleCnt="4"/>
      <dgm:spPr>
        <a:solidFill>
          <a:schemeClr val="lt1">
            <a:alpha val="90000"/>
            <a:hueOff val="0"/>
            <a:satOff val="0"/>
            <a:lumOff val="0"/>
            <a:alphaOff val="0"/>
          </a:schemeClr>
        </a:solidFill>
        <a:ln w="19050" cap="rnd" cmpd="sng" algn="ctr">
          <a:noFill/>
          <a:prstDash val="solid"/>
        </a:ln>
        <a:effectLst/>
      </dgm:spPr>
    </dgm:pt>
    <dgm:pt modelId="{1A9D9C9D-6196-8E4C-8339-6ED30CBAFFF1}" type="pres">
      <dgm:prSet presAssocID="{3A06BE75-D309-4141-ABEA-029893356ACA}" presName="EmptyPlaceHolder" presStyleCnt="0"/>
      <dgm:spPr/>
    </dgm:pt>
    <dgm:pt modelId="{1885995C-DA1A-954B-B264-69FE11917040}" type="pres">
      <dgm:prSet presAssocID="{465F0FE7-8D19-4931-A994-DA19F984F84E}" presName="spaceBetweenRectangles" presStyleCnt="0"/>
      <dgm:spPr/>
    </dgm:pt>
    <dgm:pt modelId="{C7EA5EDB-4F58-6A49-B8AC-0BC3F7D93F7B}" type="pres">
      <dgm:prSet presAssocID="{B23B14FB-9D01-4478-887E-F85B771C0320}" presName="composite" presStyleCnt="0"/>
      <dgm:spPr/>
    </dgm:pt>
    <dgm:pt modelId="{DDB41176-C9B6-D542-8311-325AED6B456F}" type="pres">
      <dgm:prSet presAssocID="{B23B14FB-9D01-4478-887E-F85B771C0320}" presName="L1TextContainer" presStyleLbl="revTx" presStyleIdx="3" presStyleCnt="4">
        <dgm:presLayoutVars>
          <dgm:chMax val="1"/>
          <dgm:chPref val="1"/>
          <dgm:bulletEnabled val="1"/>
        </dgm:presLayoutVars>
      </dgm:prSet>
      <dgm:spPr/>
    </dgm:pt>
    <dgm:pt modelId="{76727F23-445F-4843-A1DD-2543ABC7E869}" type="pres">
      <dgm:prSet presAssocID="{B23B14FB-9D01-4478-887E-F85B771C0320}" presName="L2TextContainerWrapper" presStyleCnt="0">
        <dgm:presLayoutVars>
          <dgm:chMax val="0"/>
          <dgm:chPref val="0"/>
          <dgm:bulletEnabled val="1"/>
        </dgm:presLayoutVars>
      </dgm:prSet>
      <dgm:spPr/>
    </dgm:pt>
    <dgm:pt modelId="{0A9BEA42-2092-AA4A-BEF5-06E7CE676297}" type="pres">
      <dgm:prSet presAssocID="{B23B14FB-9D01-4478-887E-F85B771C0320}" presName="L2TextContainer" presStyleLbl="bgAccFollowNode1" presStyleIdx="3" presStyleCnt="4"/>
      <dgm:spPr/>
    </dgm:pt>
    <dgm:pt modelId="{5739E070-DBFD-FA42-83D7-C2E39A3E08B2}" type="pres">
      <dgm:prSet presAssocID="{B23B14FB-9D01-4478-887E-F85B771C0320}" presName="FlexibleEmptyPlaceHolder" presStyleCnt="0"/>
      <dgm:spPr/>
    </dgm:pt>
    <dgm:pt modelId="{904F9BA8-5092-D84B-86A9-C24D300A89A0}" type="pres">
      <dgm:prSet presAssocID="{B23B14FB-9D01-4478-887E-F85B771C0320}" presName="ConnectLine" presStyleLbl="alignNode1" presStyleIdx="3" presStyleCnt="4"/>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9161A8FB-B7E2-294D-AE24-67DB92819F07}" type="pres">
      <dgm:prSet presAssocID="{B23B14FB-9D01-4478-887E-F85B771C0320}" presName="ConnectorPoint" presStyleLbl="fgAcc1" presStyleIdx="3" presStyleCnt="4"/>
      <dgm:spPr>
        <a:solidFill>
          <a:schemeClr val="lt1">
            <a:alpha val="90000"/>
            <a:hueOff val="0"/>
            <a:satOff val="0"/>
            <a:lumOff val="0"/>
            <a:alphaOff val="0"/>
          </a:schemeClr>
        </a:solidFill>
        <a:ln w="19050" cap="rnd" cmpd="sng" algn="ctr">
          <a:noFill/>
          <a:prstDash val="solid"/>
        </a:ln>
        <a:effectLst/>
      </dgm:spPr>
    </dgm:pt>
    <dgm:pt modelId="{CEB693FB-F32A-EB49-A197-759F5913A18F}" type="pres">
      <dgm:prSet presAssocID="{B23B14FB-9D01-4478-887E-F85B771C0320}" presName="EmptyPlaceHolder" presStyleCnt="0"/>
      <dgm:spPr/>
    </dgm:pt>
  </dgm:ptLst>
  <dgm:cxnLst>
    <dgm:cxn modelId="{56BFAD06-B81E-4C19-B2BF-01BB4E8DA24B}" srcId="{CA4B0F06-BB25-4DED-A17C-025C336850FB}" destId="{87BD1F74-01D8-4D53-A03A-7A8569228EBE}" srcOrd="0" destOrd="0" parTransId="{E8BC3FC2-E677-4518-9BB6-12A48D0183F3}" sibTransId="{0C8550CF-7961-4142-BDDE-695339B2DC44}"/>
    <dgm:cxn modelId="{5BD36119-49BD-A84D-8962-12B0AB6E1F8E}" type="presOf" srcId="{3A06BE75-D309-4141-ABEA-029893356ACA}" destId="{E5765889-E104-3B4D-A137-9462704F22BE}" srcOrd="0" destOrd="0" presId="urn:microsoft.com/office/officeart/2017/3/layout/HorizontalPathTimeline"/>
    <dgm:cxn modelId="{7A3D521A-10FA-4774-8E9A-746013F4E9AD}" srcId="{6605E522-7AD2-4F08-8937-6DFF45251951}" destId="{4653275F-279F-46C2-B227-250E12C33417}" srcOrd="0" destOrd="0" parTransId="{E4530590-08C8-4A6D-858E-56E04C824B4F}" sibTransId="{15BCA66D-FE82-4D1C-860F-D4A9C29E2E4E}"/>
    <dgm:cxn modelId="{12F4AA24-5AAF-E84B-B14C-07E4032517D5}" type="presOf" srcId="{35FCE801-5CF3-4778-8E60-C4CC170CDB7F}" destId="{18FC3CA8-B4F6-7048-BBEB-67B18159D5D4}" srcOrd="0" destOrd="0" presId="urn:microsoft.com/office/officeart/2017/3/layout/HorizontalPathTimeline"/>
    <dgm:cxn modelId="{68259025-EDB4-4F45-8A2E-7A8582434979}" type="presOf" srcId="{CA4B0F06-BB25-4DED-A17C-025C336850FB}" destId="{DD024DF0-7E97-F84B-A044-E78986A5A2D4}" srcOrd="0" destOrd="0" presId="urn:microsoft.com/office/officeart/2017/3/layout/HorizontalPathTimeline"/>
    <dgm:cxn modelId="{22C0D926-095E-514E-B3F0-27EE0575D0E2}" type="presOf" srcId="{B23B14FB-9D01-4478-887E-F85B771C0320}" destId="{DDB41176-C9B6-D542-8311-325AED6B456F}" srcOrd="0" destOrd="0" presId="urn:microsoft.com/office/officeart/2017/3/layout/HorizontalPathTimeline"/>
    <dgm:cxn modelId="{6331822C-4D9B-BE43-827E-9BF80CDC567A}" type="presOf" srcId="{CDBAA116-1FB2-40CF-B2D5-A02C58047984}" destId="{FA508278-7325-E444-842C-9395F43F6115}" srcOrd="0" destOrd="1" presId="urn:microsoft.com/office/officeart/2017/3/layout/HorizontalPathTimeline"/>
    <dgm:cxn modelId="{48A6682E-27DA-48A8-94AC-0B7DA2030929}" srcId="{91CD3C30-BB58-4916-99A7-B243EB3D8724}" destId="{6605E522-7AD2-4F08-8937-6DFF45251951}" srcOrd="0" destOrd="0" parTransId="{CAB8F703-1938-4FC2-906D-A51C8AAA5185}" sibTransId="{DAE815BD-3918-40BD-8792-FB3A9D62ECCE}"/>
    <dgm:cxn modelId="{815DB747-F867-47C7-9C73-0842655C041A}" srcId="{463E4CC3-EBBF-4192-AD60-21A1BEB7F076}" destId="{B23B14FB-9D01-4478-887E-F85B771C0320}" srcOrd="3" destOrd="0" parTransId="{8708B1A1-FA91-47A2-906A-49D414673961}" sibTransId="{93E242B2-E70E-4BD8-8A77-D44D4E6057F7}"/>
    <dgm:cxn modelId="{4439605A-4E59-44B8-8490-7CD966BAAD16}" srcId="{463E4CC3-EBBF-4192-AD60-21A1BEB7F076}" destId="{3A06BE75-D309-4141-ABEA-029893356ACA}" srcOrd="2" destOrd="0" parTransId="{F67CBDFA-12CC-4D98-AD91-722FA267D6D4}" sibTransId="{465F0FE7-8D19-4931-A994-DA19F984F84E}"/>
    <dgm:cxn modelId="{6AE1915A-7217-47E2-83E3-0886AE1B890A}" srcId="{E0EF6526-6B5F-4914-AD14-B3F6ABDB9C66}" destId="{07EBEC3B-AC0D-4989-BAED-C57FA01EFECA}" srcOrd="0" destOrd="0" parTransId="{898C20DB-A3E3-4E41-8FB4-2A5D6BD85F97}" sibTransId="{F1BB3D99-07C8-41AC-B24D-F0C9408A5AB6}"/>
    <dgm:cxn modelId="{C0A87E5D-D8DC-C84E-8844-90990970768E}" type="presOf" srcId="{4653275F-279F-46C2-B227-250E12C33417}" destId="{715EEA3F-CC3D-EB42-B6E0-F2D700F8E982}" srcOrd="0" destOrd="1" presId="urn:microsoft.com/office/officeart/2017/3/layout/HorizontalPathTimeline"/>
    <dgm:cxn modelId="{924B3162-8B50-4972-A45B-4E577C7B5A29}" srcId="{CA4B0F06-BB25-4DED-A17C-025C336850FB}" destId="{5C45A3CA-CDB4-4949-B25F-61E31B2EC57C}" srcOrd="1" destOrd="0" parTransId="{0C215253-0E6F-4A8F-BB9D-94A48C840515}" sibTransId="{50679C20-D1ED-496A-848E-419528482ED1}"/>
    <dgm:cxn modelId="{DE1E0965-A25F-0142-A5ED-42ED42223E2F}" type="presOf" srcId="{E0EF6526-6B5F-4914-AD14-B3F6ABDB9C66}" destId="{0A9BEA42-2092-AA4A-BEF5-06E7CE676297}" srcOrd="0" destOrd="0" presId="urn:microsoft.com/office/officeart/2017/3/layout/HorizontalPathTimeline"/>
    <dgm:cxn modelId="{C29A6375-960B-764C-A58E-E3E273ED8DA2}" type="presOf" srcId="{463E4CC3-EBBF-4192-AD60-21A1BEB7F076}" destId="{A4595EDA-3BB3-0A4E-AE74-39D8B9BB614B}" srcOrd="0" destOrd="0" presId="urn:microsoft.com/office/officeart/2017/3/layout/HorizontalPathTimeline"/>
    <dgm:cxn modelId="{F3A59177-CA2E-446C-9E43-C60C4BED3C1C}" srcId="{7CBF926B-4728-4C58-8122-35315095D77F}" destId="{8F15BE70-CFE1-4308-B120-3F5D3A8C3472}" srcOrd="1" destOrd="0" parTransId="{A4E25252-D136-408D-B681-EF9599DF8762}" sibTransId="{07126965-2542-41EA-9C98-786364576B23}"/>
    <dgm:cxn modelId="{8B6CCD84-0CB8-DC4A-8D5D-AE6202DC4C6F}" type="presOf" srcId="{5C45A3CA-CDB4-4949-B25F-61E31B2EC57C}" destId="{DD024DF0-7E97-F84B-A044-E78986A5A2D4}" srcOrd="0" destOrd="2" presId="urn:microsoft.com/office/officeart/2017/3/layout/HorizontalPathTimeline"/>
    <dgm:cxn modelId="{B486E787-C9DE-4BE2-9244-6C9C1E824BE7}" srcId="{B23B14FB-9D01-4478-887E-F85B771C0320}" destId="{E0EF6526-6B5F-4914-AD14-B3F6ABDB9C66}" srcOrd="0" destOrd="0" parTransId="{8B610B28-A28D-41F3-A394-C0E44ED756E9}" sibTransId="{32114DB0-AE24-4F27-8DD1-4F04175B139E}"/>
    <dgm:cxn modelId="{073A85A6-42F6-4B9A-9FAC-3DA50422E6BF}" srcId="{463E4CC3-EBBF-4192-AD60-21A1BEB7F076}" destId="{91CD3C30-BB58-4916-99A7-B243EB3D8724}" srcOrd="0" destOrd="0" parTransId="{7974AE14-301C-40EF-AAF4-E9CAF8D8B778}" sibTransId="{2AF86D78-B20B-4D8B-96AF-2CFF4BD34DA6}"/>
    <dgm:cxn modelId="{83A02EA8-B3BC-9040-8B22-CD063AB60F22}" type="presOf" srcId="{6605E522-7AD2-4F08-8937-6DFF45251951}" destId="{715EEA3F-CC3D-EB42-B6E0-F2D700F8E982}" srcOrd="0" destOrd="0" presId="urn:microsoft.com/office/officeart/2017/3/layout/HorizontalPathTimeline"/>
    <dgm:cxn modelId="{1928C6AD-C229-41E1-A5FE-8CBA69AAAAF9}" srcId="{463E4CC3-EBBF-4192-AD60-21A1BEB7F076}" destId="{35FCE801-5CF3-4778-8E60-C4CC170CDB7F}" srcOrd="1" destOrd="0" parTransId="{71811BE6-9F2C-422A-9C8F-5D3EB72CC95F}" sibTransId="{7587C9AF-7147-4554-9614-CB0748571397}"/>
    <dgm:cxn modelId="{40D9B5B8-B9F4-4961-A394-1D907C79E79A}" srcId="{35FCE801-5CF3-4778-8E60-C4CC170CDB7F}" destId="{7CBF926B-4728-4C58-8122-35315095D77F}" srcOrd="0" destOrd="0" parTransId="{B98885B4-F41D-4420-8FC1-81F84080BF58}" sibTransId="{B48B0E67-7061-40B2-9522-5DEEE52A6A6A}"/>
    <dgm:cxn modelId="{C03BD0B9-0228-6643-A3BA-7059E99AF1CA}" type="presOf" srcId="{7CBF926B-4728-4C58-8122-35315095D77F}" destId="{FA508278-7325-E444-842C-9395F43F6115}" srcOrd="0" destOrd="0" presId="urn:microsoft.com/office/officeart/2017/3/layout/HorizontalPathTimeline"/>
    <dgm:cxn modelId="{88CAE4C3-1FB7-4638-97D5-8E623E000BB9}" srcId="{7CBF926B-4728-4C58-8122-35315095D77F}" destId="{CDBAA116-1FB2-40CF-B2D5-A02C58047984}" srcOrd="0" destOrd="0" parTransId="{EFAE2AC3-0D93-4EBE-A06F-D5BDB58BBE5C}" sibTransId="{6A80B971-5A10-4652-9785-705E01C20571}"/>
    <dgm:cxn modelId="{CA8517CF-F081-C048-8DEC-5DD5EF683BF9}" type="presOf" srcId="{87BD1F74-01D8-4D53-A03A-7A8569228EBE}" destId="{DD024DF0-7E97-F84B-A044-E78986A5A2D4}" srcOrd="0" destOrd="1" presId="urn:microsoft.com/office/officeart/2017/3/layout/HorizontalPathTimeline"/>
    <dgm:cxn modelId="{A341EECF-5D70-3D48-BCF0-0CDD0D7F0AB2}" type="presOf" srcId="{07EBEC3B-AC0D-4989-BAED-C57FA01EFECA}" destId="{0A9BEA42-2092-AA4A-BEF5-06E7CE676297}" srcOrd="0" destOrd="1" presId="urn:microsoft.com/office/officeart/2017/3/layout/HorizontalPathTimeline"/>
    <dgm:cxn modelId="{598FE7D7-8577-534A-B195-2E792DBD31E2}" type="presOf" srcId="{91CD3C30-BB58-4916-99A7-B243EB3D8724}" destId="{67CDA9DB-C773-5440-A1CE-A4D00D8B39D3}" srcOrd="0" destOrd="0" presId="urn:microsoft.com/office/officeart/2017/3/layout/HorizontalPathTimeline"/>
    <dgm:cxn modelId="{C5FED4E4-871C-4522-9EC7-7CA882EE538B}" srcId="{3A06BE75-D309-4141-ABEA-029893356ACA}" destId="{CA4B0F06-BB25-4DED-A17C-025C336850FB}" srcOrd="0" destOrd="0" parTransId="{16FE7B1B-7B93-4F8C-8BB6-6005B3C9E00F}" sibTransId="{317A2FB5-C06C-4C93-BB0F-5C2D7D56334F}"/>
    <dgm:cxn modelId="{81B6D7F8-48ED-8E45-ABEF-5755A880353D}" type="presOf" srcId="{8F15BE70-CFE1-4308-B120-3F5D3A8C3472}" destId="{FA508278-7325-E444-842C-9395F43F6115}" srcOrd="0" destOrd="2" presId="urn:microsoft.com/office/officeart/2017/3/layout/HorizontalPathTimeline"/>
    <dgm:cxn modelId="{939B2AD3-1FF9-FF40-9DC6-C8F9348DC65B}" type="presParOf" srcId="{A4595EDA-3BB3-0A4E-AE74-39D8B9BB614B}" destId="{77703A13-2FF5-154C-A071-A3C131E05D97}" srcOrd="0" destOrd="0" presId="urn:microsoft.com/office/officeart/2017/3/layout/HorizontalPathTimeline"/>
    <dgm:cxn modelId="{24A1EAE5-F316-F048-BE7F-5881DFF46976}" type="presParOf" srcId="{A4595EDA-3BB3-0A4E-AE74-39D8B9BB614B}" destId="{C89EFF74-DEA7-6E4D-A0CF-34BD5C6DE5D7}" srcOrd="1" destOrd="0" presId="urn:microsoft.com/office/officeart/2017/3/layout/HorizontalPathTimeline"/>
    <dgm:cxn modelId="{1F3968F9-64FA-2B43-B5C7-F1BA708609E9}" type="presParOf" srcId="{C89EFF74-DEA7-6E4D-A0CF-34BD5C6DE5D7}" destId="{5F6A08A7-1197-594A-9C4E-1F97D1EB2B73}" srcOrd="0" destOrd="0" presId="urn:microsoft.com/office/officeart/2017/3/layout/HorizontalPathTimeline"/>
    <dgm:cxn modelId="{41E58D6E-71FF-BD4A-BF91-F4671A87934C}" type="presParOf" srcId="{5F6A08A7-1197-594A-9C4E-1F97D1EB2B73}" destId="{67CDA9DB-C773-5440-A1CE-A4D00D8B39D3}" srcOrd="0" destOrd="0" presId="urn:microsoft.com/office/officeart/2017/3/layout/HorizontalPathTimeline"/>
    <dgm:cxn modelId="{427C21F9-4AC5-B746-8935-52F2A66804F7}" type="presParOf" srcId="{5F6A08A7-1197-594A-9C4E-1F97D1EB2B73}" destId="{F62A20F6-55D9-7D4B-BB8D-60A016680117}" srcOrd="1" destOrd="0" presId="urn:microsoft.com/office/officeart/2017/3/layout/HorizontalPathTimeline"/>
    <dgm:cxn modelId="{F688DB1E-B17F-B740-9EA0-F72F4FC64C47}" type="presParOf" srcId="{F62A20F6-55D9-7D4B-BB8D-60A016680117}" destId="{715EEA3F-CC3D-EB42-B6E0-F2D700F8E982}" srcOrd="0" destOrd="0" presId="urn:microsoft.com/office/officeart/2017/3/layout/HorizontalPathTimeline"/>
    <dgm:cxn modelId="{05E4A0AB-3D55-EE47-8ED8-5D8754077B5E}" type="presParOf" srcId="{F62A20F6-55D9-7D4B-BB8D-60A016680117}" destId="{1070FC22-82DD-C143-BBDB-5F5B8530D72A}" srcOrd="1" destOrd="0" presId="urn:microsoft.com/office/officeart/2017/3/layout/HorizontalPathTimeline"/>
    <dgm:cxn modelId="{D2643D23-FEF4-9449-926B-177F16C3FC7F}" type="presParOf" srcId="{5F6A08A7-1197-594A-9C4E-1F97D1EB2B73}" destId="{4F7EBB27-4D7C-6349-8BA2-AEA7AEF4C33B}" srcOrd="2" destOrd="0" presId="urn:microsoft.com/office/officeart/2017/3/layout/HorizontalPathTimeline"/>
    <dgm:cxn modelId="{10822D54-D9D4-5C4A-BC85-3F52E37088E0}" type="presParOf" srcId="{5F6A08A7-1197-594A-9C4E-1F97D1EB2B73}" destId="{B10A555B-4849-9F43-AD3C-D5DF62696B54}" srcOrd="3" destOrd="0" presId="urn:microsoft.com/office/officeart/2017/3/layout/HorizontalPathTimeline"/>
    <dgm:cxn modelId="{34B5CBE0-2361-A24E-A604-69789E6FE1D3}" type="presParOf" srcId="{5F6A08A7-1197-594A-9C4E-1F97D1EB2B73}" destId="{E4EA5EF6-9360-6F4A-B923-2E7C015EE688}" srcOrd="4" destOrd="0" presId="urn:microsoft.com/office/officeart/2017/3/layout/HorizontalPathTimeline"/>
    <dgm:cxn modelId="{36685312-D9EC-B54F-9D7F-7DB39644BFAA}" type="presParOf" srcId="{C89EFF74-DEA7-6E4D-A0CF-34BD5C6DE5D7}" destId="{ED2E5FCC-496C-9648-9EC6-8EEA9FB9F7BD}" srcOrd="1" destOrd="0" presId="urn:microsoft.com/office/officeart/2017/3/layout/HorizontalPathTimeline"/>
    <dgm:cxn modelId="{4D5DB9F8-27C3-914F-B3BE-992D55E57197}" type="presParOf" srcId="{C89EFF74-DEA7-6E4D-A0CF-34BD5C6DE5D7}" destId="{45402319-4923-F84E-9C4D-54878D15518B}" srcOrd="2" destOrd="0" presId="urn:microsoft.com/office/officeart/2017/3/layout/HorizontalPathTimeline"/>
    <dgm:cxn modelId="{5A6A7FCC-DF9B-EE43-8F22-2C3081E11AED}" type="presParOf" srcId="{45402319-4923-F84E-9C4D-54878D15518B}" destId="{18FC3CA8-B4F6-7048-BBEB-67B18159D5D4}" srcOrd="0" destOrd="0" presId="urn:microsoft.com/office/officeart/2017/3/layout/HorizontalPathTimeline"/>
    <dgm:cxn modelId="{6ADE4B0F-50E1-C945-A205-02721BC9FCE8}" type="presParOf" srcId="{45402319-4923-F84E-9C4D-54878D15518B}" destId="{446EBC2A-9248-C448-A1C6-95B836A6F0BF}" srcOrd="1" destOrd="0" presId="urn:microsoft.com/office/officeart/2017/3/layout/HorizontalPathTimeline"/>
    <dgm:cxn modelId="{CA0D99F8-C336-3B4D-A47A-39B3C1DAB1EF}" type="presParOf" srcId="{446EBC2A-9248-C448-A1C6-95B836A6F0BF}" destId="{FA508278-7325-E444-842C-9395F43F6115}" srcOrd="0" destOrd="0" presId="urn:microsoft.com/office/officeart/2017/3/layout/HorizontalPathTimeline"/>
    <dgm:cxn modelId="{2E05602F-AF4F-2B41-BF48-254C008FA505}" type="presParOf" srcId="{446EBC2A-9248-C448-A1C6-95B836A6F0BF}" destId="{E200C614-A926-AF48-9A04-C411260266D5}" srcOrd="1" destOrd="0" presId="urn:microsoft.com/office/officeart/2017/3/layout/HorizontalPathTimeline"/>
    <dgm:cxn modelId="{F4A85F08-F451-234A-ABEB-D563728BD35D}" type="presParOf" srcId="{45402319-4923-F84E-9C4D-54878D15518B}" destId="{01E6C016-EA8B-6746-88F6-F6333E21ED03}" srcOrd="2" destOrd="0" presId="urn:microsoft.com/office/officeart/2017/3/layout/HorizontalPathTimeline"/>
    <dgm:cxn modelId="{8AB4277B-36CE-1841-8C44-2062FAF8A684}" type="presParOf" srcId="{45402319-4923-F84E-9C4D-54878D15518B}" destId="{DEAA8819-DA52-C349-A4E3-EB28423FD3BF}" srcOrd="3" destOrd="0" presId="urn:microsoft.com/office/officeart/2017/3/layout/HorizontalPathTimeline"/>
    <dgm:cxn modelId="{6E0B29E6-5A21-9440-8544-0EF26C1ECE74}" type="presParOf" srcId="{45402319-4923-F84E-9C4D-54878D15518B}" destId="{BEAA0492-519E-094A-B345-853A13DC056C}" srcOrd="4" destOrd="0" presId="urn:microsoft.com/office/officeart/2017/3/layout/HorizontalPathTimeline"/>
    <dgm:cxn modelId="{13E8C59E-DDA8-D849-B36F-A227DA54F3EF}" type="presParOf" srcId="{C89EFF74-DEA7-6E4D-A0CF-34BD5C6DE5D7}" destId="{CF28F2A9-C461-414A-94FA-841833B315AA}" srcOrd="3" destOrd="0" presId="urn:microsoft.com/office/officeart/2017/3/layout/HorizontalPathTimeline"/>
    <dgm:cxn modelId="{50C5C75D-155E-404B-8ED5-EA3FC7971BF6}" type="presParOf" srcId="{C89EFF74-DEA7-6E4D-A0CF-34BD5C6DE5D7}" destId="{71385B8C-AF80-B14A-9C10-AAAF63E95A0D}" srcOrd="4" destOrd="0" presId="urn:microsoft.com/office/officeart/2017/3/layout/HorizontalPathTimeline"/>
    <dgm:cxn modelId="{25009DA3-3FDD-F543-A8DF-7942443BEA22}" type="presParOf" srcId="{71385B8C-AF80-B14A-9C10-AAAF63E95A0D}" destId="{E5765889-E104-3B4D-A137-9462704F22BE}" srcOrd="0" destOrd="0" presId="urn:microsoft.com/office/officeart/2017/3/layout/HorizontalPathTimeline"/>
    <dgm:cxn modelId="{104C679A-F5C7-CC43-B14A-896337948372}" type="presParOf" srcId="{71385B8C-AF80-B14A-9C10-AAAF63E95A0D}" destId="{CADB64AE-6DEC-2548-90A8-E2D6536A9BB1}" srcOrd="1" destOrd="0" presId="urn:microsoft.com/office/officeart/2017/3/layout/HorizontalPathTimeline"/>
    <dgm:cxn modelId="{BD8604A8-2B0D-E046-90A1-51DA6904CF0A}" type="presParOf" srcId="{CADB64AE-6DEC-2548-90A8-E2D6536A9BB1}" destId="{DD024DF0-7E97-F84B-A044-E78986A5A2D4}" srcOrd="0" destOrd="0" presId="urn:microsoft.com/office/officeart/2017/3/layout/HorizontalPathTimeline"/>
    <dgm:cxn modelId="{A6354D4E-D766-544A-91AB-86E22B675C8B}" type="presParOf" srcId="{CADB64AE-6DEC-2548-90A8-E2D6536A9BB1}" destId="{2F583E2F-F339-2848-B1EF-6C2122A237D6}" srcOrd="1" destOrd="0" presId="urn:microsoft.com/office/officeart/2017/3/layout/HorizontalPathTimeline"/>
    <dgm:cxn modelId="{CB48EE91-6914-DB49-AF6D-88474CF777D0}" type="presParOf" srcId="{71385B8C-AF80-B14A-9C10-AAAF63E95A0D}" destId="{9CB54B86-A60D-7345-AE90-07835200A08A}" srcOrd="2" destOrd="0" presId="urn:microsoft.com/office/officeart/2017/3/layout/HorizontalPathTimeline"/>
    <dgm:cxn modelId="{02E81BEA-096B-0043-9DBC-709E3A637469}" type="presParOf" srcId="{71385B8C-AF80-B14A-9C10-AAAF63E95A0D}" destId="{7148AABA-85B7-E049-A764-183E9E4E5ADE}" srcOrd="3" destOrd="0" presId="urn:microsoft.com/office/officeart/2017/3/layout/HorizontalPathTimeline"/>
    <dgm:cxn modelId="{D8D93713-119E-E344-9E83-2E63DE98F90E}" type="presParOf" srcId="{71385B8C-AF80-B14A-9C10-AAAF63E95A0D}" destId="{1A9D9C9D-6196-8E4C-8339-6ED30CBAFFF1}" srcOrd="4" destOrd="0" presId="urn:microsoft.com/office/officeart/2017/3/layout/HorizontalPathTimeline"/>
    <dgm:cxn modelId="{43E7F5D0-AC56-E940-B816-7CD5C2E98992}" type="presParOf" srcId="{C89EFF74-DEA7-6E4D-A0CF-34BD5C6DE5D7}" destId="{1885995C-DA1A-954B-B264-69FE11917040}" srcOrd="5" destOrd="0" presId="urn:microsoft.com/office/officeart/2017/3/layout/HorizontalPathTimeline"/>
    <dgm:cxn modelId="{7DA621A9-2FF1-A945-AC86-1E8DE618A118}" type="presParOf" srcId="{C89EFF74-DEA7-6E4D-A0CF-34BD5C6DE5D7}" destId="{C7EA5EDB-4F58-6A49-B8AC-0BC3F7D93F7B}" srcOrd="6" destOrd="0" presId="urn:microsoft.com/office/officeart/2017/3/layout/HorizontalPathTimeline"/>
    <dgm:cxn modelId="{B06CBBF7-73E5-314A-9CD4-3A4B0789EBA9}" type="presParOf" srcId="{C7EA5EDB-4F58-6A49-B8AC-0BC3F7D93F7B}" destId="{DDB41176-C9B6-D542-8311-325AED6B456F}" srcOrd="0" destOrd="0" presId="urn:microsoft.com/office/officeart/2017/3/layout/HorizontalPathTimeline"/>
    <dgm:cxn modelId="{30BB75BB-6211-6643-84B0-0CB6B2686E72}" type="presParOf" srcId="{C7EA5EDB-4F58-6A49-B8AC-0BC3F7D93F7B}" destId="{76727F23-445F-4843-A1DD-2543ABC7E869}" srcOrd="1" destOrd="0" presId="urn:microsoft.com/office/officeart/2017/3/layout/HorizontalPathTimeline"/>
    <dgm:cxn modelId="{66D9F13A-F5DF-9443-BAE5-B123D8596765}" type="presParOf" srcId="{76727F23-445F-4843-A1DD-2543ABC7E869}" destId="{0A9BEA42-2092-AA4A-BEF5-06E7CE676297}" srcOrd="0" destOrd="0" presId="urn:microsoft.com/office/officeart/2017/3/layout/HorizontalPathTimeline"/>
    <dgm:cxn modelId="{DE1016E6-D0AC-BB4F-AE87-DC83F62D6AEA}" type="presParOf" srcId="{76727F23-445F-4843-A1DD-2543ABC7E869}" destId="{5739E070-DBFD-FA42-83D7-C2E39A3E08B2}" srcOrd="1" destOrd="0" presId="urn:microsoft.com/office/officeart/2017/3/layout/HorizontalPathTimeline"/>
    <dgm:cxn modelId="{998FCAEF-E27A-8F46-B6F2-4D1937812B03}" type="presParOf" srcId="{C7EA5EDB-4F58-6A49-B8AC-0BC3F7D93F7B}" destId="{904F9BA8-5092-D84B-86A9-C24D300A89A0}" srcOrd="2" destOrd="0" presId="urn:microsoft.com/office/officeart/2017/3/layout/HorizontalPathTimeline"/>
    <dgm:cxn modelId="{FB3BEE3C-1735-3941-BE7A-68FF898B4BFE}" type="presParOf" srcId="{C7EA5EDB-4F58-6A49-B8AC-0BC3F7D93F7B}" destId="{9161A8FB-B7E2-294D-AE24-67DB92819F07}" srcOrd="3" destOrd="0" presId="urn:microsoft.com/office/officeart/2017/3/layout/HorizontalPathTimeline"/>
    <dgm:cxn modelId="{8D530527-47EB-C640-A2BC-927A677AF10B}" type="presParOf" srcId="{C7EA5EDB-4F58-6A49-B8AC-0BC3F7D93F7B}" destId="{CEB693FB-F32A-EB49-A197-759F5913A18F}"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BA7BB4-7CD8-864D-A356-8A31AFE01634}" type="doc">
      <dgm:prSet loTypeId="urn:microsoft.com/office/officeart/2005/8/layout/process1" loCatId="" qsTypeId="urn:microsoft.com/office/officeart/2005/8/quickstyle/simple1" qsCatId="simple" csTypeId="urn:microsoft.com/office/officeart/2005/8/colors/accent1_2" csCatId="accent1" phldr="1"/>
      <dgm:spPr/>
    </dgm:pt>
    <dgm:pt modelId="{B286E380-B362-5A47-835A-5D2C83B2052E}">
      <dgm:prSet phldrT="[Text]"/>
      <dgm:spPr>
        <a:solidFill>
          <a:srgbClr val="FF9300"/>
        </a:solidFill>
      </dgm:spPr>
      <dgm:t>
        <a:bodyPr/>
        <a:lstStyle/>
        <a:p>
          <a:r>
            <a:rPr lang="en-US" dirty="0"/>
            <a:t>50% at move-in</a:t>
          </a:r>
        </a:p>
      </dgm:t>
    </dgm:pt>
    <dgm:pt modelId="{B77B7BE3-4A46-694A-BF5A-0C2FF0FBDABD}" type="parTrans" cxnId="{C191767A-03C0-C949-B0C0-593CACCFEECE}">
      <dgm:prSet/>
      <dgm:spPr/>
      <dgm:t>
        <a:bodyPr/>
        <a:lstStyle/>
        <a:p>
          <a:endParaRPr lang="en-US"/>
        </a:p>
      </dgm:t>
    </dgm:pt>
    <dgm:pt modelId="{7EDD4242-12AE-C04C-BA0D-ADCD48FA3E15}" type="sibTrans" cxnId="{C191767A-03C0-C949-B0C0-593CACCFEECE}">
      <dgm:prSet/>
      <dgm:spPr/>
      <dgm:t>
        <a:bodyPr/>
        <a:lstStyle/>
        <a:p>
          <a:endParaRPr lang="en-US"/>
        </a:p>
      </dgm:t>
    </dgm:pt>
    <dgm:pt modelId="{40424DDA-848F-C445-92C7-32A698BA9774}">
      <dgm:prSet phldrT="[Text]"/>
      <dgm:spPr>
        <a:solidFill>
          <a:schemeClr val="accent6">
            <a:lumMod val="75000"/>
          </a:schemeClr>
        </a:solidFill>
      </dgm:spPr>
      <dgm:t>
        <a:bodyPr/>
        <a:lstStyle/>
        <a:p>
          <a:r>
            <a:rPr lang="en-US" dirty="0"/>
            <a:t>42% at move-out</a:t>
          </a:r>
        </a:p>
      </dgm:t>
    </dgm:pt>
    <dgm:pt modelId="{E78A5A14-0872-EE4D-A76E-09714B261D58}" type="parTrans" cxnId="{BED73E65-6199-E84D-8B32-AA922527CA4D}">
      <dgm:prSet/>
      <dgm:spPr/>
      <dgm:t>
        <a:bodyPr/>
        <a:lstStyle/>
        <a:p>
          <a:endParaRPr lang="en-US"/>
        </a:p>
      </dgm:t>
    </dgm:pt>
    <dgm:pt modelId="{9009F526-609F-EB42-91D7-B1CD31371205}" type="sibTrans" cxnId="{BED73E65-6199-E84D-8B32-AA922527CA4D}">
      <dgm:prSet/>
      <dgm:spPr/>
      <dgm:t>
        <a:bodyPr/>
        <a:lstStyle/>
        <a:p>
          <a:endParaRPr lang="en-US"/>
        </a:p>
      </dgm:t>
    </dgm:pt>
    <dgm:pt modelId="{ADC933B3-E3D6-FF4B-B26A-1C142FAD4959}" type="pres">
      <dgm:prSet presAssocID="{27BA7BB4-7CD8-864D-A356-8A31AFE01634}" presName="Name0" presStyleCnt="0">
        <dgm:presLayoutVars>
          <dgm:dir/>
          <dgm:resizeHandles val="exact"/>
        </dgm:presLayoutVars>
      </dgm:prSet>
      <dgm:spPr/>
    </dgm:pt>
    <dgm:pt modelId="{4D32E931-2D0C-F84E-80C4-6EE8D2E8C44D}" type="pres">
      <dgm:prSet presAssocID="{B286E380-B362-5A47-835A-5D2C83B2052E}" presName="node" presStyleLbl="node1" presStyleIdx="0" presStyleCnt="2" custLinFactNeighborX="46433" custLinFactNeighborY="-54588">
        <dgm:presLayoutVars>
          <dgm:bulletEnabled val="1"/>
        </dgm:presLayoutVars>
      </dgm:prSet>
      <dgm:spPr/>
    </dgm:pt>
    <dgm:pt modelId="{0E384347-FB36-154F-BB10-3FAE75228B30}" type="pres">
      <dgm:prSet presAssocID="{7EDD4242-12AE-C04C-BA0D-ADCD48FA3E15}" presName="sibTrans" presStyleLbl="sibTrans2D1" presStyleIdx="0" presStyleCnt="1"/>
      <dgm:spPr/>
    </dgm:pt>
    <dgm:pt modelId="{0563335C-C511-4C40-9694-87AFC6055833}" type="pres">
      <dgm:prSet presAssocID="{7EDD4242-12AE-C04C-BA0D-ADCD48FA3E15}" presName="connectorText" presStyleLbl="sibTrans2D1" presStyleIdx="0" presStyleCnt="1"/>
      <dgm:spPr/>
    </dgm:pt>
    <dgm:pt modelId="{CA011DA0-97C7-9A4E-8C83-0DE93F906F8B}" type="pres">
      <dgm:prSet presAssocID="{40424DDA-848F-C445-92C7-32A698BA9774}" presName="node" presStyleLbl="node1" presStyleIdx="1" presStyleCnt="2" custLinFactX="-80000" custLinFactY="12333" custLinFactNeighborX="-100000" custLinFactNeighborY="100000">
        <dgm:presLayoutVars>
          <dgm:bulletEnabled val="1"/>
        </dgm:presLayoutVars>
      </dgm:prSet>
      <dgm:spPr/>
    </dgm:pt>
  </dgm:ptLst>
  <dgm:cxnLst>
    <dgm:cxn modelId="{495FE216-B8CD-C84A-9D6A-C0EE45894323}" type="presOf" srcId="{7EDD4242-12AE-C04C-BA0D-ADCD48FA3E15}" destId="{0563335C-C511-4C40-9694-87AFC6055833}" srcOrd="1" destOrd="0" presId="urn:microsoft.com/office/officeart/2005/8/layout/process1"/>
    <dgm:cxn modelId="{BED73E65-6199-E84D-8B32-AA922527CA4D}" srcId="{27BA7BB4-7CD8-864D-A356-8A31AFE01634}" destId="{40424DDA-848F-C445-92C7-32A698BA9774}" srcOrd="1" destOrd="0" parTransId="{E78A5A14-0872-EE4D-A76E-09714B261D58}" sibTransId="{9009F526-609F-EB42-91D7-B1CD31371205}"/>
    <dgm:cxn modelId="{C191767A-03C0-C949-B0C0-593CACCFEECE}" srcId="{27BA7BB4-7CD8-864D-A356-8A31AFE01634}" destId="{B286E380-B362-5A47-835A-5D2C83B2052E}" srcOrd="0" destOrd="0" parTransId="{B77B7BE3-4A46-694A-BF5A-0C2FF0FBDABD}" sibTransId="{7EDD4242-12AE-C04C-BA0D-ADCD48FA3E15}"/>
    <dgm:cxn modelId="{1BA4EF8A-8494-DA4F-A7B6-A8263D122BE5}" type="presOf" srcId="{7EDD4242-12AE-C04C-BA0D-ADCD48FA3E15}" destId="{0E384347-FB36-154F-BB10-3FAE75228B30}" srcOrd="0" destOrd="0" presId="urn:microsoft.com/office/officeart/2005/8/layout/process1"/>
    <dgm:cxn modelId="{39E43597-3C93-5743-8CA7-C69147761A4F}" type="presOf" srcId="{B286E380-B362-5A47-835A-5D2C83B2052E}" destId="{4D32E931-2D0C-F84E-80C4-6EE8D2E8C44D}" srcOrd="0" destOrd="0" presId="urn:microsoft.com/office/officeart/2005/8/layout/process1"/>
    <dgm:cxn modelId="{7CEB4CBD-E61A-C440-A175-790D933D0E70}" type="presOf" srcId="{40424DDA-848F-C445-92C7-32A698BA9774}" destId="{CA011DA0-97C7-9A4E-8C83-0DE93F906F8B}" srcOrd="0" destOrd="0" presId="urn:microsoft.com/office/officeart/2005/8/layout/process1"/>
    <dgm:cxn modelId="{6FAB2BC9-95E2-8B48-8068-EE67E2CB8A76}" type="presOf" srcId="{27BA7BB4-7CD8-864D-A356-8A31AFE01634}" destId="{ADC933B3-E3D6-FF4B-B26A-1C142FAD4959}" srcOrd="0" destOrd="0" presId="urn:microsoft.com/office/officeart/2005/8/layout/process1"/>
    <dgm:cxn modelId="{39175291-44E4-5147-A45D-854F4F7E5561}" type="presParOf" srcId="{ADC933B3-E3D6-FF4B-B26A-1C142FAD4959}" destId="{4D32E931-2D0C-F84E-80C4-6EE8D2E8C44D}" srcOrd="0" destOrd="0" presId="urn:microsoft.com/office/officeart/2005/8/layout/process1"/>
    <dgm:cxn modelId="{CB156E08-D4E5-F645-8290-BDE0FEAB0467}" type="presParOf" srcId="{ADC933B3-E3D6-FF4B-B26A-1C142FAD4959}" destId="{0E384347-FB36-154F-BB10-3FAE75228B30}" srcOrd="1" destOrd="0" presId="urn:microsoft.com/office/officeart/2005/8/layout/process1"/>
    <dgm:cxn modelId="{4D819F1C-B64C-8546-8433-2C4E44513C02}" type="presParOf" srcId="{0E384347-FB36-154F-BB10-3FAE75228B30}" destId="{0563335C-C511-4C40-9694-87AFC6055833}" srcOrd="0" destOrd="0" presId="urn:microsoft.com/office/officeart/2005/8/layout/process1"/>
    <dgm:cxn modelId="{FA518FA6-47CA-B746-B154-0352B63D07F0}" type="presParOf" srcId="{ADC933B3-E3D6-FF4B-B26A-1C142FAD4959}" destId="{CA011DA0-97C7-9A4E-8C83-0DE93F906F8B}" srcOrd="2"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873364-BC07-5945-A7CE-F5C4E72DC324}" type="doc">
      <dgm:prSet loTypeId="urn:microsoft.com/office/officeart/2016/7/layout/ChevronBlockProcess" loCatId="process" qsTypeId="urn:microsoft.com/office/officeart/2005/8/quickstyle/simple1" qsCatId="simple" csTypeId="urn:microsoft.com/office/officeart/2005/8/colors/colorful5" csCatId="colorful" phldr="1"/>
      <dgm:spPr/>
      <dgm:t>
        <a:bodyPr/>
        <a:lstStyle/>
        <a:p>
          <a:endParaRPr lang="en-US"/>
        </a:p>
      </dgm:t>
    </dgm:pt>
    <dgm:pt modelId="{2DD36D49-C276-DE4D-93C3-FB2630B3D64D}">
      <dgm:prSet phldrT="[Text]"/>
      <dgm:spPr>
        <a:solidFill>
          <a:srgbClr val="FF9300"/>
        </a:solidFill>
        <a:ln>
          <a:noFill/>
        </a:ln>
      </dgm:spPr>
      <dgm:t>
        <a:bodyPr/>
        <a:lstStyle/>
        <a:p>
          <a:r>
            <a:rPr lang="en-US" dirty="0"/>
            <a:t>Move-In	</a:t>
          </a:r>
        </a:p>
      </dgm:t>
    </dgm:pt>
    <dgm:pt modelId="{B33ABD05-7B93-5642-B8B7-1C98D313C874}" type="parTrans" cxnId="{2C760F12-EDFE-384A-878F-577F496D9E20}">
      <dgm:prSet/>
      <dgm:spPr/>
      <dgm:t>
        <a:bodyPr/>
        <a:lstStyle/>
        <a:p>
          <a:endParaRPr lang="en-US"/>
        </a:p>
      </dgm:t>
    </dgm:pt>
    <dgm:pt modelId="{86712F72-BE2B-0E4F-9734-FBE8B60F3838}" type="sibTrans" cxnId="{2C760F12-EDFE-384A-878F-577F496D9E20}">
      <dgm:prSet/>
      <dgm:spPr/>
      <dgm:t>
        <a:bodyPr/>
        <a:lstStyle/>
        <a:p>
          <a:endParaRPr lang="en-US"/>
        </a:p>
      </dgm:t>
    </dgm:pt>
    <dgm:pt modelId="{114FFC86-D64C-8D43-A40F-D7EF5F23D469}">
      <dgm:prSet phldrT="[Text]"/>
      <dgm:spPr>
        <a:solidFill>
          <a:srgbClr val="FAC803"/>
        </a:solidFill>
        <a:ln>
          <a:noFill/>
        </a:ln>
      </dgm:spPr>
      <dgm:t>
        <a:bodyPr/>
        <a:lstStyle/>
        <a:p>
          <a:r>
            <a:rPr lang="en-US" dirty="0"/>
            <a:t>Six Months</a:t>
          </a:r>
        </a:p>
      </dgm:t>
    </dgm:pt>
    <dgm:pt modelId="{7510ED2A-64D6-7545-888D-F19733EDD4A7}" type="parTrans" cxnId="{F7C30236-CF02-0642-A989-4A7911175C8A}">
      <dgm:prSet/>
      <dgm:spPr/>
      <dgm:t>
        <a:bodyPr/>
        <a:lstStyle/>
        <a:p>
          <a:endParaRPr lang="en-US"/>
        </a:p>
      </dgm:t>
    </dgm:pt>
    <dgm:pt modelId="{08004C45-DB17-564A-AF7A-1EF2F2DB135E}" type="sibTrans" cxnId="{F7C30236-CF02-0642-A989-4A7911175C8A}">
      <dgm:prSet/>
      <dgm:spPr/>
      <dgm:t>
        <a:bodyPr/>
        <a:lstStyle/>
        <a:p>
          <a:endParaRPr lang="en-US"/>
        </a:p>
      </dgm:t>
    </dgm:pt>
    <dgm:pt modelId="{36FCEDA8-B9B9-E047-B0A0-611198FF4059}">
      <dgm:prSet phldrT="[Text]"/>
      <dgm:spPr>
        <a:ln>
          <a:noFill/>
        </a:ln>
      </dgm:spPr>
      <dgm:t>
        <a:bodyPr/>
        <a:lstStyle/>
        <a:p>
          <a:r>
            <a:rPr lang="en-US" dirty="0"/>
            <a:t>Move-Out</a:t>
          </a:r>
        </a:p>
      </dgm:t>
    </dgm:pt>
    <dgm:pt modelId="{C4672F24-D8CC-1443-9558-254D7157B849}" type="parTrans" cxnId="{D01014F9-340F-DA40-A324-F2C19B9F0395}">
      <dgm:prSet/>
      <dgm:spPr/>
      <dgm:t>
        <a:bodyPr/>
        <a:lstStyle/>
        <a:p>
          <a:endParaRPr lang="en-US"/>
        </a:p>
      </dgm:t>
    </dgm:pt>
    <dgm:pt modelId="{8569E670-D859-084E-B795-A8A25E817DBF}" type="sibTrans" cxnId="{D01014F9-340F-DA40-A324-F2C19B9F0395}">
      <dgm:prSet/>
      <dgm:spPr/>
      <dgm:t>
        <a:bodyPr/>
        <a:lstStyle/>
        <a:p>
          <a:endParaRPr lang="en-US"/>
        </a:p>
      </dgm:t>
    </dgm:pt>
    <dgm:pt modelId="{FA38E421-7D73-5741-89B4-CB978B16FE5E}">
      <dgm:prSet custT="1"/>
      <dgm:spPr>
        <a:gradFill flip="none" rotWithShape="0">
          <a:gsLst>
            <a:gs pos="0">
              <a:srgbClr val="FF9300">
                <a:tint val="66000"/>
                <a:satMod val="160000"/>
              </a:srgbClr>
            </a:gs>
            <a:gs pos="50000">
              <a:srgbClr val="FF9300">
                <a:tint val="44500"/>
                <a:satMod val="160000"/>
              </a:srgbClr>
            </a:gs>
            <a:gs pos="100000">
              <a:srgbClr val="FF9300">
                <a:tint val="23500"/>
                <a:satMod val="160000"/>
              </a:srgbClr>
            </a:gs>
          </a:gsLst>
          <a:path path="circle">
            <a:fillToRect t="100000" r="100000"/>
          </a:path>
          <a:tileRect l="-100000" b="-100000"/>
        </a:gradFill>
        <a:ln>
          <a:noFill/>
        </a:ln>
      </dgm:spPr>
      <dgm:t>
        <a:bodyPr/>
        <a:lstStyle/>
        <a:p>
          <a:pPr>
            <a:buFont typeface="Arial" panose="020B0604020202020204" pitchFamily="34" charset="0"/>
            <a:buChar char="•"/>
          </a:pPr>
          <a:r>
            <a:rPr lang="en-US" sz="2400" b="1" dirty="0">
              <a:solidFill>
                <a:schemeClr val="accent1"/>
              </a:solidFill>
            </a:rPr>
            <a:t>23% </a:t>
          </a:r>
          <a:r>
            <a:rPr lang="en-US" sz="2000" dirty="0">
              <a:solidFill>
                <a:schemeClr val="accent1"/>
              </a:solidFill>
            </a:rPr>
            <a:t>unemployed and not looking for work.</a:t>
          </a:r>
        </a:p>
      </dgm:t>
    </dgm:pt>
    <dgm:pt modelId="{D7CB36A8-9A43-B14C-B9A6-2B94A6814F28}" type="parTrans" cxnId="{2324CADA-28C3-AC4A-9C72-32EC6B41D6E6}">
      <dgm:prSet/>
      <dgm:spPr/>
      <dgm:t>
        <a:bodyPr/>
        <a:lstStyle/>
        <a:p>
          <a:endParaRPr lang="en-US"/>
        </a:p>
      </dgm:t>
    </dgm:pt>
    <dgm:pt modelId="{5413BE3F-4EE0-304A-8A83-4037DA35D69D}" type="sibTrans" cxnId="{2324CADA-28C3-AC4A-9C72-32EC6B41D6E6}">
      <dgm:prSet/>
      <dgm:spPr/>
      <dgm:t>
        <a:bodyPr/>
        <a:lstStyle/>
        <a:p>
          <a:endParaRPr lang="en-US"/>
        </a:p>
      </dgm:t>
    </dgm:pt>
    <dgm:pt modelId="{EB603B56-2F1E-9A41-BA93-8A8886378F26}">
      <dgm:prSet custT="1"/>
      <dgm:spPr>
        <a:gradFill flip="none" rotWithShape="0">
          <a:gsLst>
            <a:gs pos="0">
              <a:srgbClr val="FF9300">
                <a:tint val="66000"/>
                <a:satMod val="160000"/>
              </a:srgbClr>
            </a:gs>
            <a:gs pos="50000">
              <a:srgbClr val="FF9300">
                <a:tint val="44500"/>
                <a:satMod val="160000"/>
              </a:srgbClr>
            </a:gs>
            <a:gs pos="100000">
              <a:srgbClr val="FF9300">
                <a:tint val="23500"/>
                <a:satMod val="160000"/>
              </a:srgbClr>
            </a:gs>
          </a:gsLst>
          <a:path path="circle">
            <a:fillToRect t="100000" r="100000"/>
          </a:path>
          <a:tileRect l="-100000" b="-100000"/>
        </a:gradFill>
        <a:ln>
          <a:noFill/>
        </a:ln>
      </dgm:spPr>
      <dgm:t>
        <a:bodyPr/>
        <a:lstStyle/>
        <a:p>
          <a:pPr>
            <a:buFont typeface="Arial" panose="020B0604020202020204" pitchFamily="34" charset="0"/>
            <a:buNone/>
          </a:pPr>
          <a:r>
            <a:rPr lang="en-US" sz="2400" b="1" dirty="0">
              <a:solidFill>
                <a:schemeClr val="accent1"/>
              </a:solidFill>
            </a:rPr>
            <a:t>7% </a:t>
          </a:r>
          <a:r>
            <a:rPr lang="en-US" sz="2000" dirty="0">
              <a:solidFill>
                <a:schemeClr val="accent1"/>
              </a:solidFill>
            </a:rPr>
            <a:t>working part-time.</a:t>
          </a:r>
        </a:p>
      </dgm:t>
    </dgm:pt>
    <dgm:pt modelId="{30EE1D02-DEBF-6345-8923-59239579992E}" type="parTrans" cxnId="{62EA66CB-D090-4541-9460-E9AEC4240A82}">
      <dgm:prSet/>
      <dgm:spPr/>
      <dgm:t>
        <a:bodyPr/>
        <a:lstStyle/>
        <a:p>
          <a:endParaRPr lang="en-US"/>
        </a:p>
      </dgm:t>
    </dgm:pt>
    <dgm:pt modelId="{076F2CD2-2024-CA47-A06E-B241AAEF183C}" type="sibTrans" cxnId="{62EA66CB-D090-4541-9460-E9AEC4240A82}">
      <dgm:prSet/>
      <dgm:spPr/>
      <dgm:t>
        <a:bodyPr/>
        <a:lstStyle/>
        <a:p>
          <a:endParaRPr lang="en-US"/>
        </a:p>
      </dgm:t>
    </dgm:pt>
    <dgm:pt modelId="{29B49B42-544F-5747-9DCF-CDB6391C708F}">
      <dgm:prSet custT="1"/>
      <dgm:spPr>
        <a:gradFill flip="none" rotWithShape="0">
          <a:gsLst>
            <a:gs pos="0">
              <a:srgbClr val="FF9300">
                <a:tint val="66000"/>
                <a:satMod val="160000"/>
              </a:srgbClr>
            </a:gs>
            <a:gs pos="50000">
              <a:srgbClr val="FF9300">
                <a:tint val="44500"/>
                <a:satMod val="160000"/>
              </a:srgbClr>
            </a:gs>
            <a:gs pos="100000">
              <a:srgbClr val="FF9300">
                <a:tint val="23500"/>
                <a:satMod val="160000"/>
              </a:srgbClr>
            </a:gs>
          </a:gsLst>
          <a:path path="circle">
            <a:fillToRect t="100000" r="100000"/>
          </a:path>
          <a:tileRect l="-100000" b="-100000"/>
        </a:gradFill>
        <a:ln>
          <a:noFill/>
        </a:ln>
      </dgm:spPr>
      <dgm:t>
        <a:bodyPr/>
        <a:lstStyle/>
        <a:p>
          <a:pPr>
            <a:buFont typeface="Arial" panose="020B0604020202020204" pitchFamily="34" charset="0"/>
            <a:buNone/>
          </a:pPr>
          <a:r>
            <a:rPr lang="en-US" sz="2400" b="1" dirty="0">
              <a:solidFill>
                <a:schemeClr val="accent1"/>
              </a:solidFill>
            </a:rPr>
            <a:t>10% </a:t>
          </a:r>
          <a:r>
            <a:rPr lang="en-US" sz="2000" dirty="0">
              <a:solidFill>
                <a:schemeClr val="accent1"/>
              </a:solidFill>
            </a:rPr>
            <a:t>working full-time.</a:t>
          </a:r>
        </a:p>
      </dgm:t>
    </dgm:pt>
    <dgm:pt modelId="{8F5D24A8-A7F0-0C4A-819C-98CBD8BDF217}" type="parTrans" cxnId="{10A2466D-DBF5-E746-A652-780F44E8B3D8}">
      <dgm:prSet/>
      <dgm:spPr/>
      <dgm:t>
        <a:bodyPr/>
        <a:lstStyle/>
        <a:p>
          <a:endParaRPr lang="en-US"/>
        </a:p>
      </dgm:t>
    </dgm:pt>
    <dgm:pt modelId="{AE10C7E1-984C-F543-B397-DD5D917CEC33}" type="sibTrans" cxnId="{10A2466D-DBF5-E746-A652-780F44E8B3D8}">
      <dgm:prSet/>
      <dgm:spPr/>
      <dgm:t>
        <a:bodyPr/>
        <a:lstStyle/>
        <a:p>
          <a:endParaRPr lang="en-US"/>
        </a:p>
      </dgm:t>
    </dgm:pt>
    <dgm:pt modelId="{CB2490AA-21BB-234F-92F6-1072E29C063D}">
      <dgm:prSet custT="1"/>
      <dgm:spPr>
        <a:gradFill flip="none" rotWithShape="0">
          <a:gsLst>
            <a:gs pos="0">
              <a:srgbClr val="FAC803">
                <a:tint val="66000"/>
                <a:satMod val="160000"/>
              </a:srgbClr>
            </a:gs>
            <a:gs pos="50000">
              <a:srgbClr val="FAC803">
                <a:tint val="44500"/>
                <a:satMod val="160000"/>
              </a:srgbClr>
            </a:gs>
            <a:gs pos="100000">
              <a:srgbClr val="FAC803">
                <a:tint val="23500"/>
                <a:satMod val="160000"/>
              </a:srgbClr>
            </a:gs>
          </a:gsLst>
          <a:path path="circle">
            <a:fillToRect t="100000" r="100000"/>
          </a:path>
          <a:tileRect l="-100000" b="-100000"/>
        </a:gradFill>
        <a:ln>
          <a:noFill/>
        </a:ln>
      </dgm:spPr>
      <dgm:t>
        <a:bodyPr/>
        <a:lstStyle/>
        <a:p>
          <a:r>
            <a:rPr lang="en-US" sz="2400" b="1" dirty="0">
              <a:solidFill>
                <a:schemeClr val="accent1"/>
              </a:solidFill>
            </a:rPr>
            <a:t>6% </a:t>
          </a:r>
          <a:r>
            <a:rPr lang="en-US" sz="2000" dirty="0">
              <a:solidFill>
                <a:schemeClr val="accent1"/>
              </a:solidFill>
            </a:rPr>
            <a:t>unemployed and not looking for work.</a:t>
          </a:r>
        </a:p>
      </dgm:t>
    </dgm:pt>
    <dgm:pt modelId="{461CC20A-D1D2-2B47-BBF6-B953B90F101A}" type="parTrans" cxnId="{EFA6CE65-7450-1249-BDB2-3DB346A53D31}">
      <dgm:prSet/>
      <dgm:spPr/>
      <dgm:t>
        <a:bodyPr/>
        <a:lstStyle/>
        <a:p>
          <a:endParaRPr lang="en-US"/>
        </a:p>
      </dgm:t>
    </dgm:pt>
    <dgm:pt modelId="{09EF2666-04E8-BE48-B612-3D806EA178D3}" type="sibTrans" cxnId="{EFA6CE65-7450-1249-BDB2-3DB346A53D31}">
      <dgm:prSet/>
      <dgm:spPr/>
      <dgm:t>
        <a:bodyPr/>
        <a:lstStyle/>
        <a:p>
          <a:endParaRPr lang="en-US"/>
        </a:p>
      </dgm:t>
    </dgm:pt>
    <dgm:pt modelId="{3F4D5076-319C-BB47-B8AB-FD24AF655F96}">
      <dgm:prSet custT="1"/>
      <dgm:spPr>
        <a:gradFill flip="none" rotWithShape="0">
          <a:gsLst>
            <a:gs pos="0">
              <a:srgbClr val="FAC803">
                <a:tint val="66000"/>
                <a:satMod val="160000"/>
              </a:srgbClr>
            </a:gs>
            <a:gs pos="50000">
              <a:srgbClr val="FAC803">
                <a:tint val="44500"/>
                <a:satMod val="160000"/>
              </a:srgbClr>
            </a:gs>
            <a:gs pos="100000">
              <a:srgbClr val="FAC803">
                <a:tint val="23500"/>
                <a:satMod val="160000"/>
              </a:srgbClr>
            </a:gs>
          </a:gsLst>
          <a:path path="circle">
            <a:fillToRect t="100000" r="100000"/>
          </a:path>
          <a:tileRect l="-100000" b="-100000"/>
        </a:gradFill>
        <a:ln>
          <a:noFill/>
        </a:ln>
      </dgm:spPr>
      <dgm:t>
        <a:bodyPr/>
        <a:lstStyle/>
        <a:p>
          <a:r>
            <a:rPr lang="en-US" sz="2400" b="1" dirty="0">
              <a:solidFill>
                <a:schemeClr val="accent1"/>
              </a:solidFill>
            </a:rPr>
            <a:t>23% </a:t>
          </a:r>
          <a:r>
            <a:rPr lang="en-US" sz="2000" dirty="0">
              <a:solidFill>
                <a:schemeClr val="accent1"/>
              </a:solidFill>
            </a:rPr>
            <a:t>working part-time.</a:t>
          </a:r>
        </a:p>
      </dgm:t>
    </dgm:pt>
    <dgm:pt modelId="{E8C556CC-0E69-9B42-A7F9-B1A74BDDC1E9}" type="parTrans" cxnId="{C0B42A4C-C676-0348-AF5A-6386443BF8C6}">
      <dgm:prSet/>
      <dgm:spPr/>
      <dgm:t>
        <a:bodyPr/>
        <a:lstStyle/>
        <a:p>
          <a:endParaRPr lang="en-US"/>
        </a:p>
      </dgm:t>
    </dgm:pt>
    <dgm:pt modelId="{BC13E609-8572-B54C-9956-6578B8E7191D}" type="sibTrans" cxnId="{C0B42A4C-C676-0348-AF5A-6386443BF8C6}">
      <dgm:prSet/>
      <dgm:spPr/>
      <dgm:t>
        <a:bodyPr/>
        <a:lstStyle/>
        <a:p>
          <a:endParaRPr lang="en-US"/>
        </a:p>
      </dgm:t>
    </dgm:pt>
    <dgm:pt modelId="{C255D344-2450-E74E-8CE6-AF5DFCD40039}">
      <dgm:prSet custT="1"/>
      <dgm:spPr>
        <a:gradFill flip="none" rotWithShape="0">
          <a:gsLst>
            <a:gs pos="0">
              <a:srgbClr val="FAC803">
                <a:tint val="66000"/>
                <a:satMod val="160000"/>
              </a:srgbClr>
            </a:gs>
            <a:gs pos="50000">
              <a:srgbClr val="FAC803">
                <a:tint val="44500"/>
                <a:satMod val="160000"/>
              </a:srgbClr>
            </a:gs>
            <a:gs pos="100000">
              <a:srgbClr val="FAC803">
                <a:tint val="23500"/>
                <a:satMod val="160000"/>
              </a:srgbClr>
            </a:gs>
          </a:gsLst>
          <a:path path="circle">
            <a:fillToRect t="100000" r="100000"/>
          </a:path>
          <a:tileRect l="-100000" b="-100000"/>
        </a:gradFill>
        <a:ln>
          <a:noFill/>
        </a:ln>
      </dgm:spPr>
      <dgm:t>
        <a:bodyPr/>
        <a:lstStyle/>
        <a:p>
          <a:r>
            <a:rPr lang="en-US" sz="2400" b="1" dirty="0">
              <a:solidFill>
                <a:schemeClr val="accent1"/>
              </a:solidFill>
            </a:rPr>
            <a:t>38% </a:t>
          </a:r>
          <a:r>
            <a:rPr lang="en-US" sz="2000" dirty="0">
              <a:solidFill>
                <a:schemeClr val="accent1"/>
              </a:solidFill>
            </a:rPr>
            <a:t>working full-time.</a:t>
          </a:r>
        </a:p>
      </dgm:t>
    </dgm:pt>
    <dgm:pt modelId="{28C194B6-9B2C-C041-99B9-0115FEC59F2D}" type="parTrans" cxnId="{375D6E76-768D-2348-B5EC-E7B2F985FAAD}">
      <dgm:prSet/>
      <dgm:spPr/>
      <dgm:t>
        <a:bodyPr/>
        <a:lstStyle/>
        <a:p>
          <a:endParaRPr lang="en-US"/>
        </a:p>
      </dgm:t>
    </dgm:pt>
    <dgm:pt modelId="{2DD162E6-68D8-BA41-9983-E6F8182E4C4E}" type="sibTrans" cxnId="{375D6E76-768D-2348-B5EC-E7B2F985FAAD}">
      <dgm:prSet/>
      <dgm:spPr/>
      <dgm:t>
        <a:bodyPr/>
        <a:lstStyle/>
        <a:p>
          <a:endParaRPr lang="en-US"/>
        </a:p>
      </dgm:t>
    </dgm:pt>
    <dgm:pt modelId="{B0CC1286-2D84-0343-A2D2-7DA395C7D9B8}">
      <dgm:prSet custT="1"/>
      <dgm:spPr>
        <a:ln>
          <a:noFill/>
        </a:ln>
      </dgm:spPr>
      <dgm:t>
        <a:bodyPr/>
        <a:lstStyle/>
        <a:p>
          <a:r>
            <a:rPr lang="en-US" sz="2400" b="1" dirty="0">
              <a:solidFill>
                <a:schemeClr val="accent1"/>
              </a:solidFill>
            </a:rPr>
            <a:t>15% </a:t>
          </a:r>
          <a:r>
            <a:rPr lang="en-US" sz="2000" dirty="0">
              <a:solidFill>
                <a:schemeClr val="accent1"/>
              </a:solidFill>
            </a:rPr>
            <a:t>unemployed and not looking for work.</a:t>
          </a:r>
        </a:p>
      </dgm:t>
    </dgm:pt>
    <dgm:pt modelId="{121A1F75-F842-4A49-B877-A1B9481871CC}" type="parTrans" cxnId="{88E1B48B-E164-ED42-8374-343C371FA548}">
      <dgm:prSet/>
      <dgm:spPr/>
      <dgm:t>
        <a:bodyPr/>
        <a:lstStyle/>
        <a:p>
          <a:endParaRPr lang="en-US"/>
        </a:p>
      </dgm:t>
    </dgm:pt>
    <dgm:pt modelId="{2CD3D031-397C-2842-97C2-133146D115A5}" type="sibTrans" cxnId="{88E1B48B-E164-ED42-8374-343C371FA548}">
      <dgm:prSet/>
      <dgm:spPr/>
      <dgm:t>
        <a:bodyPr/>
        <a:lstStyle/>
        <a:p>
          <a:endParaRPr lang="en-US"/>
        </a:p>
      </dgm:t>
    </dgm:pt>
    <dgm:pt modelId="{010C85D2-F73D-B44E-A0FF-316971257167}">
      <dgm:prSet custT="1"/>
      <dgm:spPr>
        <a:ln>
          <a:noFill/>
        </a:ln>
      </dgm:spPr>
      <dgm:t>
        <a:bodyPr/>
        <a:lstStyle/>
        <a:p>
          <a:r>
            <a:rPr lang="en-US" sz="2400" b="1" dirty="0">
              <a:solidFill>
                <a:schemeClr val="accent1"/>
              </a:solidFill>
            </a:rPr>
            <a:t>13% </a:t>
          </a:r>
          <a:r>
            <a:rPr lang="en-US" sz="2000" dirty="0">
              <a:solidFill>
                <a:schemeClr val="accent1"/>
              </a:solidFill>
            </a:rPr>
            <a:t>working part-time.</a:t>
          </a:r>
        </a:p>
      </dgm:t>
    </dgm:pt>
    <dgm:pt modelId="{8E474ACB-7835-1744-B887-E4BCE934D367}" type="parTrans" cxnId="{C79965E1-93B5-5E4F-A3CA-3EC1E26DD68E}">
      <dgm:prSet/>
      <dgm:spPr/>
      <dgm:t>
        <a:bodyPr/>
        <a:lstStyle/>
        <a:p>
          <a:endParaRPr lang="en-US"/>
        </a:p>
      </dgm:t>
    </dgm:pt>
    <dgm:pt modelId="{DBDCF6A9-A061-D343-8955-36743D58BF59}" type="sibTrans" cxnId="{C79965E1-93B5-5E4F-A3CA-3EC1E26DD68E}">
      <dgm:prSet/>
      <dgm:spPr/>
      <dgm:t>
        <a:bodyPr/>
        <a:lstStyle/>
        <a:p>
          <a:endParaRPr lang="en-US"/>
        </a:p>
      </dgm:t>
    </dgm:pt>
    <dgm:pt modelId="{A2943C31-9492-1143-8079-2E371ACAC5FF}">
      <dgm:prSet custT="1"/>
      <dgm:spPr>
        <a:ln>
          <a:noFill/>
        </a:ln>
      </dgm:spPr>
      <dgm:t>
        <a:bodyPr/>
        <a:lstStyle/>
        <a:p>
          <a:r>
            <a:rPr lang="en-US" sz="2400" b="1" dirty="0">
              <a:solidFill>
                <a:schemeClr val="accent1"/>
              </a:solidFill>
            </a:rPr>
            <a:t>29% </a:t>
          </a:r>
          <a:r>
            <a:rPr lang="en-US" sz="2000" dirty="0">
              <a:solidFill>
                <a:schemeClr val="accent1"/>
              </a:solidFill>
            </a:rPr>
            <a:t>working full-time.</a:t>
          </a:r>
        </a:p>
      </dgm:t>
    </dgm:pt>
    <dgm:pt modelId="{82C85431-820B-B04E-A6F1-6EFDE548169C}" type="parTrans" cxnId="{D609DDE4-14E6-A643-989E-17EA9E6A4DC6}">
      <dgm:prSet/>
      <dgm:spPr/>
      <dgm:t>
        <a:bodyPr/>
        <a:lstStyle/>
        <a:p>
          <a:endParaRPr lang="en-US"/>
        </a:p>
      </dgm:t>
    </dgm:pt>
    <dgm:pt modelId="{05729960-0752-EF4F-8425-0B4EB74A6F09}" type="sibTrans" cxnId="{D609DDE4-14E6-A643-989E-17EA9E6A4DC6}">
      <dgm:prSet/>
      <dgm:spPr/>
      <dgm:t>
        <a:bodyPr/>
        <a:lstStyle/>
        <a:p>
          <a:endParaRPr lang="en-US"/>
        </a:p>
      </dgm:t>
    </dgm:pt>
    <dgm:pt modelId="{302D053D-882A-D647-BBDE-D4E7733EB3F9}" type="pres">
      <dgm:prSet presAssocID="{AB873364-BC07-5945-A7CE-F5C4E72DC324}" presName="Name0" presStyleCnt="0">
        <dgm:presLayoutVars>
          <dgm:dir/>
          <dgm:animLvl val="lvl"/>
          <dgm:resizeHandles val="exact"/>
        </dgm:presLayoutVars>
      </dgm:prSet>
      <dgm:spPr/>
    </dgm:pt>
    <dgm:pt modelId="{0F261AEE-BA6D-2347-9B20-C7B1320D5589}" type="pres">
      <dgm:prSet presAssocID="{2DD36D49-C276-DE4D-93C3-FB2630B3D64D}" presName="composite" presStyleCnt="0"/>
      <dgm:spPr/>
    </dgm:pt>
    <dgm:pt modelId="{4D89A62B-5E50-A241-A0E0-728319EDA537}" type="pres">
      <dgm:prSet presAssocID="{2DD36D49-C276-DE4D-93C3-FB2630B3D64D}" presName="parTx" presStyleLbl="alignNode1" presStyleIdx="0" presStyleCnt="3">
        <dgm:presLayoutVars>
          <dgm:chMax val="0"/>
          <dgm:chPref val="0"/>
        </dgm:presLayoutVars>
      </dgm:prSet>
      <dgm:spPr/>
    </dgm:pt>
    <dgm:pt modelId="{93E07FD9-6B1D-E34C-AD0C-5533FCFB7653}" type="pres">
      <dgm:prSet presAssocID="{2DD36D49-C276-DE4D-93C3-FB2630B3D64D}" presName="desTx" presStyleLbl="alignAccFollowNode1" presStyleIdx="0" presStyleCnt="3">
        <dgm:presLayoutVars/>
      </dgm:prSet>
      <dgm:spPr/>
    </dgm:pt>
    <dgm:pt modelId="{0A51622D-C013-2C4D-976C-84054B97CB68}" type="pres">
      <dgm:prSet presAssocID="{86712F72-BE2B-0E4F-9734-FBE8B60F3838}" presName="space" presStyleCnt="0"/>
      <dgm:spPr/>
    </dgm:pt>
    <dgm:pt modelId="{0538A0FC-6D0F-394C-B86F-F4B15C042EDA}" type="pres">
      <dgm:prSet presAssocID="{114FFC86-D64C-8D43-A40F-D7EF5F23D469}" presName="composite" presStyleCnt="0"/>
      <dgm:spPr/>
    </dgm:pt>
    <dgm:pt modelId="{E2DD9572-650E-6940-99D3-A3F85D7E008E}" type="pres">
      <dgm:prSet presAssocID="{114FFC86-D64C-8D43-A40F-D7EF5F23D469}" presName="parTx" presStyleLbl="alignNode1" presStyleIdx="1" presStyleCnt="3">
        <dgm:presLayoutVars>
          <dgm:chMax val="0"/>
          <dgm:chPref val="0"/>
        </dgm:presLayoutVars>
      </dgm:prSet>
      <dgm:spPr/>
    </dgm:pt>
    <dgm:pt modelId="{9113C2A1-D808-194A-ABD4-3A0DFC005B70}" type="pres">
      <dgm:prSet presAssocID="{114FFC86-D64C-8D43-A40F-D7EF5F23D469}" presName="desTx" presStyleLbl="alignAccFollowNode1" presStyleIdx="1" presStyleCnt="3">
        <dgm:presLayoutVars/>
      </dgm:prSet>
      <dgm:spPr/>
    </dgm:pt>
    <dgm:pt modelId="{DE34B323-04B9-8A4C-94AF-B0ADED028091}" type="pres">
      <dgm:prSet presAssocID="{08004C45-DB17-564A-AF7A-1EF2F2DB135E}" presName="space" presStyleCnt="0"/>
      <dgm:spPr/>
    </dgm:pt>
    <dgm:pt modelId="{9B4C4132-3BB6-854E-B81A-AECC9C4194CA}" type="pres">
      <dgm:prSet presAssocID="{36FCEDA8-B9B9-E047-B0A0-611198FF4059}" presName="composite" presStyleCnt="0"/>
      <dgm:spPr/>
    </dgm:pt>
    <dgm:pt modelId="{0473F577-4BE2-DA45-9A19-070D8C7B8475}" type="pres">
      <dgm:prSet presAssocID="{36FCEDA8-B9B9-E047-B0A0-611198FF4059}" presName="parTx" presStyleLbl="alignNode1" presStyleIdx="2" presStyleCnt="3">
        <dgm:presLayoutVars>
          <dgm:chMax val="0"/>
          <dgm:chPref val="0"/>
        </dgm:presLayoutVars>
      </dgm:prSet>
      <dgm:spPr/>
    </dgm:pt>
    <dgm:pt modelId="{840DA157-A4DE-7A46-A922-2DA49B7F2B0E}" type="pres">
      <dgm:prSet presAssocID="{36FCEDA8-B9B9-E047-B0A0-611198FF4059}" presName="desTx" presStyleLbl="alignAccFollowNode1" presStyleIdx="2" presStyleCnt="3">
        <dgm:presLayoutVars/>
      </dgm:prSet>
      <dgm:spPr/>
    </dgm:pt>
  </dgm:ptLst>
  <dgm:cxnLst>
    <dgm:cxn modelId="{6D6EC107-E0EA-8643-AA67-B4838F288F7A}" type="presOf" srcId="{CB2490AA-21BB-234F-92F6-1072E29C063D}" destId="{9113C2A1-D808-194A-ABD4-3A0DFC005B70}" srcOrd="0" destOrd="0" presId="urn:microsoft.com/office/officeart/2016/7/layout/ChevronBlockProcess"/>
    <dgm:cxn modelId="{2C760F12-EDFE-384A-878F-577F496D9E20}" srcId="{AB873364-BC07-5945-A7CE-F5C4E72DC324}" destId="{2DD36D49-C276-DE4D-93C3-FB2630B3D64D}" srcOrd="0" destOrd="0" parTransId="{B33ABD05-7B93-5642-B8B7-1C98D313C874}" sibTransId="{86712F72-BE2B-0E4F-9734-FBE8B60F3838}"/>
    <dgm:cxn modelId="{7C6BB51E-F062-AE44-9549-8EDB618DCA75}" type="presOf" srcId="{EB603B56-2F1E-9A41-BA93-8A8886378F26}" destId="{93E07FD9-6B1D-E34C-AD0C-5533FCFB7653}" srcOrd="0" destOrd="1" presId="urn:microsoft.com/office/officeart/2016/7/layout/ChevronBlockProcess"/>
    <dgm:cxn modelId="{F7C30236-CF02-0642-A989-4A7911175C8A}" srcId="{AB873364-BC07-5945-A7CE-F5C4E72DC324}" destId="{114FFC86-D64C-8D43-A40F-D7EF5F23D469}" srcOrd="1" destOrd="0" parTransId="{7510ED2A-64D6-7545-888D-F19733EDD4A7}" sibTransId="{08004C45-DB17-564A-AF7A-1EF2F2DB135E}"/>
    <dgm:cxn modelId="{470BA83D-E8EA-2843-95E9-47B93F759141}" type="presOf" srcId="{36FCEDA8-B9B9-E047-B0A0-611198FF4059}" destId="{0473F577-4BE2-DA45-9A19-070D8C7B8475}" srcOrd="0" destOrd="0" presId="urn:microsoft.com/office/officeart/2016/7/layout/ChevronBlockProcess"/>
    <dgm:cxn modelId="{C0B42A4C-C676-0348-AF5A-6386443BF8C6}" srcId="{114FFC86-D64C-8D43-A40F-D7EF5F23D469}" destId="{3F4D5076-319C-BB47-B8AB-FD24AF655F96}" srcOrd="1" destOrd="0" parTransId="{E8C556CC-0E69-9B42-A7F9-B1A74BDDC1E9}" sibTransId="{BC13E609-8572-B54C-9956-6578B8E7191D}"/>
    <dgm:cxn modelId="{C829E156-E306-D34C-BCA3-D7E6D94B48B7}" type="presOf" srcId="{C255D344-2450-E74E-8CE6-AF5DFCD40039}" destId="{9113C2A1-D808-194A-ABD4-3A0DFC005B70}" srcOrd="0" destOrd="2" presId="urn:microsoft.com/office/officeart/2016/7/layout/ChevronBlockProcess"/>
    <dgm:cxn modelId="{EFA6CE65-7450-1249-BDB2-3DB346A53D31}" srcId="{114FFC86-D64C-8D43-A40F-D7EF5F23D469}" destId="{CB2490AA-21BB-234F-92F6-1072E29C063D}" srcOrd="0" destOrd="0" parTransId="{461CC20A-D1D2-2B47-BBF6-B953B90F101A}" sibTransId="{09EF2666-04E8-BE48-B612-3D806EA178D3}"/>
    <dgm:cxn modelId="{61BCCB67-16FB-5E49-92DE-329E61D09883}" type="presOf" srcId="{A2943C31-9492-1143-8079-2E371ACAC5FF}" destId="{840DA157-A4DE-7A46-A922-2DA49B7F2B0E}" srcOrd="0" destOrd="2" presId="urn:microsoft.com/office/officeart/2016/7/layout/ChevronBlockProcess"/>
    <dgm:cxn modelId="{10A2466D-DBF5-E746-A652-780F44E8B3D8}" srcId="{2DD36D49-C276-DE4D-93C3-FB2630B3D64D}" destId="{29B49B42-544F-5747-9DCF-CDB6391C708F}" srcOrd="2" destOrd="0" parTransId="{8F5D24A8-A7F0-0C4A-819C-98CBD8BDF217}" sibTransId="{AE10C7E1-984C-F543-B397-DD5D917CEC33}"/>
    <dgm:cxn modelId="{4A45016F-AEB3-584D-81B2-A58011F7CD8F}" type="presOf" srcId="{AB873364-BC07-5945-A7CE-F5C4E72DC324}" destId="{302D053D-882A-D647-BBDE-D4E7733EB3F9}" srcOrd="0" destOrd="0" presId="urn:microsoft.com/office/officeart/2016/7/layout/ChevronBlockProcess"/>
    <dgm:cxn modelId="{375D6E76-768D-2348-B5EC-E7B2F985FAAD}" srcId="{114FFC86-D64C-8D43-A40F-D7EF5F23D469}" destId="{C255D344-2450-E74E-8CE6-AF5DFCD40039}" srcOrd="2" destOrd="0" parTransId="{28C194B6-9B2C-C041-99B9-0115FEC59F2D}" sibTransId="{2DD162E6-68D8-BA41-9983-E6F8182E4C4E}"/>
    <dgm:cxn modelId="{88E1B48B-E164-ED42-8374-343C371FA548}" srcId="{36FCEDA8-B9B9-E047-B0A0-611198FF4059}" destId="{B0CC1286-2D84-0343-A2D2-7DA395C7D9B8}" srcOrd="0" destOrd="0" parTransId="{121A1F75-F842-4A49-B877-A1B9481871CC}" sibTransId="{2CD3D031-397C-2842-97C2-133146D115A5}"/>
    <dgm:cxn modelId="{FE8E6C8C-843A-5241-A37C-E734E5C27414}" type="presOf" srcId="{010C85D2-F73D-B44E-A0FF-316971257167}" destId="{840DA157-A4DE-7A46-A922-2DA49B7F2B0E}" srcOrd="0" destOrd="1" presId="urn:microsoft.com/office/officeart/2016/7/layout/ChevronBlockProcess"/>
    <dgm:cxn modelId="{46E742B5-CDDC-A44E-A570-C7E97B8243A7}" type="presOf" srcId="{29B49B42-544F-5747-9DCF-CDB6391C708F}" destId="{93E07FD9-6B1D-E34C-AD0C-5533FCFB7653}" srcOrd="0" destOrd="2" presId="urn:microsoft.com/office/officeart/2016/7/layout/ChevronBlockProcess"/>
    <dgm:cxn modelId="{52C802C3-EDF8-B246-96DA-A41C335F9CDC}" type="presOf" srcId="{3F4D5076-319C-BB47-B8AB-FD24AF655F96}" destId="{9113C2A1-D808-194A-ABD4-3A0DFC005B70}" srcOrd="0" destOrd="1" presId="urn:microsoft.com/office/officeart/2016/7/layout/ChevronBlockProcess"/>
    <dgm:cxn modelId="{F07F88C4-720A-8747-977A-2247D1239C54}" type="presOf" srcId="{114FFC86-D64C-8D43-A40F-D7EF5F23D469}" destId="{E2DD9572-650E-6940-99D3-A3F85D7E008E}" srcOrd="0" destOrd="0" presId="urn:microsoft.com/office/officeart/2016/7/layout/ChevronBlockProcess"/>
    <dgm:cxn modelId="{62EA66CB-D090-4541-9460-E9AEC4240A82}" srcId="{2DD36D49-C276-DE4D-93C3-FB2630B3D64D}" destId="{EB603B56-2F1E-9A41-BA93-8A8886378F26}" srcOrd="1" destOrd="0" parTransId="{30EE1D02-DEBF-6345-8923-59239579992E}" sibTransId="{076F2CD2-2024-CA47-A06E-B241AAEF183C}"/>
    <dgm:cxn modelId="{DE61B4D9-BAD4-8C4F-A09A-9CCD8D8B1331}" type="presOf" srcId="{FA38E421-7D73-5741-89B4-CB978B16FE5E}" destId="{93E07FD9-6B1D-E34C-AD0C-5533FCFB7653}" srcOrd="0" destOrd="0" presId="urn:microsoft.com/office/officeart/2016/7/layout/ChevronBlockProcess"/>
    <dgm:cxn modelId="{2324CADA-28C3-AC4A-9C72-32EC6B41D6E6}" srcId="{2DD36D49-C276-DE4D-93C3-FB2630B3D64D}" destId="{FA38E421-7D73-5741-89B4-CB978B16FE5E}" srcOrd="0" destOrd="0" parTransId="{D7CB36A8-9A43-B14C-B9A6-2B94A6814F28}" sibTransId="{5413BE3F-4EE0-304A-8A83-4037DA35D69D}"/>
    <dgm:cxn modelId="{C79965E1-93B5-5E4F-A3CA-3EC1E26DD68E}" srcId="{36FCEDA8-B9B9-E047-B0A0-611198FF4059}" destId="{010C85D2-F73D-B44E-A0FF-316971257167}" srcOrd="1" destOrd="0" parTransId="{8E474ACB-7835-1744-B887-E4BCE934D367}" sibTransId="{DBDCF6A9-A061-D343-8955-36743D58BF59}"/>
    <dgm:cxn modelId="{51BEBEE3-E03C-0247-9931-E37E3F1D1D0B}" type="presOf" srcId="{B0CC1286-2D84-0343-A2D2-7DA395C7D9B8}" destId="{840DA157-A4DE-7A46-A922-2DA49B7F2B0E}" srcOrd="0" destOrd="0" presId="urn:microsoft.com/office/officeart/2016/7/layout/ChevronBlockProcess"/>
    <dgm:cxn modelId="{D609DDE4-14E6-A643-989E-17EA9E6A4DC6}" srcId="{36FCEDA8-B9B9-E047-B0A0-611198FF4059}" destId="{A2943C31-9492-1143-8079-2E371ACAC5FF}" srcOrd="2" destOrd="0" parTransId="{82C85431-820B-B04E-A6F1-6EFDE548169C}" sibTransId="{05729960-0752-EF4F-8425-0B4EB74A6F09}"/>
    <dgm:cxn modelId="{054ED1E9-D6C8-E248-AFA7-A7A35C124DB1}" type="presOf" srcId="{2DD36D49-C276-DE4D-93C3-FB2630B3D64D}" destId="{4D89A62B-5E50-A241-A0E0-728319EDA537}" srcOrd="0" destOrd="0" presId="urn:microsoft.com/office/officeart/2016/7/layout/ChevronBlockProcess"/>
    <dgm:cxn modelId="{D01014F9-340F-DA40-A324-F2C19B9F0395}" srcId="{AB873364-BC07-5945-A7CE-F5C4E72DC324}" destId="{36FCEDA8-B9B9-E047-B0A0-611198FF4059}" srcOrd="2" destOrd="0" parTransId="{C4672F24-D8CC-1443-9558-254D7157B849}" sibTransId="{8569E670-D859-084E-B795-A8A25E817DBF}"/>
    <dgm:cxn modelId="{65849B16-4B33-994E-BA18-FFCFE8B1755D}" type="presParOf" srcId="{302D053D-882A-D647-BBDE-D4E7733EB3F9}" destId="{0F261AEE-BA6D-2347-9B20-C7B1320D5589}" srcOrd="0" destOrd="0" presId="urn:microsoft.com/office/officeart/2016/7/layout/ChevronBlockProcess"/>
    <dgm:cxn modelId="{22F40574-C889-6646-AF06-499811A65179}" type="presParOf" srcId="{0F261AEE-BA6D-2347-9B20-C7B1320D5589}" destId="{4D89A62B-5E50-A241-A0E0-728319EDA537}" srcOrd="0" destOrd="0" presId="urn:microsoft.com/office/officeart/2016/7/layout/ChevronBlockProcess"/>
    <dgm:cxn modelId="{BA33A125-EEAF-2E43-9F72-EAED55875965}" type="presParOf" srcId="{0F261AEE-BA6D-2347-9B20-C7B1320D5589}" destId="{93E07FD9-6B1D-E34C-AD0C-5533FCFB7653}" srcOrd="1" destOrd="0" presId="urn:microsoft.com/office/officeart/2016/7/layout/ChevronBlockProcess"/>
    <dgm:cxn modelId="{503A6401-1081-2443-9B4F-2F469125BE0A}" type="presParOf" srcId="{302D053D-882A-D647-BBDE-D4E7733EB3F9}" destId="{0A51622D-C013-2C4D-976C-84054B97CB68}" srcOrd="1" destOrd="0" presId="urn:microsoft.com/office/officeart/2016/7/layout/ChevronBlockProcess"/>
    <dgm:cxn modelId="{D69ECEA1-90AC-3D4A-ADDB-BD0DDCC92C65}" type="presParOf" srcId="{302D053D-882A-D647-BBDE-D4E7733EB3F9}" destId="{0538A0FC-6D0F-394C-B86F-F4B15C042EDA}" srcOrd="2" destOrd="0" presId="urn:microsoft.com/office/officeart/2016/7/layout/ChevronBlockProcess"/>
    <dgm:cxn modelId="{64064F43-64DC-0E40-A8C2-F70FFA0E5FED}" type="presParOf" srcId="{0538A0FC-6D0F-394C-B86F-F4B15C042EDA}" destId="{E2DD9572-650E-6940-99D3-A3F85D7E008E}" srcOrd="0" destOrd="0" presId="urn:microsoft.com/office/officeart/2016/7/layout/ChevronBlockProcess"/>
    <dgm:cxn modelId="{ABF397E9-AE01-4B41-B87A-8AC7802206EE}" type="presParOf" srcId="{0538A0FC-6D0F-394C-B86F-F4B15C042EDA}" destId="{9113C2A1-D808-194A-ABD4-3A0DFC005B70}" srcOrd="1" destOrd="0" presId="urn:microsoft.com/office/officeart/2016/7/layout/ChevronBlockProcess"/>
    <dgm:cxn modelId="{B740E86B-FD38-0045-AA7F-9554BDC703F2}" type="presParOf" srcId="{302D053D-882A-D647-BBDE-D4E7733EB3F9}" destId="{DE34B323-04B9-8A4C-94AF-B0ADED028091}" srcOrd="3" destOrd="0" presId="urn:microsoft.com/office/officeart/2016/7/layout/ChevronBlockProcess"/>
    <dgm:cxn modelId="{A4E1BFE2-2C17-E242-930E-E6FA1787983F}" type="presParOf" srcId="{302D053D-882A-D647-BBDE-D4E7733EB3F9}" destId="{9B4C4132-3BB6-854E-B81A-AECC9C4194CA}" srcOrd="4" destOrd="0" presId="urn:microsoft.com/office/officeart/2016/7/layout/ChevronBlockProcess"/>
    <dgm:cxn modelId="{2D12AAED-E460-0C4A-8110-C6D1F2C0173B}" type="presParOf" srcId="{9B4C4132-3BB6-854E-B81A-AECC9C4194CA}" destId="{0473F577-4BE2-DA45-9A19-070D8C7B8475}" srcOrd="0" destOrd="0" presId="urn:microsoft.com/office/officeart/2016/7/layout/ChevronBlockProcess"/>
    <dgm:cxn modelId="{3ECAB137-782E-DD4F-AFCE-CCC65C935C81}" type="presParOf" srcId="{9B4C4132-3BB6-854E-B81A-AECC9C4194CA}" destId="{840DA157-A4DE-7A46-A922-2DA49B7F2B0E}"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094DC0-093E-DC40-A0F1-B4FB7DE9003F}"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5B1AF171-287E-0C47-87E3-D4F69FE5FBAF}">
      <dgm:prSet phldrT="[Text]"/>
      <dgm:spPr>
        <a:solidFill>
          <a:schemeClr val="accent1"/>
        </a:solidFill>
        <a:ln>
          <a:solidFill>
            <a:schemeClr val="accent1"/>
          </a:solidFill>
        </a:ln>
      </dgm:spPr>
      <dgm:t>
        <a:bodyPr/>
        <a:lstStyle/>
        <a:p>
          <a:r>
            <a:rPr lang="en-US" dirty="0"/>
            <a:t>283</a:t>
          </a:r>
        </a:p>
        <a:p>
          <a:r>
            <a:rPr lang="en-US" dirty="0"/>
            <a:t>Houses</a:t>
          </a:r>
        </a:p>
      </dgm:t>
    </dgm:pt>
    <dgm:pt modelId="{A80A8310-57A8-024D-A319-83E8C3696455}" type="parTrans" cxnId="{9C4DEAD4-3C16-AA44-9540-E08049B591FC}">
      <dgm:prSet/>
      <dgm:spPr/>
      <dgm:t>
        <a:bodyPr/>
        <a:lstStyle/>
        <a:p>
          <a:endParaRPr lang="en-US"/>
        </a:p>
      </dgm:t>
    </dgm:pt>
    <dgm:pt modelId="{876E2C62-7CDD-4648-B955-3CC81D530E08}" type="sibTrans" cxnId="{9C4DEAD4-3C16-AA44-9540-E08049B591FC}">
      <dgm:prSet/>
      <dgm:spPr/>
      <dgm:t>
        <a:bodyPr/>
        <a:lstStyle/>
        <a:p>
          <a:endParaRPr lang="en-US"/>
        </a:p>
      </dgm:t>
    </dgm:pt>
    <dgm:pt modelId="{0FD84172-526F-4F4C-A95A-9AD0AB73B84C}">
      <dgm:prSet phldrT="[Text]"/>
      <dgm:spPr>
        <a:solidFill>
          <a:schemeClr val="accent5"/>
        </a:solidFill>
        <a:ln>
          <a:solidFill>
            <a:schemeClr val="tx2"/>
          </a:solidFill>
        </a:ln>
      </dgm:spPr>
      <dgm:t>
        <a:bodyPr/>
        <a:lstStyle/>
        <a:p>
          <a:r>
            <a:rPr lang="en-US" dirty="0"/>
            <a:t>4,130 </a:t>
          </a:r>
        </a:p>
        <a:p>
          <a:r>
            <a:rPr lang="en-US" dirty="0"/>
            <a:t>Surveys</a:t>
          </a:r>
        </a:p>
      </dgm:t>
    </dgm:pt>
    <dgm:pt modelId="{8EF27E87-5B3C-BE43-A49D-1AFD0F831598}" type="parTrans" cxnId="{1E593F97-3758-4047-9CDB-CA3D8175C088}">
      <dgm:prSet/>
      <dgm:spPr/>
      <dgm:t>
        <a:bodyPr/>
        <a:lstStyle/>
        <a:p>
          <a:endParaRPr lang="en-US"/>
        </a:p>
      </dgm:t>
    </dgm:pt>
    <dgm:pt modelId="{0C4E2D82-37B9-1145-8B89-1EAD850BAD05}" type="sibTrans" cxnId="{1E593F97-3758-4047-9CDB-CA3D8175C088}">
      <dgm:prSet/>
      <dgm:spPr/>
      <dgm:t>
        <a:bodyPr/>
        <a:lstStyle/>
        <a:p>
          <a:endParaRPr lang="en-US"/>
        </a:p>
      </dgm:t>
    </dgm:pt>
    <dgm:pt modelId="{1623ACB3-1087-644B-8BFF-16E1A33681B1}">
      <dgm:prSet phldrT="[Text]"/>
      <dgm:spPr>
        <a:solidFill>
          <a:srgbClr val="FF9300"/>
        </a:solidFill>
        <a:ln>
          <a:solidFill>
            <a:schemeClr val="bg1"/>
          </a:solidFill>
        </a:ln>
      </dgm:spPr>
      <dgm:t>
        <a:bodyPr/>
        <a:lstStyle/>
        <a:p>
          <a:r>
            <a:rPr lang="en-US" dirty="0"/>
            <a:t>2,447</a:t>
          </a:r>
        </a:p>
        <a:p>
          <a:r>
            <a:rPr lang="en-US" dirty="0"/>
            <a:t>Move-in</a:t>
          </a:r>
        </a:p>
      </dgm:t>
    </dgm:pt>
    <dgm:pt modelId="{DE8E3715-242F-F94B-8577-2CE98F73A918}" type="parTrans" cxnId="{D0DC8C6B-2FE9-1E47-A535-004031C8E47F}">
      <dgm:prSet/>
      <dgm:spPr/>
      <dgm:t>
        <a:bodyPr/>
        <a:lstStyle/>
        <a:p>
          <a:endParaRPr lang="en-US"/>
        </a:p>
      </dgm:t>
    </dgm:pt>
    <dgm:pt modelId="{C5CE2A5E-79E7-D343-9AC4-E6E8100DA9E7}" type="sibTrans" cxnId="{D0DC8C6B-2FE9-1E47-A535-004031C8E47F}">
      <dgm:prSet/>
      <dgm:spPr/>
      <dgm:t>
        <a:bodyPr/>
        <a:lstStyle/>
        <a:p>
          <a:endParaRPr lang="en-US"/>
        </a:p>
      </dgm:t>
    </dgm:pt>
    <dgm:pt modelId="{B73EEEE6-DB01-7244-B3FF-BEE767DE2D81}">
      <dgm:prSet phldrT="[Text]"/>
      <dgm:spPr>
        <a:solidFill>
          <a:srgbClr val="FAC803"/>
        </a:solidFill>
      </dgm:spPr>
      <dgm:t>
        <a:bodyPr/>
        <a:lstStyle/>
        <a:p>
          <a:r>
            <a:rPr lang="en-US" dirty="0"/>
            <a:t>433</a:t>
          </a:r>
        </a:p>
        <a:p>
          <a:r>
            <a:rPr lang="en-US" dirty="0"/>
            <a:t>Six months</a:t>
          </a:r>
        </a:p>
      </dgm:t>
    </dgm:pt>
    <dgm:pt modelId="{13670932-EBD7-0E4F-8BD9-3972B04F676F}" type="parTrans" cxnId="{35403E7D-F3D6-164C-A136-F3ED44CC891E}">
      <dgm:prSet/>
      <dgm:spPr/>
      <dgm:t>
        <a:bodyPr/>
        <a:lstStyle/>
        <a:p>
          <a:endParaRPr lang="en-US"/>
        </a:p>
      </dgm:t>
    </dgm:pt>
    <dgm:pt modelId="{D957DF10-E4B4-6B40-8C23-18FEFB450FD5}" type="sibTrans" cxnId="{35403E7D-F3D6-164C-A136-F3ED44CC891E}">
      <dgm:prSet/>
      <dgm:spPr/>
      <dgm:t>
        <a:bodyPr/>
        <a:lstStyle/>
        <a:p>
          <a:endParaRPr lang="en-US"/>
        </a:p>
      </dgm:t>
    </dgm:pt>
    <dgm:pt modelId="{464D6F8B-97A2-5B43-890C-73CDAE1427B3}">
      <dgm:prSet/>
      <dgm:spPr>
        <a:solidFill>
          <a:schemeClr val="accent6"/>
        </a:solidFill>
      </dgm:spPr>
      <dgm:t>
        <a:bodyPr/>
        <a:lstStyle/>
        <a:p>
          <a:r>
            <a:rPr lang="en-US" dirty="0"/>
            <a:t>1,250 </a:t>
          </a:r>
        </a:p>
        <a:p>
          <a:r>
            <a:rPr lang="en-US" dirty="0"/>
            <a:t>Move-out</a:t>
          </a:r>
        </a:p>
      </dgm:t>
    </dgm:pt>
    <dgm:pt modelId="{7013FEBE-16DC-3C4A-A3D5-33C091F1F329}" type="parTrans" cxnId="{0B53C84A-B461-8D44-B31B-1B18D8ED3F3B}">
      <dgm:prSet/>
      <dgm:spPr/>
      <dgm:t>
        <a:bodyPr/>
        <a:lstStyle/>
        <a:p>
          <a:endParaRPr lang="en-US"/>
        </a:p>
      </dgm:t>
    </dgm:pt>
    <dgm:pt modelId="{A269AB3F-95A2-3044-B305-F5094F5B8690}" type="sibTrans" cxnId="{0B53C84A-B461-8D44-B31B-1B18D8ED3F3B}">
      <dgm:prSet/>
      <dgm:spPr/>
      <dgm:t>
        <a:bodyPr/>
        <a:lstStyle/>
        <a:p>
          <a:endParaRPr lang="en-US"/>
        </a:p>
      </dgm:t>
    </dgm:pt>
    <dgm:pt modelId="{532B8D25-11C8-2D49-A74A-CF65BE932A30}" type="pres">
      <dgm:prSet presAssocID="{14094DC0-093E-DC40-A0F1-B4FB7DE9003F}" presName="diagram" presStyleCnt="0">
        <dgm:presLayoutVars>
          <dgm:chPref val="1"/>
          <dgm:dir/>
          <dgm:animOne val="branch"/>
          <dgm:animLvl val="lvl"/>
          <dgm:resizeHandles val="exact"/>
        </dgm:presLayoutVars>
      </dgm:prSet>
      <dgm:spPr/>
    </dgm:pt>
    <dgm:pt modelId="{3C4B8F96-EAFE-234D-938F-76B7C7A405DD}" type="pres">
      <dgm:prSet presAssocID="{5B1AF171-287E-0C47-87E3-D4F69FE5FBAF}" presName="root1" presStyleCnt="0"/>
      <dgm:spPr/>
    </dgm:pt>
    <dgm:pt modelId="{E2F388FA-207E-7C4E-982B-049F5F7C748F}" type="pres">
      <dgm:prSet presAssocID="{5B1AF171-287E-0C47-87E3-D4F69FE5FBAF}" presName="LevelOneTextNode" presStyleLbl="node0" presStyleIdx="0" presStyleCnt="1" custScaleY="159074">
        <dgm:presLayoutVars>
          <dgm:chPref val="3"/>
        </dgm:presLayoutVars>
      </dgm:prSet>
      <dgm:spPr>
        <a:prstGeom prst="pentagon">
          <a:avLst/>
        </a:prstGeom>
      </dgm:spPr>
    </dgm:pt>
    <dgm:pt modelId="{C60D269F-94C0-7748-89E0-4C9001C40A75}" type="pres">
      <dgm:prSet presAssocID="{5B1AF171-287E-0C47-87E3-D4F69FE5FBAF}" presName="level2hierChild" presStyleCnt="0"/>
      <dgm:spPr/>
    </dgm:pt>
    <dgm:pt modelId="{4E0EF458-D461-B543-B56F-72089E3224E4}" type="pres">
      <dgm:prSet presAssocID="{8EF27E87-5B3C-BE43-A49D-1AFD0F831598}" presName="conn2-1" presStyleLbl="parChTrans1D2" presStyleIdx="0" presStyleCnt="1"/>
      <dgm:spPr/>
    </dgm:pt>
    <dgm:pt modelId="{8375E982-E2E8-FC46-9574-BB23FF5DF980}" type="pres">
      <dgm:prSet presAssocID="{8EF27E87-5B3C-BE43-A49D-1AFD0F831598}" presName="connTx" presStyleLbl="parChTrans1D2" presStyleIdx="0" presStyleCnt="1"/>
      <dgm:spPr/>
    </dgm:pt>
    <dgm:pt modelId="{7A7E1E24-DE82-C44A-9591-CEB047A428B8}" type="pres">
      <dgm:prSet presAssocID="{0FD84172-526F-4F4C-A95A-9AD0AB73B84C}" presName="root2" presStyleCnt="0"/>
      <dgm:spPr/>
    </dgm:pt>
    <dgm:pt modelId="{3B1ACCBE-5813-EE4A-818A-7EB2B6EEF5B7}" type="pres">
      <dgm:prSet presAssocID="{0FD84172-526F-4F4C-A95A-9AD0AB73B84C}" presName="LevelTwoTextNode" presStyleLbl="node2" presStyleIdx="0" presStyleCnt="1" custScaleX="85676" custScaleY="150241">
        <dgm:presLayoutVars>
          <dgm:chPref val="3"/>
        </dgm:presLayoutVars>
      </dgm:prSet>
      <dgm:spPr>
        <a:prstGeom prst="foldedCorner">
          <a:avLst/>
        </a:prstGeom>
      </dgm:spPr>
    </dgm:pt>
    <dgm:pt modelId="{FCE9BB84-AAAA-7E4A-B189-D8C8D13FC336}" type="pres">
      <dgm:prSet presAssocID="{0FD84172-526F-4F4C-A95A-9AD0AB73B84C}" presName="level3hierChild" presStyleCnt="0"/>
      <dgm:spPr/>
    </dgm:pt>
    <dgm:pt modelId="{DE2A5A16-3732-064D-A8B8-CB62C6D12AA7}" type="pres">
      <dgm:prSet presAssocID="{DE8E3715-242F-F94B-8577-2CE98F73A918}" presName="conn2-1" presStyleLbl="parChTrans1D3" presStyleIdx="0" presStyleCnt="3"/>
      <dgm:spPr/>
    </dgm:pt>
    <dgm:pt modelId="{DBFD00BC-952D-3041-93B0-B979520B155B}" type="pres">
      <dgm:prSet presAssocID="{DE8E3715-242F-F94B-8577-2CE98F73A918}" presName="connTx" presStyleLbl="parChTrans1D3" presStyleIdx="0" presStyleCnt="3"/>
      <dgm:spPr/>
    </dgm:pt>
    <dgm:pt modelId="{BD9C7B10-0382-A740-957E-77AA3530AB64}" type="pres">
      <dgm:prSet presAssocID="{1623ACB3-1087-644B-8BFF-16E1A33681B1}" presName="root2" presStyleCnt="0"/>
      <dgm:spPr/>
    </dgm:pt>
    <dgm:pt modelId="{D0CF5B25-F2BE-B147-A457-FE9C8D42FEFE}" type="pres">
      <dgm:prSet presAssocID="{1623ACB3-1087-644B-8BFF-16E1A33681B1}" presName="LevelTwoTextNode" presStyleLbl="node3" presStyleIdx="0" presStyleCnt="3">
        <dgm:presLayoutVars>
          <dgm:chPref val="3"/>
        </dgm:presLayoutVars>
      </dgm:prSet>
      <dgm:spPr/>
    </dgm:pt>
    <dgm:pt modelId="{8D37801E-64E4-FC4C-B992-6F9B9E9FC1B0}" type="pres">
      <dgm:prSet presAssocID="{1623ACB3-1087-644B-8BFF-16E1A33681B1}" presName="level3hierChild" presStyleCnt="0"/>
      <dgm:spPr/>
    </dgm:pt>
    <dgm:pt modelId="{9C6C773C-3FB4-0248-B074-7C2A6F4EB200}" type="pres">
      <dgm:prSet presAssocID="{13670932-EBD7-0E4F-8BD9-3972B04F676F}" presName="conn2-1" presStyleLbl="parChTrans1D3" presStyleIdx="1" presStyleCnt="3"/>
      <dgm:spPr/>
    </dgm:pt>
    <dgm:pt modelId="{C949E4D6-3781-9444-B64A-D1638920CEAB}" type="pres">
      <dgm:prSet presAssocID="{13670932-EBD7-0E4F-8BD9-3972B04F676F}" presName="connTx" presStyleLbl="parChTrans1D3" presStyleIdx="1" presStyleCnt="3"/>
      <dgm:spPr/>
    </dgm:pt>
    <dgm:pt modelId="{1C16C992-4088-2544-B121-1EEBAEE1C3AC}" type="pres">
      <dgm:prSet presAssocID="{B73EEEE6-DB01-7244-B3FF-BEE767DE2D81}" presName="root2" presStyleCnt="0"/>
      <dgm:spPr/>
    </dgm:pt>
    <dgm:pt modelId="{7384A8ED-4AAC-7E4E-BC55-874292055934}" type="pres">
      <dgm:prSet presAssocID="{B73EEEE6-DB01-7244-B3FF-BEE767DE2D81}" presName="LevelTwoTextNode" presStyleLbl="node3" presStyleIdx="1" presStyleCnt="3">
        <dgm:presLayoutVars>
          <dgm:chPref val="3"/>
        </dgm:presLayoutVars>
      </dgm:prSet>
      <dgm:spPr/>
    </dgm:pt>
    <dgm:pt modelId="{6456F885-2E6B-7042-B8F5-548BC214601F}" type="pres">
      <dgm:prSet presAssocID="{B73EEEE6-DB01-7244-B3FF-BEE767DE2D81}" presName="level3hierChild" presStyleCnt="0"/>
      <dgm:spPr/>
    </dgm:pt>
    <dgm:pt modelId="{7E75AAA3-25CE-7145-961D-EF82E7917E36}" type="pres">
      <dgm:prSet presAssocID="{7013FEBE-16DC-3C4A-A3D5-33C091F1F329}" presName="conn2-1" presStyleLbl="parChTrans1D3" presStyleIdx="2" presStyleCnt="3"/>
      <dgm:spPr/>
    </dgm:pt>
    <dgm:pt modelId="{36B7D145-3DB3-9444-875D-3A5F3C547748}" type="pres">
      <dgm:prSet presAssocID="{7013FEBE-16DC-3C4A-A3D5-33C091F1F329}" presName="connTx" presStyleLbl="parChTrans1D3" presStyleIdx="2" presStyleCnt="3"/>
      <dgm:spPr/>
    </dgm:pt>
    <dgm:pt modelId="{13A45115-18B5-A94B-A9C4-EC2D8DE767A1}" type="pres">
      <dgm:prSet presAssocID="{464D6F8B-97A2-5B43-890C-73CDAE1427B3}" presName="root2" presStyleCnt="0"/>
      <dgm:spPr/>
    </dgm:pt>
    <dgm:pt modelId="{BA6F2F7B-2630-C943-AB9F-CC9E9A21D463}" type="pres">
      <dgm:prSet presAssocID="{464D6F8B-97A2-5B43-890C-73CDAE1427B3}" presName="LevelTwoTextNode" presStyleLbl="node3" presStyleIdx="2" presStyleCnt="3">
        <dgm:presLayoutVars>
          <dgm:chPref val="3"/>
        </dgm:presLayoutVars>
      </dgm:prSet>
      <dgm:spPr/>
    </dgm:pt>
    <dgm:pt modelId="{BC1E54DD-D941-2943-9E6A-B869A651DB88}" type="pres">
      <dgm:prSet presAssocID="{464D6F8B-97A2-5B43-890C-73CDAE1427B3}" presName="level3hierChild" presStyleCnt="0"/>
      <dgm:spPr/>
    </dgm:pt>
  </dgm:ptLst>
  <dgm:cxnLst>
    <dgm:cxn modelId="{88AEF709-FA34-A94D-8229-663BAF5A39E2}" type="presOf" srcId="{DE8E3715-242F-F94B-8577-2CE98F73A918}" destId="{DBFD00BC-952D-3041-93B0-B979520B155B}" srcOrd="1" destOrd="0" presId="urn:microsoft.com/office/officeart/2005/8/layout/hierarchy2"/>
    <dgm:cxn modelId="{F38AF216-4913-7C4F-84B0-1B045EC7F9B2}" type="presOf" srcId="{8EF27E87-5B3C-BE43-A49D-1AFD0F831598}" destId="{8375E982-E2E8-FC46-9574-BB23FF5DF980}" srcOrd="1" destOrd="0" presId="urn:microsoft.com/office/officeart/2005/8/layout/hierarchy2"/>
    <dgm:cxn modelId="{B08CAE23-AD3A-4C48-8C72-49C74ED89A2C}" type="presOf" srcId="{13670932-EBD7-0E4F-8BD9-3972B04F676F}" destId="{9C6C773C-3FB4-0248-B074-7C2A6F4EB200}" srcOrd="0" destOrd="0" presId="urn:microsoft.com/office/officeart/2005/8/layout/hierarchy2"/>
    <dgm:cxn modelId="{E63E0434-2A99-5247-9250-EC41EA79D29E}" type="presOf" srcId="{1623ACB3-1087-644B-8BFF-16E1A33681B1}" destId="{D0CF5B25-F2BE-B147-A457-FE9C8D42FEFE}" srcOrd="0" destOrd="0" presId="urn:microsoft.com/office/officeart/2005/8/layout/hierarchy2"/>
    <dgm:cxn modelId="{67E48B3F-4F11-C144-A6A0-A2FC96E44ABC}" type="presOf" srcId="{5B1AF171-287E-0C47-87E3-D4F69FE5FBAF}" destId="{E2F388FA-207E-7C4E-982B-049F5F7C748F}" srcOrd="0" destOrd="0" presId="urn:microsoft.com/office/officeart/2005/8/layout/hierarchy2"/>
    <dgm:cxn modelId="{0B53C84A-B461-8D44-B31B-1B18D8ED3F3B}" srcId="{0FD84172-526F-4F4C-A95A-9AD0AB73B84C}" destId="{464D6F8B-97A2-5B43-890C-73CDAE1427B3}" srcOrd="2" destOrd="0" parTransId="{7013FEBE-16DC-3C4A-A3D5-33C091F1F329}" sibTransId="{A269AB3F-95A2-3044-B305-F5094F5B8690}"/>
    <dgm:cxn modelId="{2EF3B055-C996-C349-850C-B24121D05EDA}" type="presOf" srcId="{13670932-EBD7-0E4F-8BD9-3972B04F676F}" destId="{C949E4D6-3781-9444-B64A-D1638920CEAB}" srcOrd="1" destOrd="0" presId="urn:microsoft.com/office/officeart/2005/8/layout/hierarchy2"/>
    <dgm:cxn modelId="{D0DC8C6B-2FE9-1E47-A535-004031C8E47F}" srcId="{0FD84172-526F-4F4C-A95A-9AD0AB73B84C}" destId="{1623ACB3-1087-644B-8BFF-16E1A33681B1}" srcOrd="0" destOrd="0" parTransId="{DE8E3715-242F-F94B-8577-2CE98F73A918}" sibTransId="{C5CE2A5E-79E7-D343-9AC4-E6E8100DA9E7}"/>
    <dgm:cxn modelId="{35403E7D-F3D6-164C-A136-F3ED44CC891E}" srcId="{0FD84172-526F-4F4C-A95A-9AD0AB73B84C}" destId="{B73EEEE6-DB01-7244-B3FF-BEE767DE2D81}" srcOrd="1" destOrd="0" parTransId="{13670932-EBD7-0E4F-8BD9-3972B04F676F}" sibTransId="{D957DF10-E4B4-6B40-8C23-18FEFB450FD5}"/>
    <dgm:cxn modelId="{8B70C084-F8F4-D748-B102-19BBF5ACD15E}" type="presOf" srcId="{0FD84172-526F-4F4C-A95A-9AD0AB73B84C}" destId="{3B1ACCBE-5813-EE4A-818A-7EB2B6EEF5B7}" srcOrd="0" destOrd="0" presId="urn:microsoft.com/office/officeart/2005/8/layout/hierarchy2"/>
    <dgm:cxn modelId="{1E593F97-3758-4047-9CDB-CA3D8175C088}" srcId="{5B1AF171-287E-0C47-87E3-D4F69FE5FBAF}" destId="{0FD84172-526F-4F4C-A95A-9AD0AB73B84C}" srcOrd="0" destOrd="0" parTransId="{8EF27E87-5B3C-BE43-A49D-1AFD0F831598}" sibTransId="{0C4E2D82-37B9-1145-8B89-1EAD850BAD05}"/>
    <dgm:cxn modelId="{D807FDA2-664F-C542-9E13-C2131B88E439}" type="presOf" srcId="{B73EEEE6-DB01-7244-B3FF-BEE767DE2D81}" destId="{7384A8ED-4AAC-7E4E-BC55-874292055934}" srcOrd="0" destOrd="0" presId="urn:microsoft.com/office/officeart/2005/8/layout/hierarchy2"/>
    <dgm:cxn modelId="{626394B4-C9BC-824C-BAD7-7DA4567F1AF4}" type="presOf" srcId="{464D6F8B-97A2-5B43-890C-73CDAE1427B3}" destId="{BA6F2F7B-2630-C943-AB9F-CC9E9A21D463}" srcOrd="0" destOrd="0" presId="urn:microsoft.com/office/officeart/2005/8/layout/hierarchy2"/>
    <dgm:cxn modelId="{428FA7C2-5828-6A4B-9450-C3B4969652A3}" type="presOf" srcId="{7013FEBE-16DC-3C4A-A3D5-33C091F1F329}" destId="{7E75AAA3-25CE-7145-961D-EF82E7917E36}" srcOrd="0" destOrd="0" presId="urn:microsoft.com/office/officeart/2005/8/layout/hierarchy2"/>
    <dgm:cxn modelId="{12C71AD3-31AC-E14B-8278-FD0DDEA1EAD3}" type="presOf" srcId="{14094DC0-093E-DC40-A0F1-B4FB7DE9003F}" destId="{532B8D25-11C8-2D49-A74A-CF65BE932A30}" srcOrd="0" destOrd="0" presId="urn:microsoft.com/office/officeart/2005/8/layout/hierarchy2"/>
    <dgm:cxn modelId="{9C4DEAD4-3C16-AA44-9540-E08049B591FC}" srcId="{14094DC0-093E-DC40-A0F1-B4FB7DE9003F}" destId="{5B1AF171-287E-0C47-87E3-D4F69FE5FBAF}" srcOrd="0" destOrd="0" parTransId="{A80A8310-57A8-024D-A319-83E8C3696455}" sibTransId="{876E2C62-7CDD-4648-B955-3CC81D530E08}"/>
    <dgm:cxn modelId="{BEB2ACE2-30BD-FB47-8ADF-45D4BA17AE25}" type="presOf" srcId="{DE8E3715-242F-F94B-8577-2CE98F73A918}" destId="{DE2A5A16-3732-064D-A8B8-CB62C6D12AA7}" srcOrd="0" destOrd="0" presId="urn:microsoft.com/office/officeart/2005/8/layout/hierarchy2"/>
    <dgm:cxn modelId="{FE3109F0-A1AE-1E47-B72F-42A206F3B7EF}" type="presOf" srcId="{7013FEBE-16DC-3C4A-A3D5-33C091F1F329}" destId="{36B7D145-3DB3-9444-875D-3A5F3C547748}" srcOrd="1" destOrd="0" presId="urn:microsoft.com/office/officeart/2005/8/layout/hierarchy2"/>
    <dgm:cxn modelId="{57D928FF-151A-1D4E-8EE3-5DD3925E963E}" type="presOf" srcId="{8EF27E87-5B3C-BE43-A49D-1AFD0F831598}" destId="{4E0EF458-D461-B543-B56F-72089E3224E4}" srcOrd="0" destOrd="0" presId="urn:microsoft.com/office/officeart/2005/8/layout/hierarchy2"/>
    <dgm:cxn modelId="{5DF540FC-DA13-954B-BC36-AB473ABFE51B}" type="presParOf" srcId="{532B8D25-11C8-2D49-A74A-CF65BE932A30}" destId="{3C4B8F96-EAFE-234D-938F-76B7C7A405DD}" srcOrd="0" destOrd="0" presId="urn:microsoft.com/office/officeart/2005/8/layout/hierarchy2"/>
    <dgm:cxn modelId="{773360D0-4EB5-0640-9078-C055E17234C9}" type="presParOf" srcId="{3C4B8F96-EAFE-234D-938F-76B7C7A405DD}" destId="{E2F388FA-207E-7C4E-982B-049F5F7C748F}" srcOrd="0" destOrd="0" presId="urn:microsoft.com/office/officeart/2005/8/layout/hierarchy2"/>
    <dgm:cxn modelId="{6640DE39-E831-5A4B-8063-83160E232551}" type="presParOf" srcId="{3C4B8F96-EAFE-234D-938F-76B7C7A405DD}" destId="{C60D269F-94C0-7748-89E0-4C9001C40A75}" srcOrd="1" destOrd="0" presId="urn:microsoft.com/office/officeart/2005/8/layout/hierarchy2"/>
    <dgm:cxn modelId="{7F418A6A-123C-C843-8DB3-AA629E8F274D}" type="presParOf" srcId="{C60D269F-94C0-7748-89E0-4C9001C40A75}" destId="{4E0EF458-D461-B543-B56F-72089E3224E4}" srcOrd="0" destOrd="0" presId="urn:microsoft.com/office/officeart/2005/8/layout/hierarchy2"/>
    <dgm:cxn modelId="{2AA225F9-BCA0-BA4F-8A4A-246DC4A447A0}" type="presParOf" srcId="{4E0EF458-D461-B543-B56F-72089E3224E4}" destId="{8375E982-E2E8-FC46-9574-BB23FF5DF980}" srcOrd="0" destOrd="0" presId="urn:microsoft.com/office/officeart/2005/8/layout/hierarchy2"/>
    <dgm:cxn modelId="{08273ECA-1E26-DB43-9A58-7CB53A87E50D}" type="presParOf" srcId="{C60D269F-94C0-7748-89E0-4C9001C40A75}" destId="{7A7E1E24-DE82-C44A-9591-CEB047A428B8}" srcOrd="1" destOrd="0" presId="urn:microsoft.com/office/officeart/2005/8/layout/hierarchy2"/>
    <dgm:cxn modelId="{77F212E9-0B0E-1645-ADA7-6D551423D402}" type="presParOf" srcId="{7A7E1E24-DE82-C44A-9591-CEB047A428B8}" destId="{3B1ACCBE-5813-EE4A-818A-7EB2B6EEF5B7}" srcOrd="0" destOrd="0" presId="urn:microsoft.com/office/officeart/2005/8/layout/hierarchy2"/>
    <dgm:cxn modelId="{6215575C-8048-9941-9A63-B3A84F202383}" type="presParOf" srcId="{7A7E1E24-DE82-C44A-9591-CEB047A428B8}" destId="{FCE9BB84-AAAA-7E4A-B189-D8C8D13FC336}" srcOrd="1" destOrd="0" presId="urn:microsoft.com/office/officeart/2005/8/layout/hierarchy2"/>
    <dgm:cxn modelId="{04CF0A25-40E5-2041-BCB0-095FCBEEDB78}" type="presParOf" srcId="{FCE9BB84-AAAA-7E4A-B189-D8C8D13FC336}" destId="{DE2A5A16-3732-064D-A8B8-CB62C6D12AA7}" srcOrd="0" destOrd="0" presId="urn:microsoft.com/office/officeart/2005/8/layout/hierarchy2"/>
    <dgm:cxn modelId="{B33B5495-C9DB-7945-9F48-44C6B3D8E8F2}" type="presParOf" srcId="{DE2A5A16-3732-064D-A8B8-CB62C6D12AA7}" destId="{DBFD00BC-952D-3041-93B0-B979520B155B}" srcOrd="0" destOrd="0" presId="urn:microsoft.com/office/officeart/2005/8/layout/hierarchy2"/>
    <dgm:cxn modelId="{ED888417-90FE-5F44-9CE6-DA3ACA594778}" type="presParOf" srcId="{FCE9BB84-AAAA-7E4A-B189-D8C8D13FC336}" destId="{BD9C7B10-0382-A740-957E-77AA3530AB64}" srcOrd="1" destOrd="0" presId="urn:microsoft.com/office/officeart/2005/8/layout/hierarchy2"/>
    <dgm:cxn modelId="{C004BBF8-22EE-864F-8ECB-762944A13E68}" type="presParOf" srcId="{BD9C7B10-0382-A740-957E-77AA3530AB64}" destId="{D0CF5B25-F2BE-B147-A457-FE9C8D42FEFE}" srcOrd="0" destOrd="0" presId="urn:microsoft.com/office/officeart/2005/8/layout/hierarchy2"/>
    <dgm:cxn modelId="{3237710F-2F2E-9745-BE34-1AF87B8D0B0C}" type="presParOf" srcId="{BD9C7B10-0382-A740-957E-77AA3530AB64}" destId="{8D37801E-64E4-FC4C-B992-6F9B9E9FC1B0}" srcOrd="1" destOrd="0" presId="urn:microsoft.com/office/officeart/2005/8/layout/hierarchy2"/>
    <dgm:cxn modelId="{E5935242-1439-4A41-B685-4C0D6AE7E661}" type="presParOf" srcId="{FCE9BB84-AAAA-7E4A-B189-D8C8D13FC336}" destId="{9C6C773C-3FB4-0248-B074-7C2A6F4EB200}" srcOrd="2" destOrd="0" presId="urn:microsoft.com/office/officeart/2005/8/layout/hierarchy2"/>
    <dgm:cxn modelId="{BD02AA9E-9121-D54D-B02C-64EC77275FED}" type="presParOf" srcId="{9C6C773C-3FB4-0248-B074-7C2A6F4EB200}" destId="{C949E4D6-3781-9444-B64A-D1638920CEAB}" srcOrd="0" destOrd="0" presId="urn:microsoft.com/office/officeart/2005/8/layout/hierarchy2"/>
    <dgm:cxn modelId="{31BBFB40-091E-A14C-BD0D-57984416C40F}" type="presParOf" srcId="{FCE9BB84-AAAA-7E4A-B189-D8C8D13FC336}" destId="{1C16C992-4088-2544-B121-1EEBAEE1C3AC}" srcOrd="3" destOrd="0" presId="urn:microsoft.com/office/officeart/2005/8/layout/hierarchy2"/>
    <dgm:cxn modelId="{DDA6E316-C1DA-5049-84AA-00258D70D2A8}" type="presParOf" srcId="{1C16C992-4088-2544-B121-1EEBAEE1C3AC}" destId="{7384A8ED-4AAC-7E4E-BC55-874292055934}" srcOrd="0" destOrd="0" presId="urn:microsoft.com/office/officeart/2005/8/layout/hierarchy2"/>
    <dgm:cxn modelId="{DF6630D5-72A5-5B40-B3D2-CFFB1B40C691}" type="presParOf" srcId="{1C16C992-4088-2544-B121-1EEBAEE1C3AC}" destId="{6456F885-2E6B-7042-B8F5-548BC214601F}" srcOrd="1" destOrd="0" presId="urn:microsoft.com/office/officeart/2005/8/layout/hierarchy2"/>
    <dgm:cxn modelId="{3767741F-2426-B446-B0C7-1784178E70FC}" type="presParOf" srcId="{FCE9BB84-AAAA-7E4A-B189-D8C8D13FC336}" destId="{7E75AAA3-25CE-7145-961D-EF82E7917E36}" srcOrd="4" destOrd="0" presId="urn:microsoft.com/office/officeart/2005/8/layout/hierarchy2"/>
    <dgm:cxn modelId="{98F5DA9A-BDEF-1B47-A3A3-DFE4D916B17F}" type="presParOf" srcId="{7E75AAA3-25CE-7145-961D-EF82E7917E36}" destId="{36B7D145-3DB3-9444-875D-3A5F3C547748}" srcOrd="0" destOrd="0" presId="urn:microsoft.com/office/officeart/2005/8/layout/hierarchy2"/>
    <dgm:cxn modelId="{C26463C6-09BE-6348-BA53-AEDF7270E445}" type="presParOf" srcId="{FCE9BB84-AAAA-7E4A-B189-D8C8D13FC336}" destId="{13A45115-18B5-A94B-A9C4-EC2D8DE767A1}" srcOrd="5" destOrd="0" presId="urn:microsoft.com/office/officeart/2005/8/layout/hierarchy2"/>
    <dgm:cxn modelId="{DF0D4B6B-B154-EB4B-A80A-962C9919C0CC}" type="presParOf" srcId="{13A45115-18B5-A94B-A9C4-EC2D8DE767A1}" destId="{BA6F2F7B-2630-C943-AB9F-CC9E9A21D463}" srcOrd="0" destOrd="0" presId="urn:microsoft.com/office/officeart/2005/8/layout/hierarchy2"/>
    <dgm:cxn modelId="{2F7E488D-3BE6-434B-9B7C-B62F4A400609}" type="presParOf" srcId="{13A45115-18B5-A94B-A9C4-EC2D8DE767A1}" destId="{BC1E54DD-D941-2943-9E6A-B869A651DB8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D9003-C57D-4E66-B584-3FC1C78D3699}"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E7BE315-5B39-4AA2-939E-EF02C5D8C686}">
      <dgm:prSet/>
      <dgm:spPr/>
      <dgm:t>
        <a:bodyPr/>
        <a:lstStyle/>
        <a:p>
          <a:r>
            <a:rPr lang="en-US" dirty="0"/>
            <a:t>Veteran Status: 3% had military service</a:t>
          </a:r>
        </a:p>
      </dgm:t>
    </dgm:pt>
    <dgm:pt modelId="{F37FE169-393B-4256-B64D-20127952213A}" type="parTrans" cxnId="{1E674084-E814-4C05-9E7E-1D77673218AA}">
      <dgm:prSet/>
      <dgm:spPr/>
      <dgm:t>
        <a:bodyPr/>
        <a:lstStyle/>
        <a:p>
          <a:endParaRPr lang="en-US"/>
        </a:p>
      </dgm:t>
    </dgm:pt>
    <dgm:pt modelId="{DAF2FD0C-9489-4A66-BAE2-3861897A3B00}" type="sibTrans" cxnId="{1E674084-E814-4C05-9E7E-1D77673218AA}">
      <dgm:prSet/>
      <dgm:spPr>
        <a:solidFill>
          <a:schemeClr val="accent2">
            <a:tint val="40000"/>
            <a:hueOff val="0"/>
            <a:satOff val="0"/>
            <a:lumOff val="0"/>
            <a:alpha val="0"/>
          </a:schemeClr>
        </a:solidFill>
        <a:ln>
          <a:solidFill>
            <a:schemeClr val="bg1">
              <a:alpha val="0"/>
            </a:schemeClr>
          </a:solidFill>
        </a:ln>
      </dgm:spPr>
      <dgm:t>
        <a:bodyPr/>
        <a:lstStyle/>
        <a:p>
          <a:endParaRPr lang="en-US"/>
        </a:p>
      </dgm:t>
    </dgm:pt>
    <dgm:pt modelId="{20C0093E-0DE7-44AB-96BE-0CDF81E3EF16}">
      <dgm:prSet/>
      <dgm:spPr/>
      <dgm:t>
        <a:bodyPr/>
        <a:lstStyle/>
        <a:p>
          <a:r>
            <a:rPr lang="en-US"/>
            <a:t>Preferred Language: 99% English as a first language</a:t>
          </a:r>
        </a:p>
      </dgm:t>
    </dgm:pt>
    <dgm:pt modelId="{3116B37B-49DD-46D2-A61F-10EFCEA8DBC9}" type="parTrans" cxnId="{A80B7851-17B2-44C9-A062-9E88821FAAF6}">
      <dgm:prSet/>
      <dgm:spPr/>
      <dgm:t>
        <a:bodyPr/>
        <a:lstStyle/>
        <a:p>
          <a:endParaRPr lang="en-US"/>
        </a:p>
      </dgm:t>
    </dgm:pt>
    <dgm:pt modelId="{590035A6-1233-431A-95C0-D0C5A19C9E1D}" type="sibTrans" cxnId="{A80B7851-17B2-44C9-A062-9E88821FAAF6}">
      <dgm:prSet/>
      <dgm:spPr>
        <a:solidFill>
          <a:schemeClr val="accent2">
            <a:tint val="40000"/>
            <a:hueOff val="-7105474"/>
            <a:satOff val="-10471"/>
            <a:lumOff val="4848"/>
            <a:alpha val="0"/>
          </a:schemeClr>
        </a:solidFill>
        <a:ln>
          <a:solidFill>
            <a:schemeClr val="accent2">
              <a:tint val="40000"/>
              <a:hueOff val="-7105474"/>
              <a:satOff val="-10471"/>
              <a:lumOff val="4848"/>
              <a:alpha val="0"/>
            </a:schemeClr>
          </a:solidFill>
        </a:ln>
      </dgm:spPr>
      <dgm:t>
        <a:bodyPr/>
        <a:lstStyle/>
        <a:p>
          <a:endParaRPr lang="en-US"/>
        </a:p>
      </dgm:t>
    </dgm:pt>
    <dgm:pt modelId="{99581AA6-EA3B-4703-8814-9F58D38DBD28}">
      <dgm:prSet/>
      <dgm:spPr/>
      <dgm:t>
        <a:bodyPr/>
        <a:lstStyle/>
        <a:p>
          <a:r>
            <a:rPr lang="en-US"/>
            <a:t>Medicaid: 89% Enrolled in Ohio Medicaid</a:t>
          </a:r>
        </a:p>
      </dgm:t>
    </dgm:pt>
    <dgm:pt modelId="{0B02F1AE-8A3C-4B05-A08E-2F9C9042FABC}" type="parTrans" cxnId="{7617E21F-F55E-4BFC-9A94-05FBCC6F36CC}">
      <dgm:prSet/>
      <dgm:spPr/>
      <dgm:t>
        <a:bodyPr/>
        <a:lstStyle/>
        <a:p>
          <a:endParaRPr lang="en-US"/>
        </a:p>
      </dgm:t>
    </dgm:pt>
    <dgm:pt modelId="{CEC232FE-E03A-405C-BE51-E4B9C6222071}" type="sibTrans" cxnId="{7617E21F-F55E-4BFC-9A94-05FBCC6F36CC}">
      <dgm:prSet/>
      <dgm:spPr/>
      <dgm:t>
        <a:bodyPr/>
        <a:lstStyle/>
        <a:p>
          <a:endParaRPr lang="en-US"/>
        </a:p>
      </dgm:t>
    </dgm:pt>
    <dgm:pt modelId="{A76D1370-163B-B94B-94B9-214B6BA7E44B}" type="pres">
      <dgm:prSet presAssocID="{037D9003-C57D-4E66-B584-3FC1C78D3699}" presName="outerComposite" presStyleCnt="0">
        <dgm:presLayoutVars>
          <dgm:chMax val="5"/>
          <dgm:dir/>
          <dgm:resizeHandles val="exact"/>
        </dgm:presLayoutVars>
      </dgm:prSet>
      <dgm:spPr/>
    </dgm:pt>
    <dgm:pt modelId="{BCCE588E-A529-DA4E-B396-94FDC8813B01}" type="pres">
      <dgm:prSet presAssocID="{037D9003-C57D-4E66-B584-3FC1C78D3699}" presName="dummyMaxCanvas" presStyleCnt="0">
        <dgm:presLayoutVars/>
      </dgm:prSet>
      <dgm:spPr/>
    </dgm:pt>
    <dgm:pt modelId="{722F62D1-14A7-6241-BCF4-CFE4E2BCFE5E}" type="pres">
      <dgm:prSet presAssocID="{037D9003-C57D-4E66-B584-3FC1C78D3699}" presName="ThreeNodes_1" presStyleLbl="node1" presStyleIdx="0" presStyleCnt="3">
        <dgm:presLayoutVars>
          <dgm:bulletEnabled val="1"/>
        </dgm:presLayoutVars>
      </dgm:prSet>
      <dgm:spPr/>
    </dgm:pt>
    <dgm:pt modelId="{6770F0F8-FBE5-4941-BE01-C17771895BF9}" type="pres">
      <dgm:prSet presAssocID="{037D9003-C57D-4E66-B584-3FC1C78D3699}" presName="ThreeNodes_2" presStyleLbl="node1" presStyleIdx="1" presStyleCnt="3">
        <dgm:presLayoutVars>
          <dgm:bulletEnabled val="1"/>
        </dgm:presLayoutVars>
      </dgm:prSet>
      <dgm:spPr/>
    </dgm:pt>
    <dgm:pt modelId="{DD90EEB0-5AE4-C341-8D5A-DCDAC382A816}" type="pres">
      <dgm:prSet presAssocID="{037D9003-C57D-4E66-B584-3FC1C78D3699}" presName="ThreeNodes_3" presStyleLbl="node1" presStyleIdx="2" presStyleCnt="3">
        <dgm:presLayoutVars>
          <dgm:bulletEnabled val="1"/>
        </dgm:presLayoutVars>
      </dgm:prSet>
      <dgm:spPr/>
    </dgm:pt>
    <dgm:pt modelId="{0C8171D7-14A8-B347-A65A-CD041B590992}" type="pres">
      <dgm:prSet presAssocID="{037D9003-C57D-4E66-B584-3FC1C78D3699}" presName="ThreeConn_1-2" presStyleLbl="fgAccFollowNode1" presStyleIdx="0" presStyleCnt="2">
        <dgm:presLayoutVars>
          <dgm:bulletEnabled val="1"/>
        </dgm:presLayoutVars>
      </dgm:prSet>
      <dgm:spPr/>
    </dgm:pt>
    <dgm:pt modelId="{D9FFD0C4-4A11-FB42-B2F0-074C69AAF40B}" type="pres">
      <dgm:prSet presAssocID="{037D9003-C57D-4E66-B584-3FC1C78D3699}" presName="ThreeConn_2-3" presStyleLbl="fgAccFollowNode1" presStyleIdx="1" presStyleCnt="2">
        <dgm:presLayoutVars>
          <dgm:bulletEnabled val="1"/>
        </dgm:presLayoutVars>
      </dgm:prSet>
      <dgm:spPr/>
    </dgm:pt>
    <dgm:pt modelId="{B2F34995-5FB2-4D4F-9634-7BBB36B754F0}" type="pres">
      <dgm:prSet presAssocID="{037D9003-C57D-4E66-B584-3FC1C78D3699}" presName="ThreeNodes_1_text" presStyleLbl="node1" presStyleIdx="2" presStyleCnt="3">
        <dgm:presLayoutVars>
          <dgm:bulletEnabled val="1"/>
        </dgm:presLayoutVars>
      </dgm:prSet>
      <dgm:spPr/>
    </dgm:pt>
    <dgm:pt modelId="{01AECB52-8A6F-D24D-B63E-8A63DE5AA537}" type="pres">
      <dgm:prSet presAssocID="{037D9003-C57D-4E66-B584-3FC1C78D3699}" presName="ThreeNodes_2_text" presStyleLbl="node1" presStyleIdx="2" presStyleCnt="3">
        <dgm:presLayoutVars>
          <dgm:bulletEnabled val="1"/>
        </dgm:presLayoutVars>
      </dgm:prSet>
      <dgm:spPr/>
    </dgm:pt>
    <dgm:pt modelId="{CECAC90D-F0D9-7E45-BF25-60F8B88D6BD9}" type="pres">
      <dgm:prSet presAssocID="{037D9003-C57D-4E66-B584-3FC1C78D3699}" presName="ThreeNodes_3_text" presStyleLbl="node1" presStyleIdx="2" presStyleCnt="3">
        <dgm:presLayoutVars>
          <dgm:bulletEnabled val="1"/>
        </dgm:presLayoutVars>
      </dgm:prSet>
      <dgm:spPr/>
    </dgm:pt>
  </dgm:ptLst>
  <dgm:cxnLst>
    <dgm:cxn modelId="{673AB606-2996-C142-950D-E1DD5B748E48}" type="presOf" srcId="{DAF2FD0C-9489-4A66-BAE2-3861897A3B00}" destId="{0C8171D7-14A8-B347-A65A-CD041B590992}" srcOrd="0" destOrd="0" presId="urn:microsoft.com/office/officeart/2005/8/layout/vProcess5"/>
    <dgm:cxn modelId="{2FFA6117-E398-3B45-8802-0CB9461ACB52}" type="presOf" srcId="{590035A6-1233-431A-95C0-D0C5A19C9E1D}" destId="{D9FFD0C4-4A11-FB42-B2F0-074C69AAF40B}" srcOrd="0" destOrd="0" presId="urn:microsoft.com/office/officeart/2005/8/layout/vProcess5"/>
    <dgm:cxn modelId="{7617E21F-F55E-4BFC-9A94-05FBCC6F36CC}" srcId="{037D9003-C57D-4E66-B584-3FC1C78D3699}" destId="{99581AA6-EA3B-4703-8814-9F58D38DBD28}" srcOrd="2" destOrd="0" parTransId="{0B02F1AE-8A3C-4B05-A08E-2F9C9042FABC}" sibTransId="{CEC232FE-E03A-405C-BE51-E4B9C6222071}"/>
    <dgm:cxn modelId="{609E052F-1049-E749-AC4A-751606906085}" type="presOf" srcId="{20C0093E-0DE7-44AB-96BE-0CDF81E3EF16}" destId="{01AECB52-8A6F-D24D-B63E-8A63DE5AA537}" srcOrd="1" destOrd="0" presId="urn:microsoft.com/office/officeart/2005/8/layout/vProcess5"/>
    <dgm:cxn modelId="{7A2E8849-3CB9-794A-973C-3F6B30FFDFAA}" type="presOf" srcId="{20C0093E-0DE7-44AB-96BE-0CDF81E3EF16}" destId="{6770F0F8-FBE5-4941-BE01-C17771895BF9}" srcOrd="0" destOrd="0" presId="urn:microsoft.com/office/officeart/2005/8/layout/vProcess5"/>
    <dgm:cxn modelId="{A80B7851-17B2-44C9-A062-9E88821FAAF6}" srcId="{037D9003-C57D-4E66-B584-3FC1C78D3699}" destId="{20C0093E-0DE7-44AB-96BE-0CDF81E3EF16}" srcOrd="1" destOrd="0" parTransId="{3116B37B-49DD-46D2-A61F-10EFCEA8DBC9}" sibTransId="{590035A6-1233-431A-95C0-D0C5A19C9E1D}"/>
    <dgm:cxn modelId="{17FAF853-821F-F24C-B7C7-8B375DCBF00E}" type="presOf" srcId="{FE7BE315-5B39-4AA2-939E-EF02C5D8C686}" destId="{722F62D1-14A7-6241-BCF4-CFE4E2BCFE5E}" srcOrd="0" destOrd="0" presId="urn:microsoft.com/office/officeart/2005/8/layout/vProcess5"/>
    <dgm:cxn modelId="{1E674084-E814-4C05-9E7E-1D77673218AA}" srcId="{037D9003-C57D-4E66-B584-3FC1C78D3699}" destId="{FE7BE315-5B39-4AA2-939E-EF02C5D8C686}" srcOrd="0" destOrd="0" parTransId="{F37FE169-393B-4256-B64D-20127952213A}" sibTransId="{DAF2FD0C-9489-4A66-BAE2-3861897A3B00}"/>
    <dgm:cxn modelId="{A29EA197-9F35-0340-A7F6-2B1C6823E65D}" type="presOf" srcId="{FE7BE315-5B39-4AA2-939E-EF02C5D8C686}" destId="{B2F34995-5FB2-4D4F-9634-7BBB36B754F0}" srcOrd="1" destOrd="0" presId="urn:microsoft.com/office/officeart/2005/8/layout/vProcess5"/>
    <dgm:cxn modelId="{3E7292A4-C2BE-684A-A4E5-A526AAFDF068}" type="presOf" srcId="{037D9003-C57D-4E66-B584-3FC1C78D3699}" destId="{A76D1370-163B-B94B-94B9-214B6BA7E44B}" srcOrd="0" destOrd="0" presId="urn:microsoft.com/office/officeart/2005/8/layout/vProcess5"/>
    <dgm:cxn modelId="{1C1265BF-9634-2749-9651-FA9754049114}" type="presOf" srcId="{99581AA6-EA3B-4703-8814-9F58D38DBD28}" destId="{DD90EEB0-5AE4-C341-8D5A-DCDAC382A816}" srcOrd="0" destOrd="0" presId="urn:microsoft.com/office/officeart/2005/8/layout/vProcess5"/>
    <dgm:cxn modelId="{2C4BAED3-9FE9-BD44-96EE-23543A3E8DAC}" type="presOf" srcId="{99581AA6-EA3B-4703-8814-9F58D38DBD28}" destId="{CECAC90D-F0D9-7E45-BF25-60F8B88D6BD9}" srcOrd="1" destOrd="0" presId="urn:microsoft.com/office/officeart/2005/8/layout/vProcess5"/>
    <dgm:cxn modelId="{B6D6E88E-058A-F342-A1F3-0B127E06CD80}" type="presParOf" srcId="{A76D1370-163B-B94B-94B9-214B6BA7E44B}" destId="{BCCE588E-A529-DA4E-B396-94FDC8813B01}" srcOrd="0" destOrd="0" presId="urn:microsoft.com/office/officeart/2005/8/layout/vProcess5"/>
    <dgm:cxn modelId="{FF4017BA-67D1-B74D-8189-CB0F3775AC7C}" type="presParOf" srcId="{A76D1370-163B-B94B-94B9-214B6BA7E44B}" destId="{722F62D1-14A7-6241-BCF4-CFE4E2BCFE5E}" srcOrd="1" destOrd="0" presId="urn:microsoft.com/office/officeart/2005/8/layout/vProcess5"/>
    <dgm:cxn modelId="{37A99FF4-7966-984B-9843-32C74696C8ED}" type="presParOf" srcId="{A76D1370-163B-B94B-94B9-214B6BA7E44B}" destId="{6770F0F8-FBE5-4941-BE01-C17771895BF9}" srcOrd="2" destOrd="0" presId="urn:microsoft.com/office/officeart/2005/8/layout/vProcess5"/>
    <dgm:cxn modelId="{06FC9BA0-857F-3849-9D10-FFF672AB35B5}" type="presParOf" srcId="{A76D1370-163B-B94B-94B9-214B6BA7E44B}" destId="{DD90EEB0-5AE4-C341-8D5A-DCDAC382A816}" srcOrd="3" destOrd="0" presId="urn:microsoft.com/office/officeart/2005/8/layout/vProcess5"/>
    <dgm:cxn modelId="{6E6ECD62-A9E9-8543-8D14-DF9D245096A9}" type="presParOf" srcId="{A76D1370-163B-B94B-94B9-214B6BA7E44B}" destId="{0C8171D7-14A8-B347-A65A-CD041B590992}" srcOrd="4" destOrd="0" presId="urn:microsoft.com/office/officeart/2005/8/layout/vProcess5"/>
    <dgm:cxn modelId="{0EA87B72-1D11-FC46-8C0E-E1C313F953D2}" type="presParOf" srcId="{A76D1370-163B-B94B-94B9-214B6BA7E44B}" destId="{D9FFD0C4-4A11-FB42-B2F0-074C69AAF40B}" srcOrd="5" destOrd="0" presId="urn:microsoft.com/office/officeart/2005/8/layout/vProcess5"/>
    <dgm:cxn modelId="{3298ED7D-4D6D-8544-83FB-3B39CADCE648}" type="presParOf" srcId="{A76D1370-163B-B94B-94B9-214B6BA7E44B}" destId="{B2F34995-5FB2-4D4F-9634-7BBB36B754F0}" srcOrd="6" destOrd="0" presId="urn:microsoft.com/office/officeart/2005/8/layout/vProcess5"/>
    <dgm:cxn modelId="{98856CBC-6331-354B-B3BF-9E3A9F173D03}" type="presParOf" srcId="{A76D1370-163B-B94B-94B9-214B6BA7E44B}" destId="{01AECB52-8A6F-D24D-B63E-8A63DE5AA537}" srcOrd="7" destOrd="0" presId="urn:microsoft.com/office/officeart/2005/8/layout/vProcess5"/>
    <dgm:cxn modelId="{BE7C5B99-9D73-194D-9552-E1E35676C27D}" type="presParOf" srcId="{A76D1370-163B-B94B-94B9-214B6BA7E44B}" destId="{CECAC90D-F0D9-7E45-BF25-60F8B88D6BD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F69A7C-776D-4662-9147-089EB4D6B10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488E7D0-A87E-45C3-9150-B4951B2E41F2}">
      <dgm:prSet/>
      <dgm:spPr/>
      <dgm:t>
        <a:bodyPr/>
        <a:lstStyle/>
        <a:p>
          <a:r>
            <a:rPr lang="en-US" dirty="0"/>
            <a:t>32% came from out of county</a:t>
          </a:r>
        </a:p>
      </dgm:t>
    </dgm:pt>
    <dgm:pt modelId="{4A09BB7C-9D5C-4CF4-82AC-2750990AD5A8}" type="parTrans" cxnId="{1FF8DA9E-9CE9-4F6A-BAA9-FF3B0A3E3BA5}">
      <dgm:prSet/>
      <dgm:spPr/>
      <dgm:t>
        <a:bodyPr/>
        <a:lstStyle/>
        <a:p>
          <a:endParaRPr lang="en-US"/>
        </a:p>
      </dgm:t>
    </dgm:pt>
    <dgm:pt modelId="{62053E98-6365-4A48-BF4B-FFC8AE633908}" type="sibTrans" cxnId="{1FF8DA9E-9CE9-4F6A-BAA9-FF3B0A3E3BA5}">
      <dgm:prSet/>
      <dgm:spPr/>
      <dgm:t>
        <a:bodyPr/>
        <a:lstStyle/>
        <a:p>
          <a:endParaRPr lang="en-US"/>
        </a:p>
      </dgm:t>
    </dgm:pt>
    <dgm:pt modelId="{6D0F5B22-A9DC-4251-AA93-7FF4473D92EA}">
      <dgm:prSet/>
      <dgm:spPr/>
      <dgm:t>
        <a:bodyPr/>
        <a:lstStyle/>
        <a:p>
          <a:r>
            <a:rPr lang="en-US"/>
            <a:t>21% homeless prior to move-in</a:t>
          </a:r>
        </a:p>
      </dgm:t>
    </dgm:pt>
    <dgm:pt modelId="{E14DCDE6-EB54-4B6A-B761-0A48B78945BE}" type="parTrans" cxnId="{82D1A577-29FB-4023-B97F-B2D9DDD16BF6}">
      <dgm:prSet/>
      <dgm:spPr/>
      <dgm:t>
        <a:bodyPr/>
        <a:lstStyle/>
        <a:p>
          <a:endParaRPr lang="en-US"/>
        </a:p>
      </dgm:t>
    </dgm:pt>
    <dgm:pt modelId="{ABF30937-6B60-435D-BBF1-3292E5AD803D}" type="sibTrans" cxnId="{82D1A577-29FB-4023-B97F-B2D9DDD16BF6}">
      <dgm:prSet/>
      <dgm:spPr/>
      <dgm:t>
        <a:bodyPr/>
        <a:lstStyle/>
        <a:p>
          <a:endParaRPr lang="en-US"/>
        </a:p>
      </dgm:t>
    </dgm:pt>
    <dgm:pt modelId="{9FBDD591-7E57-9846-9342-991DB9577B82}" type="pres">
      <dgm:prSet presAssocID="{50F69A7C-776D-4662-9147-089EB4D6B108}" presName="hierChild1" presStyleCnt="0">
        <dgm:presLayoutVars>
          <dgm:chPref val="1"/>
          <dgm:dir/>
          <dgm:animOne val="branch"/>
          <dgm:animLvl val="lvl"/>
          <dgm:resizeHandles/>
        </dgm:presLayoutVars>
      </dgm:prSet>
      <dgm:spPr/>
    </dgm:pt>
    <dgm:pt modelId="{00EA718B-9899-1C46-A3C8-E14EEC0E9051}" type="pres">
      <dgm:prSet presAssocID="{5488E7D0-A87E-45C3-9150-B4951B2E41F2}" presName="hierRoot1" presStyleCnt="0"/>
      <dgm:spPr/>
    </dgm:pt>
    <dgm:pt modelId="{6E924075-8C17-764B-975C-77BC13530F5C}" type="pres">
      <dgm:prSet presAssocID="{5488E7D0-A87E-45C3-9150-B4951B2E41F2}" presName="composite" presStyleCnt="0"/>
      <dgm:spPr/>
    </dgm:pt>
    <dgm:pt modelId="{2AE6BD90-3972-174C-ADAC-3FADC40C844C}" type="pres">
      <dgm:prSet presAssocID="{5488E7D0-A87E-45C3-9150-B4951B2E41F2}" presName="background" presStyleLbl="node0" presStyleIdx="0" presStyleCnt="2"/>
      <dgm:spPr/>
    </dgm:pt>
    <dgm:pt modelId="{92B4A2EE-6CFD-D141-BEFF-586266B127AC}" type="pres">
      <dgm:prSet presAssocID="{5488E7D0-A87E-45C3-9150-B4951B2E41F2}" presName="text" presStyleLbl="fgAcc0" presStyleIdx="0" presStyleCnt="2">
        <dgm:presLayoutVars>
          <dgm:chPref val="3"/>
        </dgm:presLayoutVars>
      </dgm:prSet>
      <dgm:spPr/>
    </dgm:pt>
    <dgm:pt modelId="{5EFD6DCC-6D23-4D45-8389-032AF0B52DC6}" type="pres">
      <dgm:prSet presAssocID="{5488E7D0-A87E-45C3-9150-B4951B2E41F2}" presName="hierChild2" presStyleCnt="0"/>
      <dgm:spPr/>
    </dgm:pt>
    <dgm:pt modelId="{BD3A363B-9100-2445-A6DC-2AAE2788D817}" type="pres">
      <dgm:prSet presAssocID="{6D0F5B22-A9DC-4251-AA93-7FF4473D92EA}" presName="hierRoot1" presStyleCnt="0"/>
      <dgm:spPr/>
    </dgm:pt>
    <dgm:pt modelId="{C3D206CB-214E-6143-AFF1-9F32D59345B6}" type="pres">
      <dgm:prSet presAssocID="{6D0F5B22-A9DC-4251-AA93-7FF4473D92EA}" presName="composite" presStyleCnt="0"/>
      <dgm:spPr/>
    </dgm:pt>
    <dgm:pt modelId="{A1090E44-965F-3948-BBCD-ADE088828262}" type="pres">
      <dgm:prSet presAssocID="{6D0F5B22-A9DC-4251-AA93-7FF4473D92EA}" presName="background" presStyleLbl="node0" presStyleIdx="1" presStyleCnt="2"/>
      <dgm:spPr/>
    </dgm:pt>
    <dgm:pt modelId="{53517980-C966-6C40-86CE-D402DE510B76}" type="pres">
      <dgm:prSet presAssocID="{6D0F5B22-A9DC-4251-AA93-7FF4473D92EA}" presName="text" presStyleLbl="fgAcc0" presStyleIdx="1" presStyleCnt="2">
        <dgm:presLayoutVars>
          <dgm:chPref val="3"/>
        </dgm:presLayoutVars>
      </dgm:prSet>
      <dgm:spPr/>
    </dgm:pt>
    <dgm:pt modelId="{7CAC60E4-D498-4244-AABB-635B3B285213}" type="pres">
      <dgm:prSet presAssocID="{6D0F5B22-A9DC-4251-AA93-7FF4473D92EA}" presName="hierChild2" presStyleCnt="0"/>
      <dgm:spPr/>
    </dgm:pt>
  </dgm:ptLst>
  <dgm:cxnLst>
    <dgm:cxn modelId="{94DCD81E-B92C-454D-81C0-5C5BFBF1A3A4}" type="presOf" srcId="{50F69A7C-776D-4662-9147-089EB4D6B108}" destId="{9FBDD591-7E57-9846-9342-991DB9577B82}" srcOrd="0" destOrd="0" presId="urn:microsoft.com/office/officeart/2005/8/layout/hierarchy1"/>
    <dgm:cxn modelId="{EEC5F82D-D47D-DC4B-B004-5CB6EB29516E}" type="presOf" srcId="{5488E7D0-A87E-45C3-9150-B4951B2E41F2}" destId="{92B4A2EE-6CFD-D141-BEFF-586266B127AC}" srcOrd="0" destOrd="0" presId="urn:microsoft.com/office/officeart/2005/8/layout/hierarchy1"/>
    <dgm:cxn modelId="{82D1A577-29FB-4023-B97F-B2D9DDD16BF6}" srcId="{50F69A7C-776D-4662-9147-089EB4D6B108}" destId="{6D0F5B22-A9DC-4251-AA93-7FF4473D92EA}" srcOrd="1" destOrd="0" parTransId="{E14DCDE6-EB54-4B6A-B761-0A48B78945BE}" sibTransId="{ABF30937-6B60-435D-BBF1-3292E5AD803D}"/>
    <dgm:cxn modelId="{1FF8DA9E-9CE9-4F6A-BAA9-FF3B0A3E3BA5}" srcId="{50F69A7C-776D-4662-9147-089EB4D6B108}" destId="{5488E7D0-A87E-45C3-9150-B4951B2E41F2}" srcOrd="0" destOrd="0" parTransId="{4A09BB7C-9D5C-4CF4-82AC-2750990AD5A8}" sibTransId="{62053E98-6365-4A48-BF4B-FFC8AE633908}"/>
    <dgm:cxn modelId="{0A4B50FE-1843-1142-9502-9066538B10AF}" type="presOf" srcId="{6D0F5B22-A9DC-4251-AA93-7FF4473D92EA}" destId="{53517980-C966-6C40-86CE-D402DE510B76}" srcOrd="0" destOrd="0" presId="urn:microsoft.com/office/officeart/2005/8/layout/hierarchy1"/>
    <dgm:cxn modelId="{1E367B98-5B75-B04C-A373-7D7A95D69E6C}" type="presParOf" srcId="{9FBDD591-7E57-9846-9342-991DB9577B82}" destId="{00EA718B-9899-1C46-A3C8-E14EEC0E9051}" srcOrd="0" destOrd="0" presId="urn:microsoft.com/office/officeart/2005/8/layout/hierarchy1"/>
    <dgm:cxn modelId="{4445483F-92D7-B144-9EDF-1C8FDF21E544}" type="presParOf" srcId="{00EA718B-9899-1C46-A3C8-E14EEC0E9051}" destId="{6E924075-8C17-764B-975C-77BC13530F5C}" srcOrd="0" destOrd="0" presId="urn:microsoft.com/office/officeart/2005/8/layout/hierarchy1"/>
    <dgm:cxn modelId="{28A50DE0-357D-DA44-848F-47739B45D631}" type="presParOf" srcId="{6E924075-8C17-764B-975C-77BC13530F5C}" destId="{2AE6BD90-3972-174C-ADAC-3FADC40C844C}" srcOrd="0" destOrd="0" presId="urn:microsoft.com/office/officeart/2005/8/layout/hierarchy1"/>
    <dgm:cxn modelId="{AE33FA04-E214-684F-8261-AC326F61A4C4}" type="presParOf" srcId="{6E924075-8C17-764B-975C-77BC13530F5C}" destId="{92B4A2EE-6CFD-D141-BEFF-586266B127AC}" srcOrd="1" destOrd="0" presId="urn:microsoft.com/office/officeart/2005/8/layout/hierarchy1"/>
    <dgm:cxn modelId="{0D839B46-CBC7-3B49-A0ED-03E41A58F84B}" type="presParOf" srcId="{00EA718B-9899-1C46-A3C8-E14EEC0E9051}" destId="{5EFD6DCC-6D23-4D45-8389-032AF0B52DC6}" srcOrd="1" destOrd="0" presId="urn:microsoft.com/office/officeart/2005/8/layout/hierarchy1"/>
    <dgm:cxn modelId="{EDA0F9EC-591A-014C-9B2B-FA77118D1FF7}" type="presParOf" srcId="{9FBDD591-7E57-9846-9342-991DB9577B82}" destId="{BD3A363B-9100-2445-A6DC-2AAE2788D817}" srcOrd="1" destOrd="0" presId="urn:microsoft.com/office/officeart/2005/8/layout/hierarchy1"/>
    <dgm:cxn modelId="{E77E7141-1747-C54C-BD0A-D74A17455932}" type="presParOf" srcId="{BD3A363B-9100-2445-A6DC-2AAE2788D817}" destId="{C3D206CB-214E-6143-AFF1-9F32D59345B6}" srcOrd="0" destOrd="0" presId="urn:microsoft.com/office/officeart/2005/8/layout/hierarchy1"/>
    <dgm:cxn modelId="{ABCEB884-1C6B-A54F-9809-44BCB4217BF5}" type="presParOf" srcId="{C3D206CB-214E-6143-AFF1-9F32D59345B6}" destId="{A1090E44-965F-3948-BBCD-ADE088828262}" srcOrd="0" destOrd="0" presId="urn:microsoft.com/office/officeart/2005/8/layout/hierarchy1"/>
    <dgm:cxn modelId="{3BD16874-681C-2E47-BC74-329DA0F7189F}" type="presParOf" srcId="{C3D206CB-214E-6143-AFF1-9F32D59345B6}" destId="{53517980-C966-6C40-86CE-D402DE510B76}" srcOrd="1" destOrd="0" presId="urn:microsoft.com/office/officeart/2005/8/layout/hierarchy1"/>
    <dgm:cxn modelId="{7D7C1A09-95D8-EA42-A1FB-684989C2B316}" type="presParOf" srcId="{BD3A363B-9100-2445-A6DC-2AAE2788D817}" destId="{7CAC60E4-D498-4244-AABB-635B3B28521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20ADD3-D85E-5643-9CAD-EF9695FB6619}" type="doc">
      <dgm:prSet loTypeId="urn:microsoft.com/office/officeart/2008/layout/PictureAccentList" loCatId="" qsTypeId="urn:microsoft.com/office/officeart/2005/8/quickstyle/simple1" qsCatId="simple" csTypeId="urn:microsoft.com/office/officeart/2005/8/colors/accent1_2" csCatId="accent1" phldr="1"/>
      <dgm:spPr/>
      <dgm:t>
        <a:bodyPr/>
        <a:lstStyle/>
        <a:p>
          <a:endParaRPr lang="en-US"/>
        </a:p>
      </dgm:t>
    </dgm:pt>
    <dgm:pt modelId="{9E29239E-8DF3-5C49-AD29-AC229DE49070}">
      <dgm:prSet phldrT="[Text]"/>
      <dgm:spPr/>
      <dgm:t>
        <a:bodyPr/>
        <a:lstStyle/>
        <a:p>
          <a:r>
            <a:rPr lang="en-US" dirty="0"/>
            <a:t>Most likely to come from</a:t>
          </a:r>
        </a:p>
      </dgm:t>
    </dgm:pt>
    <dgm:pt modelId="{6FD983C3-8BCD-D446-85AB-CA381B203B6B}" type="parTrans" cxnId="{67E4DDC1-4E27-B042-83DA-5EF5B15D3957}">
      <dgm:prSet/>
      <dgm:spPr/>
      <dgm:t>
        <a:bodyPr/>
        <a:lstStyle/>
        <a:p>
          <a:endParaRPr lang="en-US"/>
        </a:p>
      </dgm:t>
    </dgm:pt>
    <dgm:pt modelId="{900E17BA-0030-6646-B8CC-AB172FD8B2CE}" type="sibTrans" cxnId="{67E4DDC1-4E27-B042-83DA-5EF5B15D3957}">
      <dgm:prSet/>
      <dgm:spPr/>
      <dgm:t>
        <a:bodyPr/>
        <a:lstStyle/>
        <a:p>
          <a:endParaRPr lang="en-US"/>
        </a:p>
      </dgm:t>
    </dgm:pt>
    <dgm:pt modelId="{7684C658-264A-F043-9C11-9BA4B50BA47B}">
      <dgm:prSet phldrT="[Text]"/>
      <dgm:spPr>
        <a:solidFill>
          <a:schemeClr val="accent1">
            <a:lumMod val="90000"/>
            <a:lumOff val="10000"/>
          </a:schemeClr>
        </a:solidFill>
      </dgm:spPr>
      <dgm:t>
        <a:bodyPr/>
        <a:lstStyle/>
        <a:p>
          <a:r>
            <a:rPr lang="en-US" dirty="0"/>
            <a:t>Substance use treatment center</a:t>
          </a:r>
        </a:p>
      </dgm:t>
    </dgm:pt>
    <dgm:pt modelId="{B766CDB2-D6E3-FC44-A2DC-E73CE71CB498}" type="parTrans" cxnId="{6AEEC7A0-2589-6641-A719-E1755AAA493D}">
      <dgm:prSet/>
      <dgm:spPr/>
      <dgm:t>
        <a:bodyPr/>
        <a:lstStyle/>
        <a:p>
          <a:endParaRPr lang="en-US"/>
        </a:p>
      </dgm:t>
    </dgm:pt>
    <dgm:pt modelId="{20267861-F01C-414F-A88E-E1CAA3057281}" type="sibTrans" cxnId="{6AEEC7A0-2589-6641-A719-E1755AAA493D}">
      <dgm:prSet/>
      <dgm:spPr/>
      <dgm:t>
        <a:bodyPr/>
        <a:lstStyle/>
        <a:p>
          <a:endParaRPr lang="en-US"/>
        </a:p>
      </dgm:t>
    </dgm:pt>
    <dgm:pt modelId="{1A977EAA-9DF2-D344-A7A0-559BD838BFEB}">
      <dgm:prSet phldrT="[Text]"/>
      <dgm:spPr>
        <a:solidFill>
          <a:schemeClr val="accent1">
            <a:lumMod val="75000"/>
            <a:lumOff val="25000"/>
          </a:schemeClr>
        </a:solidFill>
      </dgm:spPr>
      <dgm:t>
        <a:bodyPr/>
        <a:lstStyle/>
        <a:p>
          <a:r>
            <a:rPr lang="en-US" dirty="0"/>
            <a:t>Residential project or halfway house</a:t>
          </a:r>
        </a:p>
      </dgm:t>
    </dgm:pt>
    <dgm:pt modelId="{2CF0A287-FDBC-794C-B760-68F7D4379550}" type="parTrans" cxnId="{EBCA3329-E722-1A42-96F8-B74126594401}">
      <dgm:prSet/>
      <dgm:spPr/>
      <dgm:t>
        <a:bodyPr/>
        <a:lstStyle/>
        <a:p>
          <a:endParaRPr lang="en-US"/>
        </a:p>
      </dgm:t>
    </dgm:pt>
    <dgm:pt modelId="{9F19BCDD-D654-AD4C-98D2-151A36CE4717}" type="sibTrans" cxnId="{EBCA3329-E722-1A42-96F8-B74126594401}">
      <dgm:prSet/>
      <dgm:spPr/>
      <dgm:t>
        <a:bodyPr/>
        <a:lstStyle/>
        <a:p>
          <a:endParaRPr lang="en-US"/>
        </a:p>
      </dgm:t>
    </dgm:pt>
    <dgm:pt modelId="{E3121C7C-9FBE-E04F-9A89-73A8897D69B8}">
      <dgm:prSet/>
      <dgm:spPr>
        <a:solidFill>
          <a:schemeClr val="accent1">
            <a:lumMod val="50000"/>
            <a:lumOff val="50000"/>
          </a:schemeClr>
        </a:solidFill>
      </dgm:spPr>
      <dgm:t>
        <a:bodyPr/>
        <a:lstStyle/>
        <a:p>
          <a:r>
            <a:rPr lang="en-US" dirty="0"/>
            <a:t>Incarceration</a:t>
          </a:r>
        </a:p>
      </dgm:t>
    </dgm:pt>
    <dgm:pt modelId="{E49AAD24-A9C3-274E-A4AA-0701D6BF18D0}" type="parTrans" cxnId="{9C1E8553-F889-E643-B0FB-7BB681E5D042}">
      <dgm:prSet/>
      <dgm:spPr/>
      <dgm:t>
        <a:bodyPr/>
        <a:lstStyle/>
        <a:p>
          <a:endParaRPr lang="en-US"/>
        </a:p>
      </dgm:t>
    </dgm:pt>
    <dgm:pt modelId="{8BDFB7B3-F364-5F41-9A04-D12C13DF6794}" type="sibTrans" cxnId="{9C1E8553-F889-E643-B0FB-7BB681E5D042}">
      <dgm:prSet/>
      <dgm:spPr/>
      <dgm:t>
        <a:bodyPr/>
        <a:lstStyle/>
        <a:p>
          <a:endParaRPr lang="en-US"/>
        </a:p>
      </dgm:t>
    </dgm:pt>
    <dgm:pt modelId="{405D4925-E49F-9C46-A346-B92834CB64DF}" type="pres">
      <dgm:prSet presAssocID="{8420ADD3-D85E-5643-9CAD-EF9695FB6619}" presName="layout" presStyleCnt="0">
        <dgm:presLayoutVars>
          <dgm:chMax/>
          <dgm:chPref/>
          <dgm:dir/>
          <dgm:animOne val="branch"/>
          <dgm:animLvl val="lvl"/>
          <dgm:resizeHandles/>
        </dgm:presLayoutVars>
      </dgm:prSet>
      <dgm:spPr/>
    </dgm:pt>
    <dgm:pt modelId="{6C92B897-1041-0843-A753-F4BCF7DDB0C1}" type="pres">
      <dgm:prSet presAssocID="{9E29239E-8DF3-5C49-AD29-AC229DE49070}" presName="root" presStyleCnt="0">
        <dgm:presLayoutVars>
          <dgm:chMax/>
          <dgm:chPref val="4"/>
        </dgm:presLayoutVars>
      </dgm:prSet>
      <dgm:spPr/>
    </dgm:pt>
    <dgm:pt modelId="{5DCE5CA1-B4BA-E243-ABE8-84EEBF0EFACE}" type="pres">
      <dgm:prSet presAssocID="{9E29239E-8DF3-5C49-AD29-AC229DE49070}" presName="rootComposite" presStyleCnt="0">
        <dgm:presLayoutVars/>
      </dgm:prSet>
      <dgm:spPr/>
    </dgm:pt>
    <dgm:pt modelId="{54088614-D53E-2444-8FCF-7DFFF337F429}" type="pres">
      <dgm:prSet presAssocID="{9E29239E-8DF3-5C49-AD29-AC229DE49070}" presName="rootText" presStyleLbl="node0" presStyleIdx="0" presStyleCnt="1">
        <dgm:presLayoutVars>
          <dgm:chMax/>
          <dgm:chPref val="4"/>
        </dgm:presLayoutVars>
      </dgm:prSet>
      <dgm:spPr/>
    </dgm:pt>
    <dgm:pt modelId="{1D6B7D62-1B37-5340-BDEB-F5EAA925E09B}" type="pres">
      <dgm:prSet presAssocID="{9E29239E-8DF3-5C49-AD29-AC229DE49070}" presName="childShape" presStyleCnt="0">
        <dgm:presLayoutVars>
          <dgm:chMax val="0"/>
          <dgm:chPref val="0"/>
        </dgm:presLayoutVars>
      </dgm:prSet>
      <dgm:spPr/>
    </dgm:pt>
    <dgm:pt modelId="{4FAF07B8-DECB-2044-B1AC-EFD8922CD490}" type="pres">
      <dgm:prSet presAssocID="{7684C658-264A-F043-9C11-9BA4B50BA47B}" presName="childComposite" presStyleCnt="0">
        <dgm:presLayoutVars>
          <dgm:chMax val="0"/>
          <dgm:chPref val="0"/>
        </dgm:presLayoutVars>
      </dgm:prSet>
      <dgm:spPr/>
    </dgm:pt>
    <dgm:pt modelId="{F9D90AC1-5065-BC4F-B29E-8E68B862548F}" type="pres">
      <dgm:prSet presAssocID="{7684C658-264A-F043-9C11-9BA4B50BA47B}" presName="Image"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37317A09-40F9-E446-AB8B-AA8955A797E7}" type="pres">
      <dgm:prSet presAssocID="{7684C658-264A-F043-9C11-9BA4B50BA47B}" presName="childText" presStyleLbl="lnNode1" presStyleIdx="0" presStyleCnt="3">
        <dgm:presLayoutVars>
          <dgm:chMax val="0"/>
          <dgm:chPref val="0"/>
          <dgm:bulletEnabled val="1"/>
        </dgm:presLayoutVars>
      </dgm:prSet>
      <dgm:spPr/>
    </dgm:pt>
    <dgm:pt modelId="{9353FD4D-1F5A-8142-B8C5-50C9FFFBC08F}" type="pres">
      <dgm:prSet presAssocID="{1A977EAA-9DF2-D344-A7A0-559BD838BFEB}" presName="childComposite" presStyleCnt="0">
        <dgm:presLayoutVars>
          <dgm:chMax val="0"/>
          <dgm:chPref val="0"/>
        </dgm:presLayoutVars>
      </dgm:prSet>
      <dgm:spPr/>
    </dgm:pt>
    <dgm:pt modelId="{7E1816EC-5B71-AB4F-8471-45F169C20964}" type="pres">
      <dgm:prSet presAssocID="{1A977EAA-9DF2-D344-A7A0-559BD838BFEB}" presName="Image"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chemeClr val="bg1"/>
          </a:solidFill>
        </a:ln>
      </dgm:spPr>
      <dgm:extLst>
        <a:ext uri="{E40237B7-FDA0-4F09-8148-C483321AD2D9}">
          <dgm14:cNvPr xmlns:dgm14="http://schemas.microsoft.com/office/drawing/2010/diagram" id="0" name="" descr="Badge with solid fill"/>
        </a:ext>
      </dgm:extLst>
    </dgm:pt>
    <dgm:pt modelId="{E81DC6A6-EFF2-B442-AB46-F1F28DC6C2EE}" type="pres">
      <dgm:prSet presAssocID="{1A977EAA-9DF2-D344-A7A0-559BD838BFEB}" presName="childText" presStyleLbl="lnNode1" presStyleIdx="1" presStyleCnt="3">
        <dgm:presLayoutVars>
          <dgm:chMax val="0"/>
          <dgm:chPref val="0"/>
          <dgm:bulletEnabled val="1"/>
        </dgm:presLayoutVars>
      </dgm:prSet>
      <dgm:spPr/>
    </dgm:pt>
    <dgm:pt modelId="{6C45E0D5-7B6E-2B40-B9B2-6B58085E077C}" type="pres">
      <dgm:prSet presAssocID="{E3121C7C-9FBE-E04F-9A89-73A8897D69B8}" presName="childComposite" presStyleCnt="0">
        <dgm:presLayoutVars>
          <dgm:chMax val="0"/>
          <dgm:chPref val="0"/>
        </dgm:presLayoutVars>
      </dgm:prSet>
      <dgm:spPr/>
    </dgm:pt>
    <dgm:pt modelId="{7AEC78DF-CB48-4346-BB49-B1AF342E5421}" type="pres">
      <dgm:prSet presAssocID="{E3121C7C-9FBE-E04F-9A89-73A8897D69B8}" presName="Image"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66808422-8B10-C143-AAB3-DEA1477A130F}" type="pres">
      <dgm:prSet presAssocID="{E3121C7C-9FBE-E04F-9A89-73A8897D69B8}" presName="childText" presStyleLbl="lnNode1" presStyleIdx="2" presStyleCnt="3">
        <dgm:presLayoutVars>
          <dgm:chMax val="0"/>
          <dgm:chPref val="0"/>
          <dgm:bulletEnabled val="1"/>
        </dgm:presLayoutVars>
      </dgm:prSet>
      <dgm:spPr/>
    </dgm:pt>
  </dgm:ptLst>
  <dgm:cxnLst>
    <dgm:cxn modelId="{03CDB403-DA64-BC47-917D-C245DEF2FE88}" type="presOf" srcId="{E3121C7C-9FBE-E04F-9A89-73A8897D69B8}" destId="{66808422-8B10-C143-AAB3-DEA1477A130F}" srcOrd="0" destOrd="0" presId="urn:microsoft.com/office/officeart/2008/layout/PictureAccentList"/>
    <dgm:cxn modelId="{A058B124-229D-F240-9845-2C74A49443AC}" type="presOf" srcId="{1A977EAA-9DF2-D344-A7A0-559BD838BFEB}" destId="{E81DC6A6-EFF2-B442-AB46-F1F28DC6C2EE}" srcOrd="0" destOrd="0" presId="urn:microsoft.com/office/officeart/2008/layout/PictureAccentList"/>
    <dgm:cxn modelId="{EBCA3329-E722-1A42-96F8-B74126594401}" srcId="{9E29239E-8DF3-5C49-AD29-AC229DE49070}" destId="{1A977EAA-9DF2-D344-A7A0-559BD838BFEB}" srcOrd="1" destOrd="0" parTransId="{2CF0A287-FDBC-794C-B760-68F7D4379550}" sibTransId="{9F19BCDD-D654-AD4C-98D2-151A36CE4717}"/>
    <dgm:cxn modelId="{663AB03A-FDE9-1B45-AC37-286CB675DC4D}" type="presOf" srcId="{9E29239E-8DF3-5C49-AD29-AC229DE49070}" destId="{54088614-D53E-2444-8FCF-7DFFF337F429}" srcOrd="0" destOrd="0" presId="urn:microsoft.com/office/officeart/2008/layout/PictureAccentList"/>
    <dgm:cxn modelId="{9C1E8553-F889-E643-B0FB-7BB681E5D042}" srcId="{9E29239E-8DF3-5C49-AD29-AC229DE49070}" destId="{E3121C7C-9FBE-E04F-9A89-73A8897D69B8}" srcOrd="2" destOrd="0" parTransId="{E49AAD24-A9C3-274E-A4AA-0701D6BF18D0}" sibTransId="{8BDFB7B3-F364-5F41-9A04-D12C13DF6794}"/>
    <dgm:cxn modelId="{D31CAA79-3E23-314F-B04F-0AA1B2E1CDF2}" type="presOf" srcId="{7684C658-264A-F043-9C11-9BA4B50BA47B}" destId="{37317A09-40F9-E446-AB8B-AA8955A797E7}" srcOrd="0" destOrd="0" presId="urn:microsoft.com/office/officeart/2008/layout/PictureAccentList"/>
    <dgm:cxn modelId="{6AEEC7A0-2589-6641-A719-E1755AAA493D}" srcId="{9E29239E-8DF3-5C49-AD29-AC229DE49070}" destId="{7684C658-264A-F043-9C11-9BA4B50BA47B}" srcOrd="0" destOrd="0" parTransId="{B766CDB2-D6E3-FC44-A2DC-E73CE71CB498}" sibTransId="{20267861-F01C-414F-A88E-E1CAA3057281}"/>
    <dgm:cxn modelId="{840CA8BB-A9EB-0742-AE88-708E5E181774}" type="presOf" srcId="{8420ADD3-D85E-5643-9CAD-EF9695FB6619}" destId="{405D4925-E49F-9C46-A346-B92834CB64DF}" srcOrd="0" destOrd="0" presId="urn:microsoft.com/office/officeart/2008/layout/PictureAccentList"/>
    <dgm:cxn modelId="{67E4DDC1-4E27-B042-83DA-5EF5B15D3957}" srcId="{8420ADD3-D85E-5643-9CAD-EF9695FB6619}" destId="{9E29239E-8DF3-5C49-AD29-AC229DE49070}" srcOrd="0" destOrd="0" parTransId="{6FD983C3-8BCD-D446-85AB-CA381B203B6B}" sibTransId="{900E17BA-0030-6646-B8CC-AB172FD8B2CE}"/>
    <dgm:cxn modelId="{4954FA3C-6B76-3F44-AA75-A7A34242085A}" type="presParOf" srcId="{405D4925-E49F-9C46-A346-B92834CB64DF}" destId="{6C92B897-1041-0843-A753-F4BCF7DDB0C1}" srcOrd="0" destOrd="0" presId="urn:microsoft.com/office/officeart/2008/layout/PictureAccentList"/>
    <dgm:cxn modelId="{6BB6EE20-3759-DE43-88FE-46B07D96949D}" type="presParOf" srcId="{6C92B897-1041-0843-A753-F4BCF7DDB0C1}" destId="{5DCE5CA1-B4BA-E243-ABE8-84EEBF0EFACE}" srcOrd="0" destOrd="0" presId="urn:microsoft.com/office/officeart/2008/layout/PictureAccentList"/>
    <dgm:cxn modelId="{8F5CF905-BA4E-294D-80A7-1769656AFDC7}" type="presParOf" srcId="{5DCE5CA1-B4BA-E243-ABE8-84EEBF0EFACE}" destId="{54088614-D53E-2444-8FCF-7DFFF337F429}" srcOrd="0" destOrd="0" presId="urn:microsoft.com/office/officeart/2008/layout/PictureAccentList"/>
    <dgm:cxn modelId="{A2CD701B-37C3-3441-B24D-62844022CB24}" type="presParOf" srcId="{6C92B897-1041-0843-A753-F4BCF7DDB0C1}" destId="{1D6B7D62-1B37-5340-BDEB-F5EAA925E09B}" srcOrd="1" destOrd="0" presId="urn:microsoft.com/office/officeart/2008/layout/PictureAccentList"/>
    <dgm:cxn modelId="{3A3A38E4-FE01-B340-BFDB-F347DEA67443}" type="presParOf" srcId="{1D6B7D62-1B37-5340-BDEB-F5EAA925E09B}" destId="{4FAF07B8-DECB-2044-B1AC-EFD8922CD490}" srcOrd="0" destOrd="0" presId="urn:microsoft.com/office/officeart/2008/layout/PictureAccentList"/>
    <dgm:cxn modelId="{53B2F395-C82B-0F46-943A-19081177444A}" type="presParOf" srcId="{4FAF07B8-DECB-2044-B1AC-EFD8922CD490}" destId="{F9D90AC1-5065-BC4F-B29E-8E68B862548F}" srcOrd="0" destOrd="0" presId="urn:microsoft.com/office/officeart/2008/layout/PictureAccentList"/>
    <dgm:cxn modelId="{01C2DAF3-E01B-9747-AA87-4A6B157DE3F4}" type="presParOf" srcId="{4FAF07B8-DECB-2044-B1AC-EFD8922CD490}" destId="{37317A09-40F9-E446-AB8B-AA8955A797E7}" srcOrd="1" destOrd="0" presId="urn:microsoft.com/office/officeart/2008/layout/PictureAccentList"/>
    <dgm:cxn modelId="{B6DA4729-DE04-7F4F-BE3F-AF066DC9AE0D}" type="presParOf" srcId="{1D6B7D62-1B37-5340-BDEB-F5EAA925E09B}" destId="{9353FD4D-1F5A-8142-B8C5-50C9FFFBC08F}" srcOrd="1" destOrd="0" presId="urn:microsoft.com/office/officeart/2008/layout/PictureAccentList"/>
    <dgm:cxn modelId="{1595F1D0-9E6D-6B40-9BAE-A8C265658F29}" type="presParOf" srcId="{9353FD4D-1F5A-8142-B8C5-50C9FFFBC08F}" destId="{7E1816EC-5B71-AB4F-8471-45F169C20964}" srcOrd="0" destOrd="0" presId="urn:microsoft.com/office/officeart/2008/layout/PictureAccentList"/>
    <dgm:cxn modelId="{677E6871-E7C2-DA42-8754-78334011944F}" type="presParOf" srcId="{9353FD4D-1F5A-8142-B8C5-50C9FFFBC08F}" destId="{E81DC6A6-EFF2-B442-AB46-F1F28DC6C2EE}" srcOrd="1" destOrd="0" presId="urn:microsoft.com/office/officeart/2008/layout/PictureAccentList"/>
    <dgm:cxn modelId="{477C4041-1FF6-1E4F-90FE-8977DA90D7E7}" type="presParOf" srcId="{1D6B7D62-1B37-5340-BDEB-F5EAA925E09B}" destId="{6C45E0D5-7B6E-2B40-B9B2-6B58085E077C}" srcOrd="2" destOrd="0" presId="urn:microsoft.com/office/officeart/2008/layout/PictureAccentList"/>
    <dgm:cxn modelId="{B3554481-C71F-CF40-88BD-67F8DB4F4EE8}" type="presParOf" srcId="{6C45E0D5-7B6E-2B40-B9B2-6B58085E077C}" destId="{7AEC78DF-CB48-4346-BB49-B1AF342E5421}" srcOrd="0" destOrd="0" presId="urn:microsoft.com/office/officeart/2008/layout/PictureAccentList"/>
    <dgm:cxn modelId="{DF390BA0-6033-3A4A-BC95-CF63C22563F4}" type="presParOf" srcId="{6C45E0D5-7B6E-2B40-B9B2-6B58085E077C}" destId="{66808422-8B10-C143-AAB3-DEA1477A130F}"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20ADD3-D85E-5643-9CAD-EF9695FB6619}" type="doc">
      <dgm:prSet loTypeId="urn:microsoft.com/office/officeart/2008/layout/PictureAccentList" loCatId="" qsTypeId="urn:microsoft.com/office/officeart/2005/8/quickstyle/simple1" qsCatId="simple" csTypeId="urn:microsoft.com/office/officeart/2005/8/colors/accent1_2" csCatId="accent1" phldr="1"/>
      <dgm:spPr/>
      <dgm:t>
        <a:bodyPr/>
        <a:lstStyle/>
        <a:p>
          <a:endParaRPr lang="en-US"/>
        </a:p>
      </dgm:t>
    </dgm:pt>
    <dgm:pt modelId="{9E29239E-8DF3-5C49-AD29-AC229DE49070}">
      <dgm:prSet phldrT="[Text]"/>
      <dgm:spPr>
        <a:solidFill>
          <a:schemeClr val="accent2">
            <a:lumMod val="50000"/>
          </a:schemeClr>
        </a:solidFill>
      </dgm:spPr>
      <dgm:t>
        <a:bodyPr/>
        <a:lstStyle/>
        <a:p>
          <a:r>
            <a:rPr lang="en-US" dirty="0"/>
            <a:t>Most likely to move to </a:t>
          </a:r>
        </a:p>
      </dgm:t>
    </dgm:pt>
    <dgm:pt modelId="{6FD983C3-8BCD-D446-85AB-CA381B203B6B}" type="parTrans" cxnId="{67E4DDC1-4E27-B042-83DA-5EF5B15D3957}">
      <dgm:prSet/>
      <dgm:spPr/>
      <dgm:t>
        <a:bodyPr/>
        <a:lstStyle/>
        <a:p>
          <a:endParaRPr lang="en-US"/>
        </a:p>
      </dgm:t>
    </dgm:pt>
    <dgm:pt modelId="{900E17BA-0030-6646-B8CC-AB172FD8B2CE}" type="sibTrans" cxnId="{67E4DDC1-4E27-B042-83DA-5EF5B15D3957}">
      <dgm:prSet/>
      <dgm:spPr/>
      <dgm:t>
        <a:bodyPr/>
        <a:lstStyle/>
        <a:p>
          <a:endParaRPr lang="en-US"/>
        </a:p>
      </dgm:t>
    </dgm:pt>
    <dgm:pt modelId="{7684C658-264A-F043-9C11-9BA4B50BA47B}">
      <dgm:prSet phldrT="[Text]"/>
      <dgm:spPr>
        <a:solidFill>
          <a:schemeClr val="accent2">
            <a:lumMod val="75000"/>
          </a:schemeClr>
        </a:solidFill>
      </dgm:spPr>
      <dgm:t>
        <a:bodyPr/>
        <a:lstStyle/>
        <a:p>
          <a:r>
            <a:rPr lang="en-US" dirty="0"/>
            <a:t>Staying with family</a:t>
          </a:r>
        </a:p>
      </dgm:t>
    </dgm:pt>
    <dgm:pt modelId="{B766CDB2-D6E3-FC44-A2DC-E73CE71CB498}" type="parTrans" cxnId="{6AEEC7A0-2589-6641-A719-E1755AAA493D}">
      <dgm:prSet/>
      <dgm:spPr/>
      <dgm:t>
        <a:bodyPr/>
        <a:lstStyle/>
        <a:p>
          <a:endParaRPr lang="en-US"/>
        </a:p>
      </dgm:t>
    </dgm:pt>
    <dgm:pt modelId="{20267861-F01C-414F-A88E-E1CAA3057281}" type="sibTrans" cxnId="{6AEEC7A0-2589-6641-A719-E1755AAA493D}">
      <dgm:prSet/>
      <dgm:spPr/>
      <dgm:t>
        <a:bodyPr/>
        <a:lstStyle/>
        <a:p>
          <a:endParaRPr lang="en-US"/>
        </a:p>
      </dgm:t>
    </dgm:pt>
    <dgm:pt modelId="{1A977EAA-9DF2-D344-A7A0-559BD838BFEB}">
      <dgm:prSet phldrT="[Text]"/>
      <dgm:spPr>
        <a:solidFill>
          <a:schemeClr val="accent2"/>
        </a:solidFill>
      </dgm:spPr>
      <dgm:t>
        <a:bodyPr/>
        <a:lstStyle/>
        <a:p>
          <a:r>
            <a:rPr lang="en-US" dirty="0"/>
            <a:t>Staying with friend</a:t>
          </a:r>
        </a:p>
      </dgm:t>
    </dgm:pt>
    <dgm:pt modelId="{2CF0A287-FDBC-794C-B760-68F7D4379550}" type="parTrans" cxnId="{EBCA3329-E722-1A42-96F8-B74126594401}">
      <dgm:prSet/>
      <dgm:spPr/>
      <dgm:t>
        <a:bodyPr/>
        <a:lstStyle/>
        <a:p>
          <a:endParaRPr lang="en-US"/>
        </a:p>
      </dgm:t>
    </dgm:pt>
    <dgm:pt modelId="{9F19BCDD-D654-AD4C-98D2-151A36CE4717}" type="sibTrans" cxnId="{EBCA3329-E722-1A42-96F8-B74126594401}">
      <dgm:prSet/>
      <dgm:spPr/>
      <dgm:t>
        <a:bodyPr/>
        <a:lstStyle/>
        <a:p>
          <a:endParaRPr lang="en-US"/>
        </a:p>
      </dgm:t>
    </dgm:pt>
    <dgm:pt modelId="{E3121C7C-9FBE-E04F-9A89-73A8897D69B8}">
      <dgm:prSet/>
      <dgm:spPr>
        <a:solidFill>
          <a:schemeClr val="accent2">
            <a:lumMod val="60000"/>
            <a:lumOff val="40000"/>
          </a:schemeClr>
        </a:solidFill>
      </dgm:spPr>
      <dgm:t>
        <a:bodyPr/>
        <a:lstStyle/>
        <a:p>
          <a:r>
            <a:rPr lang="en-US" dirty="0"/>
            <a:t>Residence rented by them</a:t>
          </a:r>
        </a:p>
      </dgm:t>
    </dgm:pt>
    <dgm:pt modelId="{E49AAD24-A9C3-274E-A4AA-0701D6BF18D0}" type="parTrans" cxnId="{9C1E8553-F889-E643-B0FB-7BB681E5D042}">
      <dgm:prSet/>
      <dgm:spPr/>
      <dgm:t>
        <a:bodyPr/>
        <a:lstStyle/>
        <a:p>
          <a:endParaRPr lang="en-US"/>
        </a:p>
      </dgm:t>
    </dgm:pt>
    <dgm:pt modelId="{8BDFB7B3-F364-5F41-9A04-D12C13DF6794}" type="sibTrans" cxnId="{9C1E8553-F889-E643-B0FB-7BB681E5D042}">
      <dgm:prSet/>
      <dgm:spPr/>
      <dgm:t>
        <a:bodyPr/>
        <a:lstStyle/>
        <a:p>
          <a:endParaRPr lang="en-US"/>
        </a:p>
      </dgm:t>
    </dgm:pt>
    <dgm:pt modelId="{405D4925-E49F-9C46-A346-B92834CB64DF}" type="pres">
      <dgm:prSet presAssocID="{8420ADD3-D85E-5643-9CAD-EF9695FB6619}" presName="layout" presStyleCnt="0">
        <dgm:presLayoutVars>
          <dgm:chMax/>
          <dgm:chPref/>
          <dgm:dir/>
          <dgm:animOne val="branch"/>
          <dgm:animLvl val="lvl"/>
          <dgm:resizeHandles/>
        </dgm:presLayoutVars>
      </dgm:prSet>
      <dgm:spPr/>
    </dgm:pt>
    <dgm:pt modelId="{6C92B897-1041-0843-A753-F4BCF7DDB0C1}" type="pres">
      <dgm:prSet presAssocID="{9E29239E-8DF3-5C49-AD29-AC229DE49070}" presName="root" presStyleCnt="0">
        <dgm:presLayoutVars>
          <dgm:chMax/>
          <dgm:chPref val="4"/>
        </dgm:presLayoutVars>
      </dgm:prSet>
      <dgm:spPr/>
    </dgm:pt>
    <dgm:pt modelId="{5DCE5CA1-B4BA-E243-ABE8-84EEBF0EFACE}" type="pres">
      <dgm:prSet presAssocID="{9E29239E-8DF3-5C49-AD29-AC229DE49070}" presName="rootComposite" presStyleCnt="0">
        <dgm:presLayoutVars/>
      </dgm:prSet>
      <dgm:spPr/>
    </dgm:pt>
    <dgm:pt modelId="{54088614-D53E-2444-8FCF-7DFFF337F429}" type="pres">
      <dgm:prSet presAssocID="{9E29239E-8DF3-5C49-AD29-AC229DE49070}" presName="rootText" presStyleLbl="node0" presStyleIdx="0" presStyleCnt="1">
        <dgm:presLayoutVars>
          <dgm:chMax/>
          <dgm:chPref val="4"/>
        </dgm:presLayoutVars>
      </dgm:prSet>
      <dgm:spPr/>
    </dgm:pt>
    <dgm:pt modelId="{1D6B7D62-1B37-5340-BDEB-F5EAA925E09B}" type="pres">
      <dgm:prSet presAssocID="{9E29239E-8DF3-5C49-AD29-AC229DE49070}" presName="childShape" presStyleCnt="0">
        <dgm:presLayoutVars>
          <dgm:chMax val="0"/>
          <dgm:chPref val="0"/>
        </dgm:presLayoutVars>
      </dgm:prSet>
      <dgm:spPr/>
    </dgm:pt>
    <dgm:pt modelId="{4FAF07B8-DECB-2044-B1AC-EFD8922CD490}" type="pres">
      <dgm:prSet presAssocID="{7684C658-264A-F043-9C11-9BA4B50BA47B}" presName="childComposite" presStyleCnt="0">
        <dgm:presLayoutVars>
          <dgm:chMax val="0"/>
          <dgm:chPref val="0"/>
        </dgm:presLayoutVars>
      </dgm:prSet>
      <dgm:spPr/>
    </dgm:pt>
    <dgm:pt modelId="{F9D90AC1-5065-BC4F-B29E-8E68B862548F}" type="pres">
      <dgm:prSet presAssocID="{7684C658-264A-F043-9C11-9BA4B50BA47B}"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37317A09-40F9-E446-AB8B-AA8955A797E7}" type="pres">
      <dgm:prSet presAssocID="{7684C658-264A-F043-9C11-9BA4B50BA47B}" presName="childText" presStyleLbl="lnNode1" presStyleIdx="0" presStyleCnt="3">
        <dgm:presLayoutVars>
          <dgm:chMax val="0"/>
          <dgm:chPref val="0"/>
          <dgm:bulletEnabled val="1"/>
        </dgm:presLayoutVars>
      </dgm:prSet>
      <dgm:spPr/>
    </dgm:pt>
    <dgm:pt modelId="{9353FD4D-1F5A-8142-B8C5-50C9FFFBC08F}" type="pres">
      <dgm:prSet presAssocID="{1A977EAA-9DF2-D344-A7A0-559BD838BFEB}" presName="childComposite" presStyleCnt="0">
        <dgm:presLayoutVars>
          <dgm:chMax val="0"/>
          <dgm:chPref val="0"/>
        </dgm:presLayoutVars>
      </dgm:prSet>
      <dgm:spPr/>
    </dgm:pt>
    <dgm:pt modelId="{7E1816EC-5B71-AB4F-8471-45F169C20964}" type="pres">
      <dgm:prSet presAssocID="{1A977EAA-9DF2-D344-A7A0-559BD838BFEB}" presName="Image"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E81DC6A6-EFF2-B442-AB46-F1F28DC6C2EE}" type="pres">
      <dgm:prSet presAssocID="{1A977EAA-9DF2-D344-A7A0-559BD838BFEB}" presName="childText" presStyleLbl="lnNode1" presStyleIdx="1" presStyleCnt="3">
        <dgm:presLayoutVars>
          <dgm:chMax val="0"/>
          <dgm:chPref val="0"/>
          <dgm:bulletEnabled val="1"/>
        </dgm:presLayoutVars>
      </dgm:prSet>
      <dgm:spPr/>
    </dgm:pt>
    <dgm:pt modelId="{6C45E0D5-7B6E-2B40-B9B2-6B58085E077C}" type="pres">
      <dgm:prSet presAssocID="{E3121C7C-9FBE-E04F-9A89-73A8897D69B8}" presName="childComposite" presStyleCnt="0">
        <dgm:presLayoutVars>
          <dgm:chMax val="0"/>
          <dgm:chPref val="0"/>
        </dgm:presLayoutVars>
      </dgm:prSet>
      <dgm:spPr/>
    </dgm:pt>
    <dgm:pt modelId="{7AEC78DF-CB48-4346-BB49-B1AF342E5421}" type="pres">
      <dgm:prSet presAssocID="{E3121C7C-9FBE-E04F-9A89-73A8897D69B8}" presName="Image"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chemeClr val="bg1"/>
          </a:solidFill>
        </a:ln>
      </dgm:spPr>
      <dgm:extLst>
        <a:ext uri="{E40237B7-FDA0-4F09-8148-C483321AD2D9}">
          <dgm14:cNvPr xmlns:dgm14="http://schemas.microsoft.com/office/drawing/2010/diagram" id="0" name="" descr="Badge 3 with solid fill"/>
        </a:ext>
      </dgm:extLst>
    </dgm:pt>
    <dgm:pt modelId="{66808422-8B10-C143-AAB3-DEA1477A130F}" type="pres">
      <dgm:prSet presAssocID="{E3121C7C-9FBE-E04F-9A89-73A8897D69B8}" presName="childText" presStyleLbl="lnNode1" presStyleIdx="2" presStyleCnt="3">
        <dgm:presLayoutVars>
          <dgm:chMax val="0"/>
          <dgm:chPref val="0"/>
          <dgm:bulletEnabled val="1"/>
        </dgm:presLayoutVars>
      </dgm:prSet>
      <dgm:spPr/>
    </dgm:pt>
  </dgm:ptLst>
  <dgm:cxnLst>
    <dgm:cxn modelId="{03CDB403-DA64-BC47-917D-C245DEF2FE88}" type="presOf" srcId="{E3121C7C-9FBE-E04F-9A89-73A8897D69B8}" destId="{66808422-8B10-C143-AAB3-DEA1477A130F}" srcOrd="0" destOrd="0" presId="urn:microsoft.com/office/officeart/2008/layout/PictureAccentList"/>
    <dgm:cxn modelId="{A058B124-229D-F240-9845-2C74A49443AC}" type="presOf" srcId="{1A977EAA-9DF2-D344-A7A0-559BD838BFEB}" destId="{E81DC6A6-EFF2-B442-AB46-F1F28DC6C2EE}" srcOrd="0" destOrd="0" presId="urn:microsoft.com/office/officeart/2008/layout/PictureAccentList"/>
    <dgm:cxn modelId="{EBCA3329-E722-1A42-96F8-B74126594401}" srcId="{9E29239E-8DF3-5C49-AD29-AC229DE49070}" destId="{1A977EAA-9DF2-D344-A7A0-559BD838BFEB}" srcOrd="1" destOrd="0" parTransId="{2CF0A287-FDBC-794C-B760-68F7D4379550}" sibTransId="{9F19BCDD-D654-AD4C-98D2-151A36CE4717}"/>
    <dgm:cxn modelId="{663AB03A-FDE9-1B45-AC37-286CB675DC4D}" type="presOf" srcId="{9E29239E-8DF3-5C49-AD29-AC229DE49070}" destId="{54088614-D53E-2444-8FCF-7DFFF337F429}" srcOrd="0" destOrd="0" presId="urn:microsoft.com/office/officeart/2008/layout/PictureAccentList"/>
    <dgm:cxn modelId="{9C1E8553-F889-E643-B0FB-7BB681E5D042}" srcId="{9E29239E-8DF3-5C49-AD29-AC229DE49070}" destId="{E3121C7C-9FBE-E04F-9A89-73A8897D69B8}" srcOrd="2" destOrd="0" parTransId="{E49AAD24-A9C3-274E-A4AA-0701D6BF18D0}" sibTransId="{8BDFB7B3-F364-5F41-9A04-D12C13DF6794}"/>
    <dgm:cxn modelId="{D31CAA79-3E23-314F-B04F-0AA1B2E1CDF2}" type="presOf" srcId="{7684C658-264A-F043-9C11-9BA4B50BA47B}" destId="{37317A09-40F9-E446-AB8B-AA8955A797E7}" srcOrd="0" destOrd="0" presId="urn:microsoft.com/office/officeart/2008/layout/PictureAccentList"/>
    <dgm:cxn modelId="{6AEEC7A0-2589-6641-A719-E1755AAA493D}" srcId="{9E29239E-8DF3-5C49-AD29-AC229DE49070}" destId="{7684C658-264A-F043-9C11-9BA4B50BA47B}" srcOrd="0" destOrd="0" parTransId="{B766CDB2-D6E3-FC44-A2DC-E73CE71CB498}" sibTransId="{20267861-F01C-414F-A88E-E1CAA3057281}"/>
    <dgm:cxn modelId="{840CA8BB-A9EB-0742-AE88-708E5E181774}" type="presOf" srcId="{8420ADD3-D85E-5643-9CAD-EF9695FB6619}" destId="{405D4925-E49F-9C46-A346-B92834CB64DF}" srcOrd="0" destOrd="0" presId="urn:microsoft.com/office/officeart/2008/layout/PictureAccentList"/>
    <dgm:cxn modelId="{67E4DDC1-4E27-B042-83DA-5EF5B15D3957}" srcId="{8420ADD3-D85E-5643-9CAD-EF9695FB6619}" destId="{9E29239E-8DF3-5C49-AD29-AC229DE49070}" srcOrd="0" destOrd="0" parTransId="{6FD983C3-8BCD-D446-85AB-CA381B203B6B}" sibTransId="{900E17BA-0030-6646-B8CC-AB172FD8B2CE}"/>
    <dgm:cxn modelId="{4954FA3C-6B76-3F44-AA75-A7A34242085A}" type="presParOf" srcId="{405D4925-E49F-9C46-A346-B92834CB64DF}" destId="{6C92B897-1041-0843-A753-F4BCF7DDB0C1}" srcOrd="0" destOrd="0" presId="urn:microsoft.com/office/officeart/2008/layout/PictureAccentList"/>
    <dgm:cxn modelId="{6BB6EE20-3759-DE43-88FE-46B07D96949D}" type="presParOf" srcId="{6C92B897-1041-0843-A753-F4BCF7DDB0C1}" destId="{5DCE5CA1-B4BA-E243-ABE8-84EEBF0EFACE}" srcOrd="0" destOrd="0" presId="urn:microsoft.com/office/officeart/2008/layout/PictureAccentList"/>
    <dgm:cxn modelId="{8F5CF905-BA4E-294D-80A7-1769656AFDC7}" type="presParOf" srcId="{5DCE5CA1-B4BA-E243-ABE8-84EEBF0EFACE}" destId="{54088614-D53E-2444-8FCF-7DFFF337F429}" srcOrd="0" destOrd="0" presId="urn:microsoft.com/office/officeart/2008/layout/PictureAccentList"/>
    <dgm:cxn modelId="{A2CD701B-37C3-3441-B24D-62844022CB24}" type="presParOf" srcId="{6C92B897-1041-0843-A753-F4BCF7DDB0C1}" destId="{1D6B7D62-1B37-5340-BDEB-F5EAA925E09B}" srcOrd="1" destOrd="0" presId="urn:microsoft.com/office/officeart/2008/layout/PictureAccentList"/>
    <dgm:cxn modelId="{3A3A38E4-FE01-B340-BFDB-F347DEA67443}" type="presParOf" srcId="{1D6B7D62-1B37-5340-BDEB-F5EAA925E09B}" destId="{4FAF07B8-DECB-2044-B1AC-EFD8922CD490}" srcOrd="0" destOrd="0" presId="urn:microsoft.com/office/officeart/2008/layout/PictureAccentList"/>
    <dgm:cxn modelId="{53B2F395-C82B-0F46-943A-19081177444A}" type="presParOf" srcId="{4FAF07B8-DECB-2044-B1AC-EFD8922CD490}" destId="{F9D90AC1-5065-BC4F-B29E-8E68B862548F}" srcOrd="0" destOrd="0" presId="urn:microsoft.com/office/officeart/2008/layout/PictureAccentList"/>
    <dgm:cxn modelId="{01C2DAF3-E01B-9747-AA87-4A6B157DE3F4}" type="presParOf" srcId="{4FAF07B8-DECB-2044-B1AC-EFD8922CD490}" destId="{37317A09-40F9-E446-AB8B-AA8955A797E7}" srcOrd="1" destOrd="0" presId="urn:microsoft.com/office/officeart/2008/layout/PictureAccentList"/>
    <dgm:cxn modelId="{B6DA4729-DE04-7F4F-BE3F-AF066DC9AE0D}" type="presParOf" srcId="{1D6B7D62-1B37-5340-BDEB-F5EAA925E09B}" destId="{9353FD4D-1F5A-8142-B8C5-50C9FFFBC08F}" srcOrd="1" destOrd="0" presId="urn:microsoft.com/office/officeart/2008/layout/PictureAccentList"/>
    <dgm:cxn modelId="{1595F1D0-9E6D-6B40-9BAE-A8C265658F29}" type="presParOf" srcId="{9353FD4D-1F5A-8142-B8C5-50C9FFFBC08F}" destId="{7E1816EC-5B71-AB4F-8471-45F169C20964}" srcOrd="0" destOrd="0" presId="urn:microsoft.com/office/officeart/2008/layout/PictureAccentList"/>
    <dgm:cxn modelId="{677E6871-E7C2-DA42-8754-78334011944F}" type="presParOf" srcId="{9353FD4D-1F5A-8142-B8C5-50C9FFFBC08F}" destId="{E81DC6A6-EFF2-B442-AB46-F1F28DC6C2EE}" srcOrd="1" destOrd="0" presId="urn:microsoft.com/office/officeart/2008/layout/PictureAccentList"/>
    <dgm:cxn modelId="{477C4041-1FF6-1E4F-90FE-8977DA90D7E7}" type="presParOf" srcId="{1D6B7D62-1B37-5340-BDEB-F5EAA925E09B}" destId="{6C45E0D5-7B6E-2B40-B9B2-6B58085E077C}" srcOrd="2" destOrd="0" presId="urn:microsoft.com/office/officeart/2008/layout/PictureAccentList"/>
    <dgm:cxn modelId="{B3554481-C71F-CF40-88BD-67F8DB4F4EE8}" type="presParOf" srcId="{6C45E0D5-7B6E-2B40-B9B2-6B58085E077C}" destId="{7AEC78DF-CB48-4346-BB49-B1AF342E5421}" srcOrd="0" destOrd="0" presId="urn:microsoft.com/office/officeart/2008/layout/PictureAccentList"/>
    <dgm:cxn modelId="{DF390BA0-6033-3A4A-BC95-CF63C22563F4}" type="presParOf" srcId="{6C45E0D5-7B6E-2B40-B9B2-6B58085E077C}" destId="{66808422-8B10-C143-AAB3-DEA1477A130F}" srcOrd="1" destOrd="0" presId="urn:microsoft.com/office/officeart/2008/layout/Pictu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964F39-E1F3-4BB7-BCB6-FD60D2D864E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DDA8182-07CD-4C9C-ACE9-F8ACD8840FC4}">
      <dgm:prSet custT="1"/>
      <dgm:spPr/>
      <dgm:t>
        <a:bodyPr/>
        <a:lstStyle/>
        <a:p>
          <a:r>
            <a:rPr lang="en-US" sz="3200" b="1" dirty="0"/>
            <a:t>71% </a:t>
          </a:r>
          <a:r>
            <a:rPr lang="en-US" sz="2800" dirty="0"/>
            <a:t>have children under 18 years old.</a:t>
          </a:r>
        </a:p>
      </dgm:t>
    </dgm:pt>
    <dgm:pt modelId="{5631F440-1D4C-46DC-9FAC-0014C3750576}" type="parTrans" cxnId="{30BC8DDF-D4E0-4CC3-9BE1-15D5450D9B6E}">
      <dgm:prSet/>
      <dgm:spPr/>
      <dgm:t>
        <a:bodyPr/>
        <a:lstStyle/>
        <a:p>
          <a:endParaRPr lang="en-US"/>
        </a:p>
      </dgm:t>
    </dgm:pt>
    <dgm:pt modelId="{AA312885-A6AC-4AA1-8AF0-F32972742F06}" type="sibTrans" cxnId="{30BC8DDF-D4E0-4CC3-9BE1-15D5450D9B6E}">
      <dgm:prSet/>
      <dgm:spPr/>
      <dgm:t>
        <a:bodyPr/>
        <a:lstStyle/>
        <a:p>
          <a:endParaRPr lang="en-US"/>
        </a:p>
      </dgm:t>
    </dgm:pt>
    <dgm:pt modelId="{6DDE1401-4F51-45BF-9717-4A9E6C1CBF45}">
      <dgm:prSet custT="1"/>
      <dgm:spPr/>
      <dgm:t>
        <a:bodyPr/>
        <a:lstStyle/>
        <a:p>
          <a:r>
            <a:rPr lang="en-US" sz="2800" dirty="0"/>
            <a:t>Parents with children in custody of child welfare declined from </a:t>
          </a:r>
          <a:r>
            <a:rPr lang="en-US" sz="3200" b="1" dirty="0"/>
            <a:t>7.5%</a:t>
          </a:r>
          <a:r>
            <a:rPr lang="en-US" sz="2800" dirty="0"/>
            <a:t> at move-in to </a:t>
          </a:r>
          <a:r>
            <a:rPr lang="en-US" sz="3200" b="1" dirty="0"/>
            <a:t>4.1%</a:t>
          </a:r>
          <a:r>
            <a:rPr lang="en-US" sz="2800" dirty="0"/>
            <a:t> at move-out.</a:t>
          </a:r>
        </a:p>
      </dgm:t>
    </dgm:pt>
    <dgm:pt modelId="{0668367D-14E4-44A3-A690-591ECB92E95D}" type="parTrans" cxnId="{9409B6EC-A8FA-4EA0-ACBB-4029865FCDBB}">
      <dgm:prSet/>
      <dgm:spPr/>
      <dgm:t>
        <a:bodyPr/>
        <a:lstStyle/>
        <a:p>
          <a:endParaRPr lang="en-US"/>
        </a:p>
      </dgm:t>
    </dgm:pt>
    <dgm:pt modelId="{761E756F-5357-4FE1-8533-4285C938F340}" type="sibTrans" cxnId="{9409B6EC-A8FA-4EA0-ACBB-4029865FCDBB}">
      <dgm:prSet/>
      <dgm:spPr/>
      <dgm:t>
        <a:bodyPr/>
        <a:lstStyle/>
        <a:p>
          <a:endParaRPr lang="en-US"/>
        </a:p>
      </dgm:t>
    </dgm:pt>
    <dgm:pt modelId="{A31748C1-E80F-42B6-8270-68319A2423FC}">
      <dgm:prSet custT="1"/>
      <dgm:spPr/>
      <dgm:t>
        <a:bodyPr/>
        <a:lstStyle/>
        <a:p>
          <a:r>
            <a:rPr lang="en-US" sz="3200" b="1" dirty="0"/>
            <a:t>81.5% </a:t>
          </a:r>
          <a:r>
            <a:rPr lang="en-US" sz="2800" dirty="0"/>
            <a:t>of parents reported improved relationships with their children at move-out.</a:t>
          </a:r>
        </a:p>
      </dgm:t>
    </dgm:pt>
    <dgm:pt modelId="{5A461F6B-A624-401B-B919-D8A46AFF8D2F}" type="parTrans" cxnId="{CBC7DCD8-6C73-46FF-B951-86D6DC343C90}">
      <dgm:prSet/>
      <dgm:spPr/>
      <dgm:t>
        <a:bodyPr/>
        <a:lstStyle/>
        <a:p>
          <a:endParaRPr lang="en-US"/>
        </a:p>
      </dgm:t>
    </dgm:pt>
    <dgm:pt modelId="{07E7D76F-46BF-4B81-B94C-CFDB375E5F59}" type="sibTrans" cxnId="{CBC7DCD8-6C73-46FF-B951-86D6DC343C90}">
      <dgm:prSet/>
      <dgm:spPr/>
      <dgm:t>
        <a:bodyPr/>
        <a:lstStyle/>
        <a:p>
          <a:endParaRPr lang="en-US"/>
        </a:p>
      </dgm:t>
    </dgm:pt>
    <dgm:pt modelId="{3E9D492E-8CAF-E24E-843A-C4DCFC3CA2E5}" type="pres">
      <dgm:prSet presAssocID="{A3964F39-E1F3-4BB7-BCB6-FD60D2D864E3}" presName="linear" presStyleCnt="0">
        <dgm:presLayoutVars>
          <dgm:animLvl val="lvl"/>
          <dgm:resizeHandles val="exact"/>
        </dgm:presLayoutVars>
      </dgm:prSet>
      <dgm:spPr/>
    </dgm:pt>
    <dgm:pt modelId="{270D4E14-4960-DF4B-8B13-AA49BE867999}" type="pres">
      <dgm:prSet presAssocID="{2DDA8182-07CD-4C9C-ACE9-F8ACD8840FC4}" presName="parentText" presStyleLbl="node1" presStyleIdx="0" presStyleCnt="3" custScaleY="75785">
        <dgm:presLayoutVars>
          <dgm:chMax val="0"/>
          <dgm:bulletEnabled val="1"/>
        </dgm:presLayoutVars>
      </dgm:prSet>
      <dgm:spPr/>
    </dgm:pt>
    <dgm:pt modelId="{0DEC5D56-471B-A341-BACE-0EC50E8CF916}" type="pres">
      <dgm:prSet presAssocID="{AA312885-A6AC-4AA1-8AF0-F32972742F06}" presName="spacer" presStyleCnt="0"/>
      <dgm:spPr/>
    </dgm:pt>
    <dgm:pt modelId="{C112C862-6EF5-2441-B92A-650970673FA8}" type="pres">
      <dgm:prSet presAssocID="{6DDE1401-4F51-45BF-9717-4A9E6C1CBF45}" presName="parentText" presStyleLbl="node1" presStyleIdx="1" presStyleCnt="3">
        <dgm:presLayoutVars>
          <dgm:chMax val="0"/>
          <dgm:bulletEnabled val="1"/>
        </dgm:presLayoutVars>
      </dgm:prSet>
      <dgm:spPr/>
    </dgm:pt>
    <dgm:pt modelId="{6472B807-211E-A742-AB50-89D803AEC4F5}" type="pres">
      <dgm:prSet presAssocID="{761E756F-5357-4FE1-8533-4285C938F340}" presName="spacer" presStyleCnt="0"/>
      <dgm:spPr/>
    </dgm:pt>
    <dgm:pt modelId="{C0822245-67BE-6240-8654-454F618FAB70}" type="pres">
      <dgm:prSet presAssocID="{A31748C1-E80F-42B6-8270-68319A2423FC}" presName="parentText" presStyleLbl="node1" presStyleIdx="2" presStyleCnt="3" custScaleY="84252">
        <dgm:presLayoutVars>
          <dgm:chMax val="0"/>
          <dgm:bulletEnabled val="1"/>
        </dgm:presLayoutVars>
      </dgm:prSet>
      <dgm:spPr/>
    </dgm:pt>
  </dgm:ptLst>
  <dgm:cxnLst>
    <dgm:cxn modelId="{3690F98F-92BE-0840-ABFE-7776E7A4D001}" type="presOf" srcId="{6DDE1401-4F51-45BF-9717-4A9E6C1CBF45}" destId="{C112C862-6EF5-2441-B92A-650970673FA8}" srcOrd="0" destOrd="0" presId="urn:microsoft.com/office/officeart/2005/8/layout/vList2"/>
    <dgm:cxn modelId="{3811819B-71D1-824A-B68F-93959598841E}" type="presOf" srcId="{2DDA8182-07CD-4C9C-ACE9-F8ACD8840FC4}" destId="{270D4E14-4960-DF4B-8B13-AA49BE867999}" srcOrd="0" destOrd="0" presId="urn:microsoft.com/office/officeart/2005/8/layout/vList2"/>
    <dgm:cxn modelId="{7FB8139C-9129-CF41-BDB2-ECF86489DE0E}" type="presOf" srcId="{A3964F39-E1F3-4BB7-BCB6-FD60D2D864E3}" destId="{3E9D492E-8CAF-E24E-843A-C4DCFC3CA2E5}" srcOrd="0" destOrd="0" presId="urn:microsoft.com/office/officeart/2005/8/layout/vList2"/>
    <dgm:cxn modelId="{1E1F92CF-3E80-FB41-92EA-7BEEE14D8DE8}" type="presOf" srcId="{A31748C1-E80F-42B6-8270-68319A2423FC}" destId="{C0822245-67BE-6240-8654-454F618FAB70}" srcOrd="0" destOrd="0" presId="urn:microsoft.com/office/officeart/2005/8/layout/vList2"/>
    <dgm:cxn modelId="{CBC7DCD8-6C73-46FF-B951-86D6DC343C90}" srcId="{A3964F39-E1F3-4BB7-BCB6-FD60D2D864E3}" destId="{A31748C1-E80F-42B6-8270-68319A2423FC}" srcOrd="2" destOrd="0" parTransId="{5A461F6B-A624-401B-B919-D8A46AFF8D2F}" sibTransId="{07E7D76F-46BF-4B81-B94C-CFDB375E5F59}"/>
    <dgm:cxn modelId="{30BC8DDF-D4E0-4CC3-9BE1-15D5450D9B6E}" srcId="{A3964F39-E1F3-4BB7-BCB6-FD60D2D864E3}" destId="{2DDA8182-07CD-4C9C-ACE9-F8ACD8840FC4}" srcOrd="0" destOrd="0" parTransId="{5631F440-1D4C-46DC-9FAC-0014C3750576}" sibTransId="{AA312885-A6AC-4AA1-8AF0-F32972742F06}"/>
    <dgm:cxn modelId="{9409B6EC-A8FA-4EA0-ACBB-4029865FCDBB}" srcId="{A3964F39-E1F3-4BB7-BCB6-FD60D2D864E3}" destId="{6DDE1401-4F51-45BF-9717-4A9E6C1CBF45}" srcOrd="1" destOrd="0" parTransId="{0668367D-14E4-44A3-A690-591ECB92E95D}" sibTransId="{761E756F-5357-4FE1-8533-4285C938F340}"/>
    <dgm:cxn modelId="{A739DE97-BD1E-954C-9FA2-8732463918C9}" type="presParOf" srcId="{3E9D492E-8CAF-E24E-843A-C4DCFC3CA2E5}" destId="{270D4E14-4960-DF4B-8B13-AA49BE867999}" srcOrd="0" destOrd="0" presId="urn:microsoft.com/office/officeart/2005/8/layout/vList2"/>
    <dgm:cxn modelId="{5CD639D3-FD7B-5B40-A1D6-F6E2E0464522}" type="presParOf" srcId="{3E9D492E-8CAF-E24E-843A-C4DCFC3CA2E5}" destId="{0DEC5D56-471B-A341-BACE-0EC50E8CF916}" srcOrd="1" destOrd="0" presId="urn:microsoft.com/office/officeart/2005/8/layout/vList2"/>
    <dgm:cxn modelId="{995B4BB3-80BB-F54B-A6E7-4A4CFB8AF8F2}" type="presParOf" srcId="{3E9D492E-8CAF-E24E-843A-C4DCFC3CA2E5}" destId="{C112C862-6EF5-2441-B92A-650970673FA8}" srcOrd="2" destOrd="0" presId="urn:microsoft.com/office/officeart/2005/8/layout/vList2"/>
    <dgm:cxn modelId="{6F58A3AF-6EFE-564E-A06A-54D0238B6E4D}" type="presParOf" srcId="{3E9D492E-8CAF-E24E-843A-C4DCFC3CA2E5}" destId="{6472B807-211E-A742-AB50-89D803AEC4F5}" srcOrd="3" destOrd="0" presId="urn:microsoft.com/office/officeart/2005/8/layout/vList2"/>
    <dgm:cxn modelId="{72EB302D-2696-9343-86F9-C66FEE292740}" type="presParOf" srcId="{3E9D492E-8CAF-E24E-843A-C4DCFC3CA2E5}" destId="{C0822245-67BE-6240-8654-454F618FAB7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212659-0250-9E42-964C-3E000E6D1AE8}" type="doc">
      <dgm:prSet loTypeId="urn:microsoft.com/office/officeart/2005/8/layout/process1" loCatId="" qsTypeId="urn:microsoft.com/office/officeart/2005/8/quickstyle/simple1" qsCatId="simple" csTypeId="urn:microsoft.com/office/officeart/2005/8/colors/accent1_2" csCatId="accent1" phldr="1"/>
      <dgm:spPr/>
    </dgm:pt>
    <dgm:pt modelId="{6F135521-1F7E-5249-A21D-7549286B2767}">
      <dgm:prSet phldrT="[Text]"/>
      <dgm:spPr>
        <a:solidFill>
          <a:srgbClr val="FF9300"/>
        </a:solidFill>
      </dgm:spPr>
      <dgm:t>
        <a:bodyPr/>
        <a:lstStyle/>
        <a:p>
          <a:r>
            <a:rPr lang="en-US"/>
            <a:t>57% at move-in</a:t>
          </a:r>
          <a:endParaRPr lang="en-US" dirty="0"/>
        </a:p>
      </dgm:t>
    </dgm:pt>
    <dgm:pt modelId="{36BB49EB-7647-FF4C-A5F1-495587219B43}" type="parTrans" cxnId="{FF30BEAB-864B-5C46-B965-75E4EF05594E}">
      <dgm:prSet/>
      <dgm:spPr/>
      <dgm:t>
        <a:bodyPr/>
        <a:lstStyle/>
        <a:p>
          <a:endParaRPr lang="en-US"/>
        </a:p>
      </dgm:t>
    </dgm:pt>
    <dgm:pt modelId="{944CDFAF-5E66-B748-BA64-88DC7FE23D61}" type="sibTrans" cxnId="{FF30BEAB-864B-5C46-B965-75E4EF05594E}">
      <dgm:prSet/>
      <dgm:spPr/>
      <dgm:t>
        <a:bodyPr/>
        <a:lstStyle/>
        <a:p>
          <a:endParaRPr lang="en-US"/>
        </a:p>
      </dgm:t>
    </dgm:pt>
    <dgm:pt modelId="{A9966E55-565C-1243-AD80-31AADE1901FB}">
      <dgm:prSet phldrT="[Text]"/>
      <dgm:spPr>
        <a:solidFill>
          <a:srgbClr val="FAC803"/>
        </a:solidFill>
      </dgm:spPr>
      <dgm:t>
        <a:bodyPr/>
        <a:lstStyle/>
        <a:p>
          <a:r>
            <a:rPr lang="en-US" dirty="0"/>
            <a:t>23% at </a:t>
          </a:r>
        </a:p>
        <a:p>
          <a:r>
            <a:rPr lang="en-US" dirty="0"/>
            <a:t>six months</a:t>
          </a:r>
        </a:p>
      </dgm:t>
    </dgm:pt>
    <dgm:pt modelId="{1DCB723A-7300-3648-8D6C-AC00DF8439A0}" type="parTrans" cxnId="{6A429DED-C3C8-B64F-8BDD-C6883A178E09}">
      <dgm:prSet/>
      <dgm:spPr/>
      <dgm:t>
        <a:bodyPr/>
        <a:lstStyle/>
        <a:p>
          <a:endParaRPr lang="en-US"/>
        </a:p>
      </dgm:t>
    </dgm:pt>
    <dgm:pt modelId="{A50F326B-C4BE-A543-9E6F-317377B68802}" type="sibTrans" cxnId="{6A429DED-C3C8-B64F-8BDD-C6883A178E09}">
      <dgm:prSet/>
      <dgm:spPr/>
      <dgm:t>
        <a:bodyPr/>
        <a:lstStyle/>
        <a:p>
          <a:endParaRPr lang="en-US"/>
        </a:p>
      </dgm:t>
    </dgm:pt>
    <dgm:pt modelId="{ED48CC54-97C1-994C-A6FE-64387FBCDDC4}" type="pres">
      <dgm:prSet presAssocID="{D2212659-0250-9E42-964C-3E000E6D1AE8}" presName="Name0" presStyleCnt="0">
        <dgm:presLayoutVars>
          <dgm:dir/>
          <dgm:resizeHandles val="exact"/>
        </dgm:presLayoutVars>
      </dgm:prSet>
      <dgm:spPr/>
    </dgm:pt>
    <dgm:pt modelId="{EBAC58D5-0A5D-5747-B654-E4C802B2A319}" type="pres">
      <dgm:prSet presAssocID="{6F135521-1F7E-5249-A21D-7549286B2767}" presName="node" presStyleLbl="node1" presStyleIdx="0" presStyleCnt="2">
        <dgm:presLayoutVars>
          <dgm:bulletEnabled val="1"/>
        </dgm:presLayoutVars>
      </dgm:prSet>
      <dgm:spPr/>
    </dgm:pt>
    <dgm:pt modelId="{7DE02C29-1CC8-4246-92C6-7264E1DC7C59}" type="pres">
      <dgm:prSet presAssocID="{944CDFAF-5E66-B748-BA64-88DC7FE23D61}" presName="sibTrans" presStyleLbl="sibTrans2D1" presStyleIdx="0" presStyleCnt="1"/>
      <dgm:spPr/>
    </dgm:pt>
    <dgm:pt modelId="{1B003F91-2B8A-6347-87E9-571B3ED92D27}" type="pres">
      <dgm:prSet presAssocID="{944CDFAF-5E66-B748-BA64-88DC7FE23D61}" presName="connectorText" presStyleLbl="sibTrans2D1" presStyleIdx="0" presStyleCnt="1"/>
      <dgm:spPr/>
    </dgm:pt>
    <dgm:pt modelId="{5E6213D8-76A9-784F-AFF9-28BB99C0E07C}" type="pres">
      <dgm:prSet presAssocID="{A9966E55-565C-1243-AD80-31AADE1901FB}" presName="node" presStyleLbl="node1" presStyleIdx="1" presStyleCnt="2">
        <dgm:presLayoutVars>
          <dgm:bulletEnabled val="1"/>
        </dgm:presLayoutVars>
      </dgm:prSet>
      <dgm:spPr/>
    </dgm:pt>
  </dgm:ptLst>
  <dgm:cxnLst>
    <dgm:cxn modelId="{C651C012-F20A-2D48-BC11-98958FBB676C}" type="presOf" srcId="{D2212659-0250-9E42-964C-3E000E6D1AE8}" destId="{ED48CC54-97C1-994C-A6FE-64387FBCDDC4}" srcOrd="0" destOrd="0" presId="urn:microsoft.com/office/officeart/2005/8/layout/process1"/>
    <dgm:cxn modelId="{295F9044-D9E1-5C4E-B501-827F8727A7CF}" type="presOf" srcId="{6F135521-1F7E-5249-A21D-7549286B2767}" destId="{EBAC58D5-0A5D-5747-B654-E4C802B2A319}" srcOrd="0" destOrd="0" presId="urn:microsoft.com/office/officeart/2005/8/layout/process1"/>
    <dgm:cxn modelId="{CE9A7067-6E49-5345-9815-032239ECFC4E}" type="presOf" srcId="{944CDFAF-5E66-B748-BA64-88DC7FE23D61}" destId="{1B003F91-2B8A-6347-87E9-571B3ED92D27}" srcOrd="1" destOrd="0" presId="urn:microsoft.com/office/officeart/2005/8/layout/process1"/>
    <dgm:cxn modelId="{439EA270-BE1A-8F4A-8C83-DE7EFDE1B5C8}" type="presOf" srcId="{944CDFAF-5E66-B748-BA64-88DC7FE23D61}" destId="{7DE02C29-1CC8-4246-92C6-7264E1DC7C59}" srcOrd="0" destOrd="0" presId="urn:microsoft.com/office/officeart/2005/8/layout/process1"/>
    <dgm:cxn modelId="{A6285BA0-3C34-6E48-9A48-4FFDD6D5A561}" type="presOf" srcId="{A9966E55-565C-1243-AD80-31AADE1901FB}" destId="{5E6213D8-76A9-784F-AFF9-28BB99C0E07C}" srcOrd="0" destOrd="0" presId="urn:microsoft.com/office/officeart/2005/8/layout/process1"/>
    <dgm:cxn modelId="{FF30BEAB-864B-5C46-B965-75E4EF05594E}" srcId="{D2212659-0250-9E42-964C-3E000E6D1AE8}" destId="{6F135521-1F7E-5249-A21D-7549286B2767}" srcOrd="0" destOrd="0" parTransId="{36BB49EB-7647-FF4C-A5F1-495587219B43}" sibTransId="{944CDFAF-5E66-B748-BA64-88DC7FE23D61}"/>
    <dgm:cxn modelId="{6A429DED-C3C8-B64F-8BDD-C6883A178E09}" srcId="{D2212659-0250-9E42-964C-3E000E6D1AE8}" destId="{A9966E55-565C-1243-AD80-31AADE1901FB}" srcOrd="1" destOrd="0" parTransId="{1DCB723A-7300-3648-8D6C-AC00DF8439A0}" sibTransId="{A50F326B-C4BE-A543-9E6F-317377B68802}"/>
    <dgm:cxn modelId="{586DE55F-6BC7-7D4D-A8A9-C5927FD8A1D1}" type="presParOf" srcId="{ED48CC54-97C1-994C-A6FE-64387FBCDDC4}" destId="{EBAC58D5-0A5D-5747-B654-E4C802B2A319}" srcOrd="0" destOrd="0" presId="urn:microsoft.com/office/officeart/2005/8/layout/process1"/>
    <dgm:cxn modelId="{94C36F56-7CCA-5B48-91DF-5B68A9121FE4}" type="presParOf" srcId="{ED48CC54-97C1-994C-A6FE-64387FBCDDC4}" destId="{7DE02C29-1CC8-4246-92C6-7264E1DC7C59}" srcOrd="1" destOrd="0" presId="urn:microsoft.com/office/officeart/2005/8/layout/process1"/>
    <dgm:cxn modelId="{EACD192D-A6DB-7F4A-B5A0-6996DCD4B7C6}" type="presParOf" srcId="{7DE02C29-1CC8-4246-92C6-7264E1DC7C59}" destId="{1B003F91-2B8A-6347-87E9-571B3ED92D27}" srcOrd="0" destOrd="0" presId="urn:microsoft.com/office/officeart/2005/8/layout/process1"/>
    <dgm:cxn modelId="{07D40BD8-D192-CA48-A241-A8EAF1E40BE7}" type="presParOf" srcId="{ED48CC54-97C1-994C-A6FE-64387FBCDDC4}" destId="{5E6213D8-76A9-784F-AFF9-28BB99C0E07C}"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212659-0250-9E42-964C-3E000E6D1AE8}" type="doc">
      <dgm:prSet loTypeId="urn:microsoft.com/office/officeart/2005/8/layout/process1" loCatId="" qsTypeId="urn:microsoft.com/office/officeart/2005/8/quickstyle/simple1" qsCatId="simple" csTypeId="urn:microsoft.com/office/officeart/2005/8/colors/accent1_2" csCatId="accent1" phldr="1"/>
      <dgm:spPr/>
    </dgm:pt>
    <dgm:pt modelId="{6F135521-1F7E-5249-A21D-7549286B2767}">
      <dgm:prSet phldrT="[Text]"/>
      <dgm:spPr>
        <a:solidFill>
          <a:srgbClr val="FF9300"/>
        </a:solidFill>
      </dgm:spPr>
      <dgm:t>
        <a:bodyPr/>
        <a:lstStyle/>
        <a:p>
          <a:r>
            <a:rPr lang="en-US" dirty="0"/>
            <a:t>5% at move-in</a:t>
          </a:r>
        </a:p>
      </dgm:t>
    </dgm:pt>
    <dgm:pt modelId="{36BB49EB-7647-FF4C-A5F1-495587219B43}" type="parTrans" cxnId="{FF30BEAB-864B-5C46-B965-75E4EF05594E}">
      <dgm:prSet/>
      <dgm:spPr/>
      <dgm:t>
        <a:bodyPr/>
        <a:lstStyle/>
        <a:p>
          <a:endParaRPr lang="en-US"/>
        </a:p>
      </dgm:t>
    </dgm:pt>
    <dgm:pt modelId="{944CDFAF-5E66-B748-BA64-88DC7FE23D61}" type="sibTrans" cxnId="{FF30BEAB-864B-5C46-B965-75E4EF05594E}">
      <dgm:prSet/>
      <dgm:spPr/>
      <dgm:t>
        <a:bodyPr/>
        <a:lstStyle/>
        <a:p>
          <a:endParaRPr lang="en-US"/>
        </a:p>
      </dgm:t>
    </dgm:pt>
    <dgm:pt modelId="{A9966E55-565C-1243-AD80-31AADE1901FB}">
      <dgm:prSet phldrT="[Text]"/>
      <dgm:spPr>
        <a:solidFill>
          <a:schemeClr val="accent6">
            <a:lumMod val="75000"/>
          </a:schemeClr>
        </a:solidFill>
      </dgm:spPr>
      <dgm:t>
        <a:bodyPr/>
        <a:lstStyle/>
        <a:p>
          <a:r>
            <a:rPr lang="en-US" dirty="0"/>
            <a:t>19% at move-out</a:t>
          </a:r>
        </a:p>
      </dgm:t>
    </dgm:pt>
    <dgm:pt modelId="{1DCB723A-7300-3648-8D6C-AC00DF8439A0}" type="parTrans" cxnId="{6A429DED-C3C8-B64F-8BDD-C6883A178E09}">
      <dgm:prSet/>
      <dgm:spPr/>
      <dgm:t>
        <a:bodyPr/>
        <a:lstStyle/>
        <a:p>
          <a:endParaRPr lang="en-US"/>
        </a:p>
      </dgm:t>
    </dgm:pt>
    <dgm:pt modelId="{A50F326B-C4BE-A543-9E6F-317377B68802}" type="sibTrans" cxnId="{6A429DED-C3C8-B64F-8BDD-C6883A178E09}">
      <dgm:prSet/>
      <dgm:spPr/>
      <dgm:t>
        <a:bodyPr/>
        <a:lstStyle/>
        <a:p>
          <a:endParaRPr lang="en-US"/>
        </a:p>
      </dgm:t>
    </dgm:pt>
    <dgm:pt modelId="{ED48CC54-97C1-994C-A6FE-64387FBCDDC4}" type="pres">
      <dgm:prSet presAssocID="{D2212659-0250-9E42-964C-3E000E6D1AE8}" presName="Name0" presStyleCnt="0">
        <dgm:presLayoutVars>
          <dgm:dir/>
          <dgm:resizeHandles val="exact"/>
        </dgm:presLayoutVars>
      </dgm:prSet>
      <dgm:spPr/>
    </dgm:pt>
    <dgm:pt modelId="{EBAC58D5-0A5D-5747-B654-E4C802B2A319}" type="pres">
      <dgm:prSet presAssocID="{6F135521-1F7E-5249-A21D-7549286B2767}" presName="node" presStyleLbl="node1" presStyleIdx="0" presStyleCnt="2">
        <dgm:presLayoutVars>
          <dgm:bulletEnabled val="1"/>
        </dgm:presLayoutVars>
      </dgm:prSet>
      <dgm:spPr/>
    </dgm:pt>
    <dgm:pt modelId="{7DE02C29-1CC8-4246-92C6-7264E1DC7C59}" type="pres">
      <dgm:prSet presAssocID="{944CDFAF-5E66-B748-BA64-88DC7FE23D61}" presName="sibTrans" presStyleLbl="sibTrans2D1" presStyleIdx="0" presStyleCnt="1"/>
      <dgm:spPr/>
    </dgm:pt>
    <dgm:pt modelId="{1B003F91-2B8A-6347-87E9-571B3ED92D27}" type="pres">
      <dgm:prSet presAssocID="{944CDFAF-5E66-B748-BA64-88DC7FE23D61}" presName="connectorText" presStyleLbl="sibTrans2D1" presStyleIdx="0" presStyleCnt="1"/>
      <dgm:spPr/>
    </dgm:pt>
    <dgm:pt modelId="{5E6213D8-76A9-784F-AFF9-28BB99C0E07C}" type="pres">
      <dgm:prSet presAssocID="{A9966E55-565C-1243-AD80-31AADE1901FB}" presName="node" presStyleLbl="node1" presStyleIdx="1" presStyleCnt="2">
        <dgm:presLayoutVars>
          <dgm:bulletEnabled val="1"/>
        </dgm:presLayoutVars>
      </dgm:prSet>
      <dgm:spPr/>
    </dgm:pt>
  </dgm:ptLst>
  <dgm:cxnLst>
    <dgm:cxn modelId="{1B651723-BDFA-5C4E-AC3E-83C8F6276F49}" type="presOf" srcId="{944CDFAF-5E66-B748-BA64-88DC7FE23D61}" destId="{7DE02C29-1CC8-4246-92C6-7264E1DC7C59}" srcOrd="0" destOrd="0" presId="urn:microsoft.com/office/officeart/2005/8/layout/process1"/>
    <dgm:cxn modelId="{5A670838-433B-BA4A-B1CD-D87123E495A4}" type="presOf" srcId="{944CDFAF-5E66-B748-BA64-88DC7FE23D61}" destId="{1B003F91-2B8A-6347-87E9-571B3ED92D27}" srcOrd="1" destOrd="0" presId="urn:microsoft.com/office/officeart/2005/8/layout/process1"/>
    <dgm:cxn modelId="{288B2677-C89C-BF4A-B1B4-B0B60EE7FFBF}" type="presOf" srcId="{A9966E55-565C-1243-AD80-31AADE1901FB}" destId="{5E6213D8-76A9-784F-AFF9-28BB99C0E07C}" srcOrd="0" destOrd="0" presId="urn:microsoft.com/office/officeart/2005/8/layout/process1"/>
    <dgm:cxn modelId="{91DE6485-1A40-9C4E-B45E-2E63AE6A9679}" type="presOf" srcId="{D2212659-0250-9E42-964C-3E000E6D1AE8}" destId="{ED48CC54-97C1-994C-A6FE-64387FBCDDC4}" srcOrd="0" destOrd="0" presId="urn:microsoft.com/office/officeart/2005/8/layout/process1"/>
    <dgm:cxn modelId="{62ED5CA6-5D78-6348-859E-1D77C12DE496}" type="presOf" srcId="{6F135521-1F7E-5249-A21D-7549286B2767}" destId="{EBAC58D5-0A5D-5747-B654-E4C802B2A319}" srcOrd="0" destOrd="0" presId="urn:microsoft.com/office/officeart/2005/8/layout/process1"/>
    <dgm:cxn modelId="{FF30BEAB-864B-5C46-B965-75E4EF05594E}" srcId="{D2212659-0250-9E42-964C-3E000E6D1AE8}" destId="{6F135521-1F7E-5249-A21D-7549286B2767}" srcOrd="0" destOrd="0" parTransId="{36BB49EB-7647-FF4C-A5F1-495587219B43}" sibTransId="{944CDFAF-5E66-B748-BA64-88DC7FE23D61}"/>
    <dgm:cxn modelId="{6A429DED-C3C8-B64F-8BDD-C6883A178E09}" srcId="{D2212659-0250-9E42-964C-3E000E6D1AE8}" destId="{A9966E55-565C-1243-AD80-31AADE1901FB}" srcOrd="1" destOrd="0" parTransId="{1DCB723A-7300-3648-8D6C-AC00DF8439A0}" sibTransId="{A50F326B-C4BE-A543-9E6F-317377B68802}"/>
    <dgm:cxn modelId="{59CC3A2F-61D2-A14F-8351-23C25F7DBD97}" type="presParOf" srcId="{ED48CC54-97C1-994C-A6FE-64387FBCDDC4}" destId="{EBAC58D5-0A5D-5747-B654-E4C802B2A319}" srcOrd="0" destOrd="0" presId="urn:microsoft.com/office/officeart/2005/8/layout/process1"/>
    <dgm:cxn modelId="{1D7B0CAA-1AD0-584F-8566-603F1F82A34E}" type="presParOf" srcId="{ED48CC54-97C1-994C-A6FE-64387FBCDDC4}" destId="{7DE02C29-1CC8-4246-92C6-7264E1DC7C59}" srcOrd="1" destOrd="0" presId="urn:microsoft.com/office/officeart/2005/8/layout/process1"/>
    <dgm:cxn modelId="{429085C8-C0D5-6F47-BC32-0FAD07F88CFE}" type="presParOf" srcId="{7DE02C29-1CC8-4246-92C6-7264E1DC7C59}" destId="{1B003F91-2B8A-6347-87E9-571B3ED92D27}" srcOrd="0" destOrd="0" presId="urn:microsoft.com/office/officeart/2005/8/layout/process1"/>
    <dgm:cxn modelId="{DBEE9C98-4758-FF44-86F9-1D1753F3536A}" type="presParOf" srcId="{ED48CC54-97C1-994C-A6FE-64387FBCDDC4}" destId="{5E6213D8-76A9-784F-AFF9-28BB99C0E07C}"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DA9DB-C773-5440-A1CE-A4D00D8B39D3}">
      <dsp:nvSpPr>
        <dsp:cNvPr id="0" name=""/>
        <dsp:cNvSpPr/>
      </dsp:nvSpPr>
      <dsp:spPr>
        <a:xfrm>
          <a:off x="417227" y="2883360"/>
          <a:ext cx="3327661" cy="60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2014</a:t>
          </a:r>
        </a:p>
      </dsp:txBody>
      <dsp:txXfrm>
        <a:off x="417227" y="2883360"/>
        <a:ext cx="3327661" cy="606740"/>
      </dsp:txXfrm>
    </dsp:sp>
    <dsp:sp modelId="{77703A13-2FF5-154C-A071-A3C131E05D97}">
      <dsp:nvSpPr>
        <dsp:cNvPr id="0" name=""/>
        <dsp:cNvSpPr/>
      </dsp:nvSpPr>
      <dsp:spPr>
        <a:xfrm>
          <a:off x="0" y="2577305"/>
          <a:ext cx="10401483" cy="2147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EEA3F-CC3D-EB42-B6E0-F2D700F8E982}">
      <dsp:nvSpPr>
        <dsp:cNvPr id="0" name=""/>
        <dsp:cNvSpPr/>
      </dsp:nvSpPr>
      <dsp:spPr>
        <a:xfrm>
          <a:off x="250844" y="119636"/>
          <a:ext cx="3660428" cy="154487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Prior to 2014, there was no funding in the state budget for recovery housing. It was only through advocacy and data that this funding stream was created.</a:t>
          </a:r>
        </a:p>
        <a:p>
          <a:pPr marL="57150" lvl="1" indent="-57150" algn="l" defTabSz="444500">
            <a:lnSpc>
              <a:spcPct val="90000"/>
            </a:lnSpc>
            <a:spcBef>
              <a:spcPct val="0"/>
            </a:spcBef>
            <a:spcAft>
              <a:spcPct val="15000"/>
            </a:spcAft>
            <a:buChar char="•"/>
          </a:pPr>
          <a:r>
            <a:rPr lang="en-US" sz="1000" kern="1200"/>
            <a:t>There was also no organization that had a sole focus on recovery housing. The establishment of ORH was essential to the growth of the field and essential to the needs of recovery housing providers to be heard.</a:t>
          </a:r>
        </a:p>
      </dsp:txBody>
      <dsp:txXfrm>
        <a:off x="250844" y="119636"/>
        <a:ext cx="3660428" cy="1544873"/>
      </dsp:txXfrm>
    </dsp:sp>
    <dsp:sp modelId="{4F7EBB27-4D7C-6349-8BA2-AEA7AEF4C33B}">
      <dsp:nvSpPr>
        <dsp:cNvPr id="0" name=""/>
        <dsp:cNvSpPr/>
      </dsp:nvSpPr>
      <dsp:spPr>
        <a:xfrm>
          <a:off x="2081058" y="1664509"/>
          <a:ext cx="0" cy="912795"/>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8FC3CA8-B4F6-7048-BBEB-67B18159D5D4}">
      <dsp:nvSpPr>
        <dsp:cNvPr id="0" name=""/>
        <dsp:cNvSpPr/>
      </dsp:nvSpPr>
      <dsp:spPr>
        <a:xfrm>
          <a:off x="2497016" y="1879285"/>
          <a:ext cx="3327661" cy="60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Mar. 2016</a:t>
          </a:r>
        </a:p>
      </dsp:txBody>
      <dsp:txXfrm>
        <a:off x="2497016" y="1879285"/>
        <a:ext cx="3327661" cy="606740"/>
      </dsp:txXfrm>
    </dsp:sp>
    <dsp:sp modelId="{FA508278-7325-E444-842C-9395F43F6115}">
      <dsp:nvSpPr>
        <dsp:cNvPr id="0" name=""/>
        <dsp:cNvSpPr/>
      </dsp:nvSpPr>
      <dsp:spPr>
        <a:xfrm>
          <a:off x="2330633" y="3704877"/>
          <a:ext cx="3660428" cy="119376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Outcomes Tool Launches</a:t>
          </a:r>
        </a:p>
        <a:p>
          <a:pPr marL="57150" lvl="1" indent="-57150" algn="l" defTabSz="444500">
            <a:lnSpc>
              <a:spcPct val="90000"/>
            </a:lnSpc>
            <a:spcBef>
              <a:spcPct val="0"/>
            </a:spcBef>
            <a:spcAft>
              <a:spcPct val="15000"/>
            </a:spcAft>
            <a:buChar char="•"/>
          </a:pPr>
          <a:r>
            <a:rPr lang="en-US" sz="1000" kern="1200"/>
            <a:t>ORH worked closely with the ORH Board, staff, operators, and the team at Mighty Crow to develop a web-based survey and data dashboard.</a:t>
          </a:r>
        </a:p>
        <a:p>
          <a:pPr marL="57150" lvl="1" indent="-57150" algn="l" defTabSz="444500">
            <a:lnSpc>
              <a:spcPct val="90000"/>
            </a:lnSpc>
            <a:spcBef>
              <a:spcPct val="0"/>
            </a:spcBef>
            <a:spcAft>
              <a:spcPct val="15000"/>
            </a:spcAft>
            <a:buChar char="•"/>
          </a:pPr>
          <a:r>
            <a:rPr lang="en-US" sz="1000" kern="1200"/>
            <a:t>Between March 2016 and April 2022, over 11,500 surveys were submitted.</a:t>
          </a:r>
        </a:p>
      </dsp:txBody>
      <dsp:txXfrm>
        <a:off x="2330633" y="3704877"/>
        <a:ext cx="3660428" cy="1193765"/>
      </dsp:txXfrm>
    </dsp:sp>
    <dsp:sp modelId="{01E6C016-EA8B-6746-88F6-F6333E21ED03}">
      <dsp:nvSpPr>
        <dsp:cNvPr id="0" name=""/>
        <dsp:cNvSpPr/>
      </dsp:nvSpPr>
      <dsp:spPr>
        <a:xfrm>
          <a:off x="4160847" y="2792081"/>
          <a:ext cx="0" cy="912795"/>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B10A555B-4849-9F43-AD3C-D5DF62696B54}">
      <dsp:nvSpPr>
        <dsp:cNvPr id="0" name=""/>
        <dsp:cNvSpPr/>
      </dsp:nvSpPr>
      <dsp:spPr>
        <a:xfrm>
          <a:off x="2013941" y="2617576"/>
          <a:ext cx="134234" cy="13423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DEAA8819-DA52-C349-A4E3-EB28423FD3BF}">
      <dsp:nvSpPr>
        <dsp:cNvPr id="0" name=""/>
        <dsp:cNvSpPr/>
      </dsp:nvSpPr>
      <dsp:spPr>
        <a:xfrm>
          <a:off x="4093729" y="2617576"/>
          <a:ext cx="134234" cy="13423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E5765889-E104-3B4D-A137-9462704F22BE}">
      <dsp:nvSpPr>
        <dsp:cNvPr id="0" name=""/>
        <dsp:cNvSpPr/>
      </dsp:nvSpPr>
      <dsp:spPr>
        <a:xfrm>
          <a:off x="4576804" y="2883360"/>
          <a:ext cx="3327661" cy="60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2021</a:t>
          </a:r>
        </a:p>
      </dsp:txBody>
      <dsp:txXfrm>
        <a:off x="4576804" y="2883360"/>
        <a:ext cx="3327661" cy="606740"/>
      </dsp:txXfrm>
    </dsp:sp>
    <dsp:sp modelId="{DD024DF0-7E97-F84B-A044-E78986A5A2D4}">
      <dsp:nvSpPr>
        <dsp:cNvPr id="0" name=""/>
        <dsp:cNvSpPr/>
      </dsp:nvSpPr>
      <dsp:spPr>
        <a:xfrm>
          <a:off x="4410421" y="166450"/>
          <a:ext cx="3660428" cy="149805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After 5 years of use, an assessment of the Outcomes Tool was done</a:t>
          </a:r>
        </a:p>
        <a:p>
          <a:pPr marL="57150" lvl="1" indent="-57150" algn="l" defTabSz="444500">
            <a:lnSpc>
              <a:spcPct val="90000"/>
            </a:lnSpc>
            <a:spcBef>
              <a:spcPct val="0"/>
            </a:spcBef>
            <a:spcAft>
              <a:spcPct val="15000"/>
            </a:spcAft>
            <a:buChar char="•"/>
          </a:pPr>
          <a:r>
            <a:rPr lang="en-US" sz="1000" kern="1200" dirty="0"/>
            <a:t>We looked at what data points were most useful, what additional data we wanted to be collecting, and what changes could be made to increase data clarity and accessibility for operators.</a:t>
          </a:r>
        </a:p>
        <a:p>
          <a:pPr marL="57150" lvl="1" indent="-57150" algn="l" defTabSz="444500">
            <a:lnSpc>
              <a:spcPct val="90000"/>
            </a:lnSpc>
            <a:spcBef>
              <a:spcPct val="0"/>
            </a:spcBef>
            <a:spcAft>
              <a:spcPct val="15000"/>
            </a:spcAft>
            <a:buChar char="•"/>
          </a:pPr>
          <a:r>
            <a:rPr lang="en-US" sz="1000" kern="1200"/>
            <a:t>Technical upgrades were made to allow more users (such as county boards) access to the data.</a:t>
          </a:r>
        </a:p>
      </dsp:txBody>
      <dsp:txXfrm>
        <a:off x="4410421" y="166450"/>
        <a:ext cx="3660428" cy="1498058"/>
      </dsp:txXfrm>
    </dsp:sp>
    <dsp:sp modelId="{9CB54B86-A60D-7345-AE90-07835200A08A}">
      <dsp:nvSpPr>
        <dsp:cNvPr id="0" name=""/>
        <dsp:cNvSpPr/>
      </dsp:nvSpPr>
      <dsp:spPr>
        <a:xfrm>
          <a:off x="6240635" y="1664509"/>
          <a:ext cx="0" cy="912795"/>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DDB41176-C9B6-D542-8311-325AED6B456F}">
      <dsp:nvSpPr>
        <dsp:cNvPr id="0" name=""/>
        <dsp:cNvSpPr/>
      </dsp:nvSpPr>
      <dsp:spPr>
        <a:xfrm>
          <a:off x="6656593" y="1879285"/>
          <a:ext cx="3327661" cy="60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May 2022</a:t>
          </a:r>
        </a:p>
      </dsp:txBody>
      <dsp:txXfrm>
        <a:off x="6656593" y="1879285"/>
        <a:ext cx="3327661" cy="606740"/>
      </dsp:txXfrm>
    </dsp:sp>
    <dsp:sp modelId="{0A9BEA42-2092-AA4A-BEF5-06E7CE676297}">
      <dsp:nvSpPr>
        <dsp:cNvPr id="0" name=""/>
        <dsp:cNvSpPr/>
      </dsp:nvSpPr>
      <dsp:spPr>
        <a:xfrm>
          <a:off x="6490210" y="3704877"/>
          <a:ext cx="3660428" cy="102991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Outcomes Tool 2.0 Launches</a:t>
          </a:r>
        </a:p>
        <a:p>
          <a:pPr marL="57150" lvl="1" indent="-57150" algn="l" defTabSz="444500">
            <a:lnSpc>
              <a:spcPct val="90000"/>
            </a:lnSpc>
            <a:spcBef>
              <a:spcPct val="0"/>
            </a:spcBef>
            <a:spcAft>
              <a:spcPct val="15000"/>
            </a:spcAft>
            <a:buChar char="•"/>
          </a:pPr>
          <a:r>
            <a:rPr lang="en-US" sz="1000" kern="1200"/>
            <a:t>The outcomes survey and data dashboard were re-launched. The user experience remained much the same, but now with higher quality data collection and display options.</a:t>
          </a:r>
        </a:p>
      </dsp:txBody>
      <dsp:txXfrm>
        <a:off x="6490210" y="3704877"/>
        <a:ext cx="3660428" cy="1029915"/>
      </dsp:txXfrm>
    </dsp:sp>
    <dsp:sp modelId="{904F9BA8-5092-D84B-86A9-C24D300A89A0}">
      <dsp:nvSpPr>
        <dsp:cNvPr id="0" name=""/>
        <dsp:cNvSpPr/>
      </dsp:nvSpPr>
      <dsp:spPr>
        <a:xfrm>
          <a:off x="8320424" y="2792081"/>
          <a:ext cx="0" cy="912795"/>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7148AABA-85B7-E049-A764-183E9E4E5ADE}">
      <dsp:nvSpPr>
        <dsp:cNvPr id="0" name=""/>
        <dsp:cNvSpPr/>
      </dsp:nvSpPr>
      <dsp:spPr>
        <a:xfrm>
          <a:off x="6173518" y="2617576"/>
          <a:ext cx="134234" cy="13423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9161A8FB-B7E2-294D-AE24-67DB92819F07}">
      <dsp:nvSpPr>
        <dsp:cNvPr id="0" name=""/>
        <dsp:cNvSpPr/>
      </dsp:nvSpPr>
      <dsp:spPr>
        <a:xfrm>
          <a:off x="8253307" y="2617576"/>
          <a:ext cx="134234" cy="134234"/>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2E931-2D0C-F84E-80C4-6EE8D2E8C44D}">
      <dsp:nvSpPr>
        <dsp:cNvPr id="0" name=""/>
        <dsp:cNvSpPr/>
      </dsp:nvSpPr>
      <dsp:spPr>
        <a:xfrm>
          <a:off x="455978" y="891776"/>
          <a:ext cx="2448854" cy="1469312"/>
        </a:xfrm>
        <a:prstGeom prst="roundRect">
          <a:avLst>
            <a:gd name="adj" fmla="val 10000"/>
          </a:avLst>
        </a:prstGeom>
        <a:solidFill>
          <a:srgbClr val="FF93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50% at move-in</a:t>
          </a:r>
        </a:p>
      </dsp:txBody>
      <dsp:txXfrm>
        <a:off x="499013" y="934811"/>
        <a:ext cx="2362784" cy="1383242"/>
      </dsp:txXfrm>
    </dsp:sp>
    <dsp:sp modelId="{0E384347-FB36-154F-BB10-3FAE75228B30}">
      <dsp:nvSpPr>
        <dsp:cNvPr id="0" name=""/>
        <dsp:cNvSpPr/>
      </dsp:nvSpPr>
      <dsp:spPr>
        <a:xfrm rot="5351028">
          <a:off x="1437491" y="2563819"/>
          <a:ext cx="521190" cy="607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1514556" y="2607111"/>
        <a:ext cx="364833" cy="364389"/>
      </dsp:txXfrm>
    </dsp:sp>
    <dsp:sp modelId="{CA011DA0-97C7-9A4E-8C83-0DE93F906F8B}">
      <dsp:nvSpPr>
        <dsp:cNvPr id="0" name=""/>
        <dsp:cNvSpPr/>
      </dsp:nvSpPr>
      <dsp:spPr>
        <a:xfrm>
          <a:off x="490919" y="3344367"/>
          <a:ext cx="2448854" cy="1469312"/>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42% at move-out</a:t>
          </a:r>
        </a:p>
      </dsp:txBody>
      <dsp:txXfrm>
        <a:off x="533954" y="3387402"/>
        <a:ext cx="2362784" cy="13832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9A62B-5E50-A241-A0E0-728319EDA537}">
      <dsp:nvSpPr>
        <dsp:cNvPr id="0" name=""/>
        <dsp:cNvSpPr/>
      </dsp:nvSpPr>
      <dsp:spPr>
        <a:xfrm>
          <a:off x="8168" y="98769"/>
          <a:ext cx="3232627" cy="969788"/>
        </a:xfrm>
        <a:prstGeom prst="chevron">
          <a:avLst>
            <a:gd name="adj" fmla="val 30000"/>
          </a:avLst>
        </a:prstGeom>
        <a:solidFill>
          <a:srgbClr val="FF93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742" tIns="119742" rIns="119742" bIns="119742" numCol="1" spcCol="1270" anchor="ctr" anchorCtr="0">
          <a:noAutofit/>
        </a:bodyPr>
        <a:lstStyle/>
        <a:p>
          <a:pPr marL="0" lvl="0" indent="0" algn="ctr" defTabSz="1244600">
            <a:lnSpc>
              <a:spcPct val="90000"/>
            </a:lnSpc>
            <a:spcBef>
              <a:spcPct val="0"/>
            </a:spcBef>
            <a:spcAft>
              <a:spcPct val="35000"/>
            </a:spcAft>
            <a:buNone/>
          </a:pPr>
          <a:r>
            <a:rPr lang="en-US" sz="2800" kern="1200" dirty="0"/>
            <a:t>Move-In	</a:t>
          </a:r>
        </a:p>
      </dsp:txBody>
      <dsp:txXfrm>
        <a:off x="299104" y="98769"/>
        <a:ext cx="2650755" cy="969788"/>
      </dsp:txXfrm>
    </dsp:sp>
    <dsp:sp modelId="{93E07FD9-6B1D-E34C-AD0C-5533FCFB7653}">
      <dsp:nvSpPr>
        <dsp:cNvPr id="0" name=""/>
        <dsp:cNvSpPr/>
      </dsp:nvSpPr>
      <dsp:spPr>
        <a:xfrm>
          <a:off x="8168" y="1068557"/>
          <a:ext cx="2941691" cy="2926154"/>
        </a:xfrm>
        <a:prstGeom prst="rect">
          <a:avLst/>
        </a:prstGeom>
        <a:gradFill flip="none" rotWithShape="0">
          <a:gsLst>
            <a:gs pos="0">
              <a:srgbClr val="FF9300">
                <a:tint val="66000"/>
                <a:satMod val="160000"/>
              </a:srgbClr>
            </a:gs>
            <a:gs pos="50000">
              <a:srgbClr val="FF9300">
                <a:tint val="44500"/>
                <a:satMod val="160000"/>
              </a:srgbClr>
            </a:gs>
            <a:gs pos="100000">
              <a:srgbClr val="FF9300">
                <a:tint val="23500"/>
                <a:satMod val="160000"/>
              </a:srgbClr>
            </a:gs>
          </a:gsLst>
          <a:path path="circle">
            <a:fillToRect t="100000" r="100000"/>
          </a:path>
          <a:tileRect l="-100000" b="-100000"/>
        </a:gra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32459" tIns="232459" rIns="232459" bIns="464918"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1" kern="1200" dirty="0">
              <a:solidFill>
                <a:schemeClr val="accent1"/>
              </a:solidFill>
            </a:rPr>
            <a:t>23% </a:t>
          </a:r>
          <a:r>
            <a:rPr lang="en-US" sz="2000" kern="1200" dirty="0">
              <a:solidFill>
                <a:schemeClr val="accent1"/>
              </a:solidFill>
            </a:rPr>
            <a:t>unemployed and not looking for work.</a:t>
          </a:r>
        </a:p>
        <a:p>
          <a:pPr marL="0" lvl="0" indent="0" algn="l" defTabSz="1066800">
            <a:lnSpc>
              <a:spcPct val="90000"/>
            </a:lnSpc>
            <a:spcBef>
              <a:spcPct val="0"/>
            </a:spcBef>
            <a:spcAft>
              <a:spcPct val="35000"/>
            </a:spcAft>
            <a:buFont typeface="Arial" panose="020B0604020202020204" pitchFamily="34" charset="0"/>
            <a:buNone/>
          </a:pPr>
          <a:r>
            <a:rPr lang="en-US" sz="2400" b="1" kern="1200" dirty="0">
              <a:solidFill>
                <a:schemeClr val="accent1"/>
              </a:solidFill>
            </a:rPr>
            <a:t>7% </a:t>
          </a:r>
          <a:r>
            <a:rPr lang="en-US" sz="2000" kern="1200" dirty="0">
              <a:solidFill>
                <a:schemeClr val="accent1"/>
              </a:solidFill>
            </a:rPr>
            <a:t>working part-time.</a:t>
          </a:r>
        </a:p>
        <a:p>
          <a:pPr marL="0" lvl="0" indent="0" algn="l" defTabSz="1066800">
            <a:lnSpc>
              <a:spcPct val="90000"/>
            </a:lnSpc>
            <a:spcBef>
              <a:spcPct val="0"/>
            </a:spcBef>
            <a:spcAft>
              <a:spcPct val="35000"/>
            </a:spcAft>
            <a:buFont typeface="Arial" panose="020B0604020202020204" pitchFamily="34" charset="0"/>
            <a:buNone/>
          </a:pPr>
          <a:r>
            <a:rPr lang="en-US" sz="2400" b="1" kern="1200" dirty="0">
              <a:solidFill>
                <a:schemeClr val="accent1"/>
              </a:solidFill>
            </a:rPr>
            <a:t>10% </a:t>
          </a:r>
          <a:r>
            <a:rPr lang="en-US" sz="2000" kern="1200" dirty="0">
              <a:solidFill>
                <a:schemeClr val="accent1"/>
              </a:solidFill>
            </a:rPr>
            <a:t>working full-time.</a:t>
          </a:r>
        </a:p>
      </dsp:txBody>
      <dsp:txXfrm>
        <a:off x="8168" y="1068557"/>
        <a:ext cx="2941691" cy="2926154"/>
      </dsp:txXfrm>
    </dsp:sp>
    <dsp:sp modelId="{E2DD9572-650E-6940-99D3-A3F85D7E008E}">
      <dsp:nvSpPr>
        <dsp:cNvPr id="0" name=""/>
        <dsp:cNvSpPr/>
      </dsp:nvSpPr>
      <dsp:spPr>
        <a:xfrm>
          <a:off x="3192752" y="98769"/>
          <a:ext cx="3232627" cy="969788"/>
        </a:xfrm>
        <a:prstGeom prst="chevron">
          <a:avLst>
            <a:gd name="adj" fmla="val 30000"/>
          </a:avLst>
        </a:prstGeom>
        <a:solidFill>
          <a:srgbClr val="FAC80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742" tIns="119742" rIns="119742" bIns="119742" numCol="1" spcCol="1270" anchor="ctr" anchorCtr="0">
          <a:noAutofit/>
        </a:bodyPr>
        <a:lstStyle/>
        <a:p>
          <a:pPr marL="0" lvl="0" indent="0" algn="ctr" defTabSz="1244600">
            <a:lnSpc>
              <a:spcPct val="90000"/>
            </a:lnSpc>
            <a:spcBef>
              <a:spcPct val="0"/>
            </a:spcBef>
            <a:spcAft>
              <a:spcPct val="35000"/>
            </a:spcAft>
            <a:buNone/>
          </a:pPr>
          <a:r>
            <a:rPr lang="en-US" sz="2800" kern="1200" dirty="0"/>
            <a:t>Six Months</a:t>
          </a:r>
        </a:p>
      </dsp:txBody>
      <dsp:txXfrm>
        <a:off x="3483688" y="98769"/>
        <a:ext cx="2650755" cy="969788"/>
      </dsp:txXfrm>
    </dsp:sp>
    <dsp:sp modelId="{9113C2A1-D808-194A-ABD4-3A0DFC005B70}">
      <dsp:nvSpPr>
        <dsp:cNvPr id="0" name=""/>
        <dsp:cNvSpPr/>
      </dsp:nvSpPr>
      <dsp:spPr>
        <a:xfrm>
          <a:off x="3192752" y="1068557"/>
          <a:ext cx="2941691" cy="2926154"/>
        </a:xfrm>
        <a:prstGeom prst="rect">
          <a:avLst/>
        </a:prstGeom>
        <a:gradFill flip="none" rotWithShape="0">
          <a:gsLst>
            <a:gs pos="0">
              <a:srgbClr val="FAC803">
                <a:tint val="66000"/>
                <a:satMod val="160000"/>
              </a:srgbClr>
            </a:gs>
            <a:gs pos="50000">
              <a:srgbClr val="FAC803">
                <a:tint val="44500"/>
                <a:satMod val="160000"/>
              </a:srgbClr>
            </a:gs>
            <a:gs pos="100000">
              <a:srgbClr val="FAC803">
                <a:tint val="23500"/>
                <a:satMod val="160000"/>
              </a:srgbClr>
            </a:gs>
          </a:gsLst>
          <a:path path="circle">
            <a:fillToRect t="100000" r="100000"/>
          </a:path>
          <a:tileRect l="-100000" b="-100000"/>
        </a:gra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32459" tIns="232459" rIns="232459" bIns="464918"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1"/>
              </a:solidFill>
            </a:rPr>
            <a:t>6% </a:t>
          </a:r>
          <a:r>
            <a:rPr lang="en-US" sz="2000" kern="1200" dirty="0">
              <a:solidFill>
                <a:schemeClr val="accent1"/>
              </a:solidFill>
            </a:rPr>
            <a:t>unemployed and not looking for work.</a:t>
          </a:r>
        </a:p>
        <a:p>
          <a:pPr marL="0" lvl="0" indent="0" algn="l" defTabSz="1066800">
            <a:lnSpc>
              <a:spcPct val="90000"/>
            </a:lnSpc>
            <a:spcBef>
              <a:spcPct val="0"/>
            </a:spcBef>
            <a:spcAft>
              <a:spcPct val="35000"/>
            </a:spcAft>
            <a:buNone/>
          </a:pPr>
          <a:r>
            <a:rPr lang="en-US" sz="2400" b="1" kern="1200" dirty="0">
              <a:solidFill>
                <a:schemeClr val="accent1"/>
              </a:solidFill>
            </a:rPr>
            <a:t>23% </a:t>
          </a:r>
          <a:r>
            <a:rPr lang="en-US" sz="2000" kern="1200" dirty="0">
              <a:solidFill>
                <a:schemeClr val="accent1"/>
              </a:solidFill>
            </a:rPr>
            <a:t>working part-time.</a:t>
          </a:r>
        </a:p>
        <a:p>
          <a:pPr marL="0" lvl="0" indent="0" algn="l" defTabSz="1066800">
            <a:lnSpc>
              <a:spcPct val="90000"/>
            </a:lnSpc>
            <a:spcBef>
              <a:spcPct val="0"/>
            </a:spcBef>
            <a:spcAft>
              <a:spcPct val="35000"/>
            </a:spcAft>
            <a:buNone/>
          </a:pPr>
          <a:r>
            <a:rPr lang="en-US" sz="2400" b="1" kern="1200" dirty="0">
              <a:solidFill>
                <a:schemeClr val="accent1"/>
              </a:solidFill>
            </a:rPr>
            <a:t>38% </a:t>
          </a:r>
          <a:r>
            <a:rPr lang="en-US" sz="2000" kern="1200" dirty="0">
              <a:solidFill>
                <a:schemeClr val="accent1"/>
              </a:solidFill>
            </a:rPr>
            <a:t>working full-time.</a:t>
          </a:r>
        </a:p>
      </dsp:txBody>
      <dsp:txXfrm>
        <a:off x="3192752" y="1068557"/>
        <a:ext cx="2941691" cy="2926154"/>
      </dsp:txXfrm>
    </dsp:sp>
    <dsp:sp modelId="{0473F577-4BE2-DA45-9A19-070D8C7B8475}">
      <dsp:nvSpPr>
        <dsp:cNvPr id="0" name=""/>
        <dsp:cNvSpPr/>
      </dsp:nvSpPr>
      <dsp:spPr>
        <a:xfrm>
          <a:off x="6377336" y="98769"/>
          <a:ext cx="3232627" cy="969788"/>
        </a:xfrm>
        <a:prstGeom prst="chevron">
          <a:avLst>
            <a:gd name="adj" fmla="val 30000"/>
          </a:avLst>
        </a:prstGeom>
        <a:solidFill>
          <a:schemeClr val="accent5">
            <a:hueOff val="-6758543"/>
            <a:satOff val="-17419"/>
            <a:lumOff val="-11765"/>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742" tIns="119742" rIns="119742" bIns="119742" numCol="1" spcCol="1270" anchor="ctr" anchorCtr="0">
          <a:noAutofit/>
        </a:bodyPr>
        <a:lstStyle/>
        <a:p>
          <a:pPr marL="0" lvl="0" indent="0" algn="ctr" defTabSz="1244600">
            <a:lnSpc>
              <a:spcPct val="90000"/>
            </a:lnSpc>
            <a:spcBef>
              <a:spcPct val="0"/>
            </a:spcBef>
            <a:spcAft>
              <a:spcPct val="35000"/>
            </a:spcAft>
            <a:buNone/>
          </a:pPr>
          <a:r>
            <a:rPr lang="en-US" sz="2800" kern="1200" dirty="0"/>
            <a:t>Move-Out</a:t>
          </a:r>
        </a:p>
      </dsp:txBody>
      <dsp:txXfrm>
        <a:off x="6668272" y="98769"/>
        <a:ext cx="2650755" cy="969788"/>
      </dsp:txXfrm>
    </dsp:sp>
    <dsp:sp modelId="{840DA157-A4DE-7A46-A922-2DA49B7F2B0E}">
      <dsp:nvSpPr>
        <dsp:cNvPr id="0" name=""/>
        <dsp:cNvSpPr/>
      </dsp:nvSpPr>
      <dsp:spPr>
        <a:xfrm>
          <a:off x="6377336" y="1068557"/>
          <a:ext cx="2941691" cy="2926154"/>
        </a:xfrm>
        <a:prstGeom prst="rect">
          <a:avLst/>
        </a:prstGeom>
        <a:solidFill>
          <a:schemeClr val="accent5">
            <a:tint val="40000"/>
            <a:alpha val="90000"/>
            <a:hueOff val="-6739762"/>
            <a:satOff val="-22832"/>
            <a:lumOff val="-2928"/>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32459" tIns="232459" rIns="232459" bIns="464918"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1"/>
              </a:solidFill>
            </a:rPr>
            <a:t>15% </a:t>
          </a:r>
          <a:r>
            <a:rPr lang="en-US" sz="2000" kern="1200" dirty="0">
              <a:solidFill>
                <a:schemeClr val="accent1"/>
              </a:solidFill>
            </a:rPr>
            <a:t>unemployed and not looking for work.</a:t>
          </a:r>
        </a:p>
        <a:p>
          <a:pPr marL="0" lvl="0" indent="0" algn="l" defTabSz="1066800">
            <a:lnSpc>
              <a:spcPct val="90000"/>
            </a:lnSpc>
            <a:spcBef>
              <a:spcPct val="0"/>
            </a:spcBef>
            <a:spcAft>
              <a:spcPct val="35000"/>
            </a:spcAft>
            <a:buNone/>
          </a:pPr>
          <a:r>
            <a:rPr lang="en-US" sz="2400" b="1" kern="1200" dirty="0">
              <a:solidFill>
                <a:schemeClr val="accent1"/>
              </a:solidFill>
            </a:rPr>
            <a:t>13% </a:t>
          </a:r>
          <a:r>
            <a:rPr lang="en-US" sz="2000" kern="1200" dirty="0">
              <a:solidFill>
                <a:schemeClr val="accent1"/>
              </a:solidFill>
            </a:rPr>
            <a:t>working part-time.</a:t>
          </a:r>
        </a:p>
        <a:p>
          <a:pPr marL="0" lvl="0" indent="0" algn="l" defTabSz="1066800">
            <a:lnSpc>
              <a:spcPct val="90000"/>
            </a:lnSpc>
            <a:spcBef>
              <a:spcPct val="0"/>
            </a:spcBef>
            <a:spcAft>
              <a:spcPct val="35000"/>
            </a:spcAft>
            <a:buNone/>
          </a:pPr>
          <a:r>
            <a:rPr lang="en-US" sz="2400" b="1" kern="1200" dirty="0">
              <a:solidFill>
                <a:schemeClr val="accent1"/>
              </a:solidFill>
            </a:rPr>
            <a:t>29% </a:t>
          </a:r>
          <a:r>
            <a:rPr lang="en-US" sz="2000" kern="1200" dirty="0">
              <a:solidFill>
                <a:schemeClr val="accent1"/>
              </a:solidFill>
            </a:rPr>
            <a:t>working full-time.</a:t>
          </a:r>
        </a:p>
      </dsp:txBody>
      <dsp:txXfrm>
        <a:off x="6377336" y="1068557"/>
        <a:ext cx="2941691" cy="2926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388FA-207E-7C4E-982B-049F5F7C748F}">
      <dsp:nvSpPr>
        <dsp:cNvPr id="0" name=""/>
        <dsp:cNvSpPr/>
      </dsp:nvSpPr>
      <dsp:spPr>
        <a:xfrm>
          <a:off x="425" y="1825478"/>
          <a:ext cx="2222500" cy="1767709"/>
        </a:xfrm>
        <a:prstGeom prst="pentagon">
          <a:avLst/>
        </a:prstGeom>
        <a:solidFill>
          <a:schemeClr val="accent1"/>
        </a:solidFill>
        <a:ln w="1905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283</a:t>
          </a:r>
        </a:p>
        <a:p>
          <a:pPr marL="0" lvl="0" indent="0" algn="ctr" defTabSz="1289050">
            <a:lnSpc>
              <a:spcPct val="90000"/>
            </a:lnSpc>
            <a:spcBef>
              <a:spcPct val="0"/>
            </a:spcBef>
            <a:spcAft>
              <a:spcPct val="35000"/>
            </a:spcAft>
            <a:buNone/>
          </a:pPr>
          <a:r>
            <a:rPr lang="en-US" sz="2900" kern="1200" dirty="0"/>
            <a:t>Houses</a:t>
          </a:r>
        </a:p>
      </dsp:txBody>
      <dsp:txXfrm>
        <a:off x="424886" y="2242776"/>
        <a:ext cx="1373578" cy="1350407"/>
      </dsp:txXfrm>
    </dsp:sp>
    <dsp:sp modelId="{4E0EF458-D461-B543-B56F-72089E3224E4}">
      <dsp:nvSpPr>
        <dsp:cNvPr id="0" name=""/>
        <dsp:cNvSpPr/>
      </dsp:nvSpPr>
      <dsp:spPr>
        <a:xfrm>
          <a:off x="2222925" y="2690876"/>
          <a:ext cx="889000" cy="36914"/>
        </a:xfrm>
        <a:custGeom>
          <a:avLst/>
          <a:gdLst/>
          <a:ahLst/>
          <a:cxnLst/>
          <a:rect l="0" t="0" r="0" b="0"/>
          <a:pathLst>
            <a:path>
              <a:moveTo>
                <a:pt x="0" y="18457"/>
              </a:moveTo>
              <a:lnTo>
                <a:pt x="889000" y="1845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45200" y="2687108"/>
        <a:ext cx="44450" cy="44450"/>
      </dsp:txXfrm>
    </dsp:sp>
    <dsp:sp modelId="{3B1ACCBE-5813-EE4A-818A-7EB2B6EEF5B7}">
      <dsp:nvSpPr>
        <dsp:cNvPr id="0" name=""/>
        <dsp:cNvSpPr/>
      </dsp:nvSpPr>
      <dsp:spPr>
        <a:xfrm>
          <a:off x="3111925" y="1874556"/>
          <a:ext cx="1904149" cy="1669553"/>
        </a:xfrm>
        <a:prstGeom prst="foldedCorner">
          <a:avLst/>
        </a:prstGeom>
        <a:solidFill>
          <a:schemeClr val="accent5"/>
        </a:solidFill>
        <a:ln w="19050" cap="rnd"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4,130 </a:t>
          </a:r>
        </a:p>
        <a:p>
          <a:pPr marL="0" lvl="0" indent="0" algn="ctr" defTabSz="1244600">
            <a:lnSpc>
              <a:spcPct val="90000"/>
            </a:lnSpc>
            <a:spcBef>
              <a:spcPct val="0"/>
            </a:spcBef>
            <a:spcAft>
              <a:spcPct val="35000"/>
            </a:spcAft>
            <a:buNone/>
          </a:pPr>
          <a:r>
            <a:rPr lang="en-US" sz="2800" kern="1200" dirty="0"/>
            <a:t>Surveys</a:t>
          </a:r>
        </a:p>
      </dsp:txBody>
      <dsp:txXfrm>
        <a:off x="3111925" y="1874556"/>
        <a:ext cx="1904149" cy="1391289"/>
      </dsp:txXfrm>
    </dsp:sp>
    <dsp:sp modelId="{DE2A5A16-3732-064D-A8B8-CB62C6D12AA7}">
      <dsp:nvSpPr>
        <dsp:cNvPr id="0" name=""/>
        <dsp:cNvSpPr/>
      </dsp:nvSpPr>
      <dsp:spPr>
        <a:xfrm rot="18289469">
          <a:off x="4682203" y="2051907"/>
          <a:ext cx="1556741" cy="36914"/>
        </a:xfrm>
        <a:custGeom>
          <a:avLst/>
          <a:gdLst/>
          <a:ahLst/>
          <a:cxnLst/>
          <a:rect l="0" t="0" r="0" b="0"/>
          <a:pathLst>
            <a:path>
              <a:moveTo>
                <a:pt x="0" y="18457"/>
              </a:moveTo>
              <a:lnTo>
                <a:pt x="1556741" y="1845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21656" y="2031446"/>
        <a:ext cx="77837" cy="77837"/>
      </dsp:txXfrm>
    </dsp:sp>
    <dsp:sp modelId="{D0CF5B25-F2BE-B147-A457-FE9C8D42FEFE}">
      <dsp:nvSpPr>
        <dsp:cNvPr id="0" name=""/>
        <dsp:cNvSpPr/>
      </dsp:nvSpPr>
      <dsp:spPr>
        <a:xfrm>
          <a:off x="5905074" y="875770"/>
          <a:ext cx="2222500" cy="1111250"/>
        </a:xfrm>
        <a:prstGeom prst="roundRect">
          <a:avLst>
            <a:gd name="adj" fmla="val 10000"/>
          </a:avLst>
        </a:prstGeom>
        <a:solidFill>
          <a:srgbClr val="FF9300"/>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2,447</a:t>
          </a:r>
        </a:p>
        <a:p>
          <a:pPr marL="0" lvl="0" indent="0" algn="ctr" defTabSz="1244600">
            <a:lnSpc>
              <a:spcPct val="90000"/>
            </a:lnSpc>
            <a:spcBef>
              <a:spcPct val="0"/>
            </a:spcBef>
            <a:spcAft>
              <a:spcPct val="35000"/>
            </a:spcAft>
            <a:buNone/>
          </a:pPr>
          <a:r>
            <a:rPr lang="en-US" sz="2800" kern="1200" dirty="0"/>
            <a:t>Move-in</a:t>
          </a:r>
        </a:p>
      </dsp:txBody>
      <dsp:txXfrm>
        <a:off x="5937621" y="908317"/>
        <a:ext cx="2157406" cy="1046156"/>
      </dsp:txXfrm>
    </dsp:sp>
    <dsp:sp modelId="{9C6C773C-3FB4-0248-B074-7C2A6F4EB200}">
      <dsp:nvSpPr>
        <dsp:cNvPr id="0" name=""/>
        <dsp:cNvSpPr/>
      </dsp:nvSpPr>
      <dsp:spPr>
        <a:xfrm>
          <a:off x="5016074" y="2690876"/>
          <a:ext cx="889000" cy="36914"/>
        </a:xfrm>
        <a:custGeom>
          <a:avLst/>
          <a:gdLst/>
          <a:ahLst/>
          <a:cxnLst/>
          <a:rect l="0" t="0" r="0" b="0"/>
          <a:pathLst>
            <a:path>
              <a:moveTo>
                <a:pt x="0" y="18457"/>
              </a:moveTo>
              <a:lnTo>
                <a:pt x="889000" y="1845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8349" y="2687108"/>
        <a:ext cx="44450" cy="44450"/>
      </dsp:txXfrm>
    </dsp:sp>
    <dsp:sp modelId="{7384A8ED-4AAC-7E4E-BC55-874292055934}">
      <dsp:nvSpPr>
        <dsp:cNvPr id="0" name=""/>
        <dsp:cNvSpPr/>
      </dsp:nvSpPr>
      <dsp:spPr>
        <a:xfrm>
          <a:off x="5905074" y="2153708"/>
          <a:ext cx="2222500" cy="1111250"/>
        </a:xfrm>
        <a:prstGeom prst="roundRect">
          <a:avLst>
            <a:gd name="adj" fmla="val 10000"/>
          </a:avLst>
        </a:prstGeom>
        <a:solidFill>
          <a:srgbClr val="FAC80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433</a:t>
          </a:r>
        </a:p>
        <a:p>
          <a:pPr marL="0" lvl="0" indent="0" algn="ctr" defTabSz="1244600">
            <a:lnSpc>
              <a:spcPct val="90000"/>
            </a:lnSpc>
            <a:spcBef>
              <a:spcPct val="0"/>
            </a:spcBef>
            <a:spcAft>
              <a:spcPct val="35000"/>
            </a:spcAft>
            <a:buNone/>
          </a:pPr>
          <a:r>
            <a:rPr lang="en-US" sz="2800" kern="1200" dirty="0"/>
            <a:t>Six months</a:t>
          </a:r>
        </a:p>
      </dsp:txBody>
      <dsp:txXfrm>
        <a:off x="5937621" y="2186255"/>
        <a:ext cx="2157406" cy="1046156"/>
      </dsp:txXfrm>
    </dsp:sp>
    <dsp:sp modelId="{7E75AAA3-25CE-7145-961D-EF82E7917E36}">
      <dsp:nvSpPr>
        <dsp:cNvPr id="0" name=""/>
        <dsp:cNvSpPr/>
      </dsp:nvSpPr>
      <dsp:spPr>
        <a:xfrm rot="3310531">
          <a:off x="4682203" y="3329845"/>
          <a:ext cx="1556741" cy="36914"/>
        </a:xfrm>
        <a:custGeom>
          <a:avLst/>
          <a:gdLst/>
          <a:ahLst/>
          <a:cxnLst/>
          <a:rect l="0" t="0" r="0" b="0"/>
          <a:pathLst>
            <a:path>
              <a:moveTo>
                <a:pt x="0" y="18457"/>
              </a:moveTo>
              <a:lnTo>
                <a:pt x="1556741" y="1845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21656" y="3309383"/>
        <a:ext cx="77837" cy="77837"/>
      </dsp:txXfrm>
    </dsp:sp>
    <dsp:sp modelId="{BA6F2F7B-2630-C943-AB9F-CC9E9A21D463}">
      <dsp:nvSpPr>
        <dsp:cNvPr id="0" name=""/>
        <dsp:cNvSpPr/>
      </dsp:nvSpPr>
      <dsp:spPr>
        <a:xfrm>
          <a:off x="5905074" y="3431646"/>
          <a:ext cx="2222500" cy="1111250"/>
        </a:xfrm>
        <a:prstGeom prst="roundRect">
          <a:avLst>
            <a:gd name="adj" fmla="val 10000"/>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1,250 </a:t>
          </a:r>
        </a:p>
        <a:p>
          <a:pPr marL="0" lvl="0" indent="0" algn="ctr" defTabSz="1244600">
            <a:lnSpc>
              <a:spcPct val="90000"/>
            </a:lnSpc>
            <a:spcBef>
              <a:spcPct val="0"/>
            </a:spcBef>
            <a:spcAft>
              <a:spcPct val="35000"/>
            </a:spcAft>
            <a:buNone/>
          </a:pPr>
          <a:r>
            <a:rPr lang="en-US" sz="2800" kern="1200" dirty="0"/>
            <a:t>Move-out</a:t>
          </a:r>
        </a:p>
      </dsp:txBody>
      <dsp:txXfrm>
        <a:off x="5937621" y="3464193"/>
        <a:ext cx="2157406" cy="1046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F62D1-14A7-6241-BCF4-CFE4E2BCFE5E}">
      <dsp:nvSpPr>
        <dsp:cNvPr id="0" name=""/>
        <dsp:cNvSpPr/>
      </dsp:nvSpPr>
      <dsp:spPr>
        <a:xfrm>
          <a:off x="0" y="0"/>
          <a:ext cx="8175413" cy="12280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Veteran Status: 3% had military service</a:t>
          </a:r>
        </a:p>
      </dsp:txBody>
      <dsp:txXfrm>
        <a:off x="35968" y="35968"/>
        <a:ext cx="6850257" cy="1156108"/>
      </dsp:txXfrm>
    </dsp:sp>
    <dsp:sp modelId="{6770F0F8-FBE5-4941-BE01-C17771895BF9}">
      <dsp:nvSpPr>
        <dsp:cNvPr id="0" name=""/>
        <dsp:cNvSpPr/>
      </dsp:nvSpPr>
      <dsp:spPr>
        <a:xfrm>
          <a:off x="721359" y="1432718"/>
          <a:ext cx="8175413" cy="1228044"/>
        </a:xfrm>
        <a:prstGeom prst="roundRect">
          <a:avLst>
            <a:gd name="adj" fmla="val 10000"/>
          </a:avLst>
        </a:prstGeom>
        <a:solidFill>
          <a:schemeClr val="accent2">
            <a:hueOff val="-3534446"/>
            <a:satOff val="-13159"/>
            <a:lumOff val="1186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Preferred Language: 99% English as a first language</a:t>
          </a:r>
        </a:p>
      </dsp:txBody>
      <dsp:txXfrm>
        <a:off x="757327" y="1468686"/>
        <a:ext cx="6583888" cy="1156108"/>
      </dsp:txXfrm>
    </dsp:sp>
    <dsp:sp modelId="{DD90EEB0-5AE4-C341-8D5A-DCDAC382A816}">
      <dsp:nvSpPr>
        <dsp:cNvPr id="0" name=""/>
        <dsp:cNvSpPr/>
      </dsp:nvSpPr>
      <dsp:spPr>
        <a:xfrm>
          <a:off x="1442719" y="2865437"/>
          <a:ext cx="8175413" cy="1228044"/>
        </a:xfrm>
        <a:prstGeom prst="roundRect">
          <a:avLst>
            <a:gd name="adj" fmla="val 10000"/>
          </a:avLst>
        </a:prstGeom>
        <a:solidFill>
          <a:schemeClr val="accent2">
            <a:hueOff val="-7068892"/>
            <a:satOff val="-26317"/>
            <a:lumOff val="2372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Medicaid: 89% Enrolled in Ohio Medicaid</a:t>
          </a:r>
        </a:p>
      </dsp:txBody>
      <dsp:txXfrm>
        <a:off x="1478687" y="2901405"/>
        <a:ext cx="6583888" cy="1156108"/>
      </dsp:txXfrm>
    </dsp:sp>
    <dsp:sp modelId="{0C8171D7-14A8-B347-A65A-CD041B590992}">
      <dsp:nvSpPr>
        <dsp:cNvPr id="0" name=""/>
        <dsp:cNvSpPr/>
      </dsp:nvSpPr>
      <dsp:spPr>
        <a:xfrm>
          <a:off x="7377184" y="931267"/>
          <a:ext cx="798228" cy="798228"/>
        </a:xfrm>
        <a:prstGeom prst="downArrow">
          <a:avLst>
            <a:gd name="adj1" fmla="val 55000"/>
            <a:gd name="adj2" fmla="val 45000"/>
          </a:avLst>
        </a:prstGeom>
        <a:solidFill>
          <a:schemeClr val="accent2">
            <a:tint val="40000"/>
            <a:hueOff val="0"/>
            <a:satOff val="0"/>
            <a:lumOff val="0"/>
            <a:alpha val="0"/>
          </a:schemeClr>
        </a:solidFill>
        <a:ln w="19050" cap="rnd" cmpd="sng" algn="ctr">
          <a:solidFill>
            <a:schemeClr val="bg1">
              <a:alpha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56785" y="931267"/>
        <a:ext cx="439026" cy="600667"/>
      </dsp:txXfrm>
    </dsp:sp>
    <dsp:sp modelId="{D9FFD0C4-4A11-FB42-B2F0-074C69AAF40B}">
      <dsp:nvSpPr>
        <dsp:cNvPr id="0" name=""/>
        <dsp:cNvSpPr/>
      </dsp:nvSpPr>
      <dsp:spPr>
        <a:xfrm>
          <a:off x="8098544" y="2355798"/>
          <a:ext cx="798228" cy="798228"/>
        </a:xfrm>
        <a:prstGeom prst="downArrow">
          <a:avLst>
            <a:gd name="adj1" fmla="val 55000"/>
            <a:gd name="adj2" fmla="val 45000"/>
          </a:avLst>
        </a:prstGeom>
        <a:solidFill>
          <a:schemeClr val="accent2">
            <a:tint val="40000"/>
            <a:hueOff val="-7105474"/>
            <a:satOff val="-10471"/>
            <a:lumOff val="4848"/>
            <a:alpha val="0"/>
          </a:schemeClr>
        </a:solidFill>
        <a:ln w="19050" cap="rnd" cmpd="sng" algn="ctr">
          <a:solidFill>
            <a:schemeClr val="accent2">
              <a:tint val="40000"/>
              <a:hueOff val="-7105474"/>
              <a:satOff val="-10471"/>
              <a:lumOff val="4848"/>
              <a:alpha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8145" y="2355798"/>
        <a:ext cx="439026" cy="600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6BD90-3972-174C-ADAC-3FADC40C844C}">
      <dsp:nvSpPr>
        <dsp:cNvPr id="0" name=""/>
        <dsp:cNvSpPr/>
      </dsp:nvSpPr>
      <dsp:spPr>
        <a:xfrm>
          <a:off x="1174"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4A2EE-6CFD-D141-BEFF-586266B127AC}">
      <dsp:nvSpPr>
        <dsp:cNvPr id="0" name=""/>
        <dsp:cNvSpPr/>
      </dsp:nvSpPr>
      <dsp:spPr>
        <a:xfrm>
          <a:off x="45906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32% came from out of county</a:t>
          </a:r>
        </a:p>
      </dsp:txBody>
      <dsp:txXfrm>
        <a:off x="535713" y="1032452"/>
        <a:ext cx="3967760" cy="2463577"/>
      </dsp:txXfrm>
    </dsp:sp>
    <dsp:sp modelId="{A1090E44-965F-3948-BBCD-ADE088828262}">
      <dsp:nvSpPr>
        <dsp:cNvPr id="0" name=""/>
        <dsp:cNvSpPr/>
      </dsp:nvSpPr>
      <dsp:spPr>
        <a:xfrm>
          <a:off x="5038013"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17980-C966-6C40-86CE-D402DE510B76}">
      <dsp:nvSpPr>
        <dsp:cNvPr id="0" name=""/>
        <dsp:cNvSpPr/>
      </dsp:nvSpPr>
      <dsp:spPr>
        <a:xfrm>
          <a:off x="549590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21% homeless prior to move-in</a:t>
          </a:r>
        </a:p>
      </dsp:txBody>
      <dsp:txXfrm>
        <a:off x="5572553" y="1032452"/>
        <a:ext cx="3967760" cy="2463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88614-D53E-2444-8FCF-7DFFF337F429}">
      <dsp:nvSpPr>
        <dsp:cNvPr id="0" name=""/>
        <dsp:cNvSpPr/>
      </dsp:nvSpPr>
      <dsp:spPr>
        <a:xfrm>
          <a:off x="259266" y="1459"/>
          <a:ext cx="4899604" cy="8774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Most likely to come from</a:t>
          </a:r>
        </a:p>
      </dsp:txBody>
      <dsp:txXfrm>
        <a:off x="284967" y="27160"/>
        <a:ext cx="4848202" cy="826090"/>
      </dsp:txXfrm>
    </dsp:sp>
    <dsp:sp modelId="{F9D90AC1-5065-BC4F-B29E-8E68B862548F}">
      <dsp:nvSpPr>
        <dsp:cNvPr id="0" name=""/>
        <dsp:cNvSpPr/>
      </dsp:nvSpPr>
      <dsp:spPr>
        <a:xfrm>
          <a:off x="259266" y="1036900"/>
          <a:ext cx="877492" cy="877492"/>
        </a:xfrm>
        <a:prstGeom prst="roundRect">
          <a:avLst>
            <a:gd name="adj" fmla="val 1667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317A09-40F9-E446-AB8B-AA8955A797E7}">
      <dsp:nvSpPr>
        <dsp:cNvPr id="0" name=""/>
        <dsp:cNvSpPr/>
      </dsp:nvSpPr>
      <dsp:spPr>
        <a:xfrm>
          <a:off x="1189408" y="1036900"/>
          <a:ext cx="3969461" cy="877492"/>
        </a:xfrm>
        <a:prstGeom prst="roundRect">
          <a:avLst>
            <a:gd name="adj" fmla="val 16670"/>
          </a:avLst>
        </a:prstGeom>
        <a:solidFill>
          <a:schemeClr val="accent1">
            <a:lumMod val="90000"/>
            <a:lumOff val="1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Substance use treatment center</a:t>
          </a:r>
        </a:p>
      </dsp:txBody>
      <dsp:txXfrm>
        <a:off x="1232251" y="1079743"/>
        <a:ext cx="3883775" cy="791806"/>
      </dsp:txXfrm>
    </dsp:sp>
    <dsp:sp modelId="{7E1816EC-5B71-AB4F-8471-45F169C20964}">
      <dsp:nvSpPr>
        <dsp:cNvPr id="0" name=""/>
        <dsp:cNvSpPr/>
      </dsp:nvSpPr>
      <dsp:spPr>
        <a:xfrm>
          <a:off x="259266" y="2019692"/>
          <a:ext cx="877492" cy="877492"/>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81DC6A6-EFF2-B442-AB46-F1F28DC6C2EE}">
      <dsp:nvSpPr>
        <dsp:cNvPr id="0" name=""/>
        <dsp:cNvSpPr/>
      </dsp:nvSpPr>
      <dsp:spPr>
        <a:xfrm>
          <a:off x="1189408" y="2019692"/>
          <a:ext cx="3969461" cy="877492"/>
        </a:xfrm>
        <a:prstGeom prst="roundRect">
          <a:avLst>
            <a:gd name="adj" fmla="val 16670"/>
          </a:avLst>
        </a:prstGeom>
        <a:solidFill>
          <a:schemeClr val="accent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Residential project or halfway house</a:t>
          </a:r>
        </a:p>
      </dsp:txBody>
      <dsp:txXfrm>
        <a:off x="1232251" y="2062535"/>
        <a:ext cx="3883775" cy="791806"/>
      </dsp:txXfrm>
    </dsp:sp>
    <dsp:sp modelId="{7AEC78DF-CB48-4346-BB49-B1AF342E5421}">
      <dsp:nvSpPr>
        <dsp:cNvPr id="0" name=""/>
        <dsp:cNvSpPr/>
      </dsp:nvSpPr>
      <dsp:spPr>
        <a:xfrm>
          <a:off x="259266" y="3002484"/>
          <a:ext cx="877492" cy="877492"/>
        </a:xfrm>
        <a:prstGeom prst="roundRect">
          <a:avLst>
            <a:gd name="adj" fmla="val 1667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08422-8B10-C143-AAB3-DEA1477A130F}">
      <dsp:nvSpPr>
        <dsp:cNvPr id="0" name=""/>
        <dsp:cNvSpPr/>
      </dsp:nvSpPr>
      <dsp:spPr>
        <a:xfrm>
          <a:off x="1189408" y="3002484"/>
          <a:ext cx="3969461" cy="877492"/>
        </a:xfrm>
        <a:prstGeom prst="roundRect">
          <a:avLst>
            <a:gd name="adj" fmla="val 16670"/>
          </a:avLst>
        </a:prstGeom>
        <a:solidFill>
          <a:schemeClr val="accent1">
            <a:lumMod val="50000"/>
            <a:lumOff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Incarceration</a:t>
          </a:r>
        </a:p>
      </dsp:txBody>
      <dsp:txXfrm>
        <a:off x="1232251" y="3045327"/>
        <a:ext cx="3883775" cy="7918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88614-D53E-2444-8FCF-7DFFF337F429}">
      <dsp:nvSpPr>
        <dsp:cNvPr id="0" name=""/>
        <dsp:cNvSpPr/>
      </dsp:nvSpPr>
      <dsp:spPr>
        <a:xfrm>
          <a:off x="259266" y="1459"/>
          <a:ext cx="4899604" cy="877492"/>
        </a:xfrm>
        <a:prstGeom prst="roundRect">
          <a:avLst>
            <a:gd name="adj" fmla="val 10000"/>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US" sz="3700" kern="1200" dirty="0"/>
            <a:t>Most likely to move to </a:t>
          </a:r>
        </a:p>
      </dsp:txBody>
      <dsp:txXfrm>
        <a:off x="284967" y="27160"/>
        <a:ext cx="4848202" cy="826090"/>
      </dsp:txXfrm>
    </dsp:sp>
    <dsp:sp modelId="{F9D90AC1-5065-BC4F-B29E-8E68B862548F}">
      <dsp:nvSpPr>
        <dsp:cNvPr id="0" name=""/>
        <dsp:cNvSpPr/>
      </dsp:nvSpPr>
      <dsp:spPr>
        <a:xfrm>
          <a:off x="259266" y="1036900"/>
          <a:ext cx="877492" cy="877492"/>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317A09-40F9-E446-AB8B-AA8955A797E7}">
      <dsp:nvSpPr>
        <dsp:cNvPr id="0" name=""/>
        <dsp:cNvSpPr/>
      </dsp:nvSpPr>
      <dsp:spPr>
        <a:xfrm>
          <a:off x="1189408" y="1036900"/>
          <a:ext cx="3969461" cy="877492"/>
        </a:xfrm>
        <a:prstGeom prst="roundRect">
          <a:avLst>
            <a:gd name="adj" fmla="val 1667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Staying with family</a:t>
          </a:r>
        </a:p>
      </dsp:txBody>
      <dsp:txXfrm>
        <a:off x="1232251" y="1079743"/>
        <a:ext cx="3883775" cy="791806"/>
      </dsp:txXfrm>
    </dsp:sp>
    <dsp:sp modelId="{7E1816EC-5B71-AB4F-8471-45F169C20964}">
      <dsp:nvSpPr>
        <dsp:cNvPr id="0" name=""/>
        <dsp:cNvSpPr/>
      </dsp:nvSpPr>
      <dsp:spPr>
        <a:xfrm>
          <a:off x="259266" y="2019692"/>
          <a:ext cx="877492" cy="877492"/>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1DC6A6-EFF2-B442-AB46-F1F28DC6C2EE}">
      <dsp:nvSpPr>
        <dsp:cNvPr id="0" name=""/>
        <dsp:cNvSpPr/>
      </dsp:nvSpPr>
      <dsp:spPr>
        <a:xfrm>
          <a:off x="1189408" y="2019692"/>
          <a:ext cx="3969461" cy="877492"/>
        </a:xfrm>
        <a:prstGeom prst="roundRect">
          <a:avLst>
            <a:gd name="adj" fmla="val 16670"/>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Staying with friend</a:t>
          </a:r>
        </a:p>
      </dsp:txBody>
      <dsp:txXfrm>
        <a:off x="1232251" y="2062535"/>
        <a:ext cx="3883775" cy="791806"/>
      </dsp:txXfrm>
    </dsp:sp>
    <dsp:sp modelId="{7AEC78DF-CB48-4346-BB49-B1AF342E5421}">
      <dsp:nvSpPr>
        <dsp:cNvPr id="0" name=""/>
        <dsp:cNvSpPr/>
      </dsp:nvSpPr>
      <dsp:spPr>
        <a:xfrm>
          <a:off x="259266" y="3002484"/>
          <a:ext cx="877492" cy="877492"/>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66808422-8B10-C143-AAB3-DEA1477A130F}">
      <dsp:nvSpPr>
        <dsp:cNvPr id="0" name=""/>
        <dsp:cNvSpPr/>
      </dsp:nvSpPr>
      <dsp:spPr>
        <a:xfrm>
          <a:off x="1189408" y="3002484"/>
          <a:ext cx="3969461" cy="877492"/>
        </a:xfrm>
        <a:prstGeom prst="roundRect">
          <a:avLst>
            <a:gd name="adj" fmla="val 16670"/>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Residence rented by them</a:t>
          </a:r>
        </a:p>
      </dsp:txBody>
      <dsp:txXfrm>
        <a:off x="1232251" y="3045327"/>
        <a:ext cx="3883775" cy="7918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D4E14-4960-DF4B-8B13-AA49BE867999}">
      <dsp:nvSpPr>
        <dsp:cNvPr id="0" name=""/>
        <dsp:cNvSpPr/>
      </dsp:nvSpPr>
      <dsp:spPr>
        <a:xfrm>
          <a:off x="0" y="212276"/>
          <a:ext cx="6628804" cy="1220077"/>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71% </a:t>
          </a:r>
          <a:r>
            <a:rPr lang="en-US" sz="2800" kern="1200" dirty="0"/>
            <a:t>have children under 18 years old.</a:t>
          </a:r>
        </a:p>
      </dsp:txBody>
      <dsp:txXfrm>
        <a:off x="59559" y="271835"/>
        <a:ext cx="6509686" cy="1100959"/>
      </dsp:txXfrm>
    </dsp:sp>
    <dsp:sp modelId="{C112C862-6EF5-2441-B92A-650970673FA8}">
      <dsp:nvSpPr>
        <dsp:cNvPr id="0" name=""/>
        <dsp:cNvSpPr/>
      </dsp:nvSpPr>
      <dsp:spPr>
        <a:xfrm>
          <a:off x="0" y="1616674"/>
          <a:ext cx="6628804" cy="1609920"/>
        </a:xfrm>
        <a:prstGeom prst="roundRect">
          <a:avLst/>
        </a:prstGeom>
        <a:gradFill rotWithShape="0">
          <a:gsLst>
            <a:gs pos="0">
              <a:schemeClr val="accent2">
                <a:hueOff val="-3534446"/>
                <a:satOff val="-13159"/>
                <a:lumOff val="11863"/>
                <a:alphaOff val="0"/>
                <a:tint val="96000"/>
                <a:lumMod val="100000"/>
              </a:schemeClr>
            </a:gs>
            <a:gs pos="78000">
              <a:schemeClr val="accent2">
                <a:hueOff val="-3534446"/>
                <a:satOff val="-13159"/>
                <a:lumOff val="1186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Parents with children in custody of child welfare declined from </a:t>
          </a:r>
          <a:r>
            <a:rPr lang="en-US" sz="3200" b="1" kern="1200" dirty="0"/>
            <a:t>7.5%</a:t>
          </a:r>
          <a:r>
            <a:rPr lang="en-US" sz="2800" kern="1200" dirty="0"/>
            <a:t> at move-in to </a:t>
          </a:r>
          <a:r>
            <a:rPr lang="en-US" sz="3200" b="1" kern="1200" dirty="0"/>
            <a:t>4.1%</a:t>
          </a:r>
          <a:r>
            <a:rPr lang="en-US" sz="2800" kern="1200" dirty="0"/>
            <a:t> at move-out.</a:t>
          </a:r>
        </a:p>
      </dsp:txBody>
      <dsp:txXfrm>
        <a:off x="78590" y="1695264"/>
        <a:ext cx="6471624" cy="1452740"/>
      </dsp:txXfrm>
    </dsp:sp>
    <dsp:sp modelId="{C0822245-67BE-6240-8654-454F618FAB70}">
      <dsp:nvSpPr>
        <dsp:cNvPr id="0" name=""/>
        <dsp:cNvSpPr/>
      </dsp:nvSpPr>
      <dsp:spPr>
        <a:xfrm>
          <a:off x="0" y="3410914"/>
          <a:ext cx="6628804" cy="1356389"/>
        </a:xfrm>
        <a:prstGeom prst="roundRect">
          <a:avLst/>
        </a:prstGeom>
        <a:gradFill rotWithShape="0">
          <a:gsLst>
            <a:gs pos="0">
              <a:schemeClr val="accent2">
                <a:hueOff val="-7068892"/>
                <a:satOff val="-26317"/>
                <a:lumOff val="23726"/>
                <a:alphaOff val="0"/>
                <a:tint val="96000"/>
                <a:lumMod val="100000"/>
              </a:schemeClr>
            </a:gs>
            <a:gs pos="78000">
              <a:schemeClr val="accent2">
                <a:hueOff val="-7068892"/>
                <a:satOff val="-26317"/>
                <a:lumOff val="2372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81.5% </a:t>
          </a:r>
          <a:r>
            <a:rPr lang="en-US" sz="2800" kern="1200" dirty="0"/>
            <a:t>of parents reported improved relationships with their children at move-out.</a:t>
          </a:r>
        </a:p>
      </dsp:txBody>
      <dsp:txXfrm>
        <a:off x="66213" y="3477127"/>
        <a:ext cx="6496378" cy="12239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C58D5-0A5D-5747-B654-E4C802B2A319}">
      <dsp:nvSpPr>
        <dsp:cNvPr id="0" name=""/>
        <dsp:cNvSpPr/>
      </dsp:nvSpPr>
      <dsp:spPr>
        <a:xfrm>
          <a:off x="1438" y="66200"/>
          <a:ext cx="3066765" cy="1840059"/>
        </a:xfrm>
        <a:prstGeom prst="roundRect">
          <a:avLst>
            <a:gd name="adj" fmla="val 10000"/>
          </a:avLst>
        </a:prstGeom>
        <a:solidFill>
          <a:srgbClr val="FF93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57% at move-in</a:t>
          </a:r>
          <a:endParaRPr lang="en-US" sz="4300" kern="1200" dirty="0"/>
        </a:p>
      </dsp:txBody>
      <dsp:txXfrm>
        <a:off x="55331" y="120093"/>
        <a:ext cx="2958979" cy="1732273"/>
      </dsp:txXfrm>
    </dsp:sp>
    <dsp:sp modelId="{7DE02C29-1CC8-4246-92C6-7264E1DC7C59}">
      <dsp:nvSpPr>
        <dsp:cNvPr id="0" name=""/>
        <dsp:cNvSpPr/>
      </dsp:nvSpPr>
      <dsp:spPr>
        <a:xfrm>
          <a:off x="3374880" y="605951"/>
          <a:ext cx="650154" cy="7605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3374880" y="758062"/>
        <a:ext cx="455108" cy="456335"/>
      </dsp:txXfrm>
    </dsp:sp>
    <dsp:sp modelId="{5E6213D8-76A9-784F-AFF9-28BB99C0E07C}">
      <dsp:nvSpPr>
        <dsp:cNvPr id="0" name=""/>
        <dsp:cNvSpPr/>
      </dsp:nvSpPr>
      <dsp:spPr>
        <a:xfrm>
          <a:off x="4294910" y="66200"/>
          <a:ext cx="3066765" cy="1840059"/>
        </a:xfrm>
        <a:prstGeom prst="roundRect">
          <a:avLst>
            <a:gd name="adj" fmla="val 10000"/>
          </a:avLst>
        </a:prstGeom>
        <a:solidFill>
          <a:srgbClr val="FAC80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23% at </a:t>
          </a:r>
        </a:p>
        <a:p>
          <a:pPr marL="0" lvl="0" indent="0" algn="ctr" defTabSz="1911350">
            <a:lnSpc>
              <a:spcPct val="90000"/>
            </a:lnSpc>
            <a:spcBef>
              <a:spcPct val="0"/>
            </a:spcBef>
            <a:spcAft>
              <a:spcPct val="35000"/>
            </a:spcAft>
            <a:buNone/>
          </a:pPr>
          <a:r>
            <a:rPr lang="en-US" sz="4300" kern="1200" dirty="0"/>
            <a:t>six months</a:t>
          </a:r>
        </a:p>
      </dsp:txBody>
      <dsp:txXfrm>
        <a:off x="4348803" y="120093"/>
        <a:ext cx="2958979" cy="17322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C58D5-0A5D-5747-B654-E4C802B2A319}">
      <dsp:nvSpPr>
        <dsp:cNvPr id="0" name=""/>
        <dsp:cNvSpPr/>
      </dsp:nvSpPr>
      <dsp:spPr>
        <a:xfrm>
          <a:off x="1438" y="66200"/>
          <a:ext cx="3066765" cy="1840059"/>
        </a:xfrm>
        <a:prstGeom prst="roundRect">
          <a:avLst>
            <a:gd name="adj" fmla="val 10000"/>
          </a:avLst>
        </a:prstGeom>
        <a:solidFill>
          <a:srgbClr val="FF93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5% at move-in</a:t>
          </a:r>
        </a:p>
      </dsp:txBody>
      <dsp:txXfrm>
        <a:off x="55331" y="120093"/>
        <a:ext cx="2958979" cy="1732273"/>
      </dsp:txXfrm>
    </dsp:sp>
    <dsp:sp modelId="{7DE02C29-1CC8-4246-92C6-7264E1DC7C59}">
      <dsp:nvSpPr>
        <dsp:cNvPr id="0" name=""/>
        <dsp:cNvSpPr/>
      </dsp:nvSpPr>
      <dsp:spPr>
        <a:xfrm>
          <a:off x="3374880" y="605951"/>
          <a:ext cx="650154" cy="7605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3374880" y="758062"/>
        <a:ext cx="455108" cy="456335"/>
      </dsp:txXfrm>
    </dsp:sp>
    <dsp:sp modelId="{5E6213D8-76A9-784F-AFF9-28BB99C0E07C}">
      <dsp:nvSpPr>
        <dsp:cNvPr id="0" name=""/>
        <dsp:cNvSpPr/>
      </dsp:nvSpPr>
      <dsp:spPr>
        <a:xfrm>
          <a:off x="4294910" y="66200"/>
          <a:ext cx="3066765" cy="1840059"/>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19% at move-out</a:t>
          </a:r>
        </a:p>
      </dsp:txBody>
      <dsp:txXfrm>
        <a:off x="4348803" y="120093"/>
        <a:ext cx="2958979" cy="1732273"/>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F0434-1FD3-104F-B07B-8459846B1EDA}" type="datetimeFigureOut">
              <a:rPr lang="en-US" smtClean="0"/>
              <a:t>2/22/23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4EC4F-6040-CF4C-A36C-F51E7F19F2E4}" type="slidenum">
              <a:rPr lang="en-US" smtClean="0"/>
              <a:t>‹#›</a:t>
            </a:fld>
            <a:endParaRPr lang="en-US"/>
          </a:p>
        </p:txBody>
      </p:sp>
    </p:spTree>
    <p:extLst>
      <p:ext uri="{BB962C8B-B14F-4D97-AF65-F5344CB8AC3E}">
        <p14:creationId xmlns:p14="http://schemas.microsoft.com/office/powerpoint/2010/main" val="148230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0" name="TextBox 9">
            <a:extLst>
              <a:ext uri="{FF2B5EF4-FFF2-40B4-BE49-F238E27FC236}">
                <a16:creationId xmlns:a16="http://schemas.microsoft.com/office/drawing/2014/main" id="{DF166F47-8A64-024B-BF74-D136F18D07A7}"/>
              </a:ext>
            </a:extLst>
          </p:cNvPr>
          <p:cNvSpPr txBox="1"/>
          <p:nvPr userDrawn="1"/>
        </p:nvSpPr>
        <p:spPr>
          <a:xfrm>
            <a:off x="11814464" y="4416136"/>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74934"/>
            <a:chOff x="0" y="-8467"/>
            <a:chExt cx="12192000" cy="6874934"/>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55549"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diagramColors" Target="../diagrams/colors10.xml"/><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diagramQuickStyle" Target="../diagrams/quickStyle10.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diagramLayout" Target="../diagrams/layout10.xml"/><Relationship Id="rId5" Type="http://schemas.openxmlformats.org/officeDocument/2006/relationships/image" Target="../media/image26.svg"/><Relationship Id="rId10" Type="http://schemas.openxmlformats.org/officeDocument/2006/relationships/diagramData" Target="../diagrams/data10.xml"/><Relationship Id="rId4" Type="http://schemas.openxmlformats.org/officeDocument/2006/relationships/image" Target="../media/image25.png"/><Relationship Id="rId9" Type="http://schemas.openxmlformats.org/officeDocument/2006/relationships/image" Target="../media/image30.svg"/><Relationship Id="rId14" Type="http://schemas.microsoft.com/office/2007/relationships/diagramDrawing" Target="../diagrams/drawing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F940-A1FA-B04E-98BC-4005824F2459}"/>
              </a:ext>
            </a:extLst>
          </p:cNvPr>
          <p:cNvSpPr>
            <a:spLocks noGrp="1"/>
          </p:cNvSpPr>
          <p:nvPr>
            <p:ph type="ctrTitle"/>
          </p:nvPr>
        </p:nvSpPr>
        <p:spPr/>
        <p:txBody>
          <a:bodyPr/>
          <a:lstStyle/>
          <a:p>
            <a:r>
              <a:rPr lang="en-US" dirty="0"/>
              <a:t>How to Use Outcomes Tool Data</a:t>
            </a:r>
          </a:p>
        </p:txBody>
      </p:sp>
      <p:sp>
        <p:nvSpPr>
          <p:cNvPr id="3" name="Subtitle 2">
            <a:extLst>
              <a:ext uri="{FF2B5EF4-FFF2-40B4-BE49-F238E27FC236}">
                <a16:creationId xmlns:a16="http://schemas.microsoft.com/office/drawing/2014/main" id="{55FE9E37-F409-1146-A549-7C192A54A472}"/>
              </a:ext>
            </a:extLst>
          </p:cNvPr>
          <p:cNvSpPr>
            <a:spLocks noGrp="1"/>
          </p:cNvSpPr>
          <p:nvPr>
            <p:ph type="subTitle" idx="1"/>
          </p:nvPr>
        </p:nvSpPr>
        <p:spPr/>
        <p:txBody>
          <a:bodyPr/>
          <a:lstStyle/>
          <a:p>
            <a:r>
              <a:rPr lang="en-US" dirty="0"/>
              <a:t>Gretchen Clark Hammond, PhD, MSW, LSW, LCDCIII, TTS</a:t>
            </a:r>
          </a:p>
          <a:p>
            <a:r>
              <a:rPr lang="en-US" dirty="0"/>
              <a:t>Kathleen Gallant, BA</a:t>
            </a:r>
          </a:p>
        </p:txBody>
      </p:sp>
      <p:pic>
        <p:nvPicPr>
          <p:cNvPr id="4" name="Picture 3">
            <a:extLst>
              <a:ext uri="{FF2B5EF4-FFF2-40B4-BE49-F238E27FC236}">
                <a16:creationId xmlns:a16="http://schemas.microsoft.com/office/drawing/2014/main" id="{B23BECEA-BEA0-78F3-247B-502F03037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058" y="5419599"/>
            <a:ext cx="2431144" cy="985103"/>
          </a:xfrm>
          <a:prstGeom prst="rect">
            <a:avLst/>
          </a:prstGeom>
        </p:spPr>
      </p:pic>
      <p:pic>
        <p:nvPicPr>
          <p:cNvPr id="5" name="Picture 4">
            <a:extLst>
              <a:ext uri="{FF2B5EF4-FFF2-40B4-BE49-F238E27FC236}">
                <a16:creationId xmlns:a16="http://schemas.microsoft.com/office/drawing/2014/main" id="{718EB68F-9E6E-11FE-F02D-FF4AF259E180}"/>
              </a:ext>
            </a:extLst>
          </p:cNvPr>
          <p:cNvPicPr>
            <a:picLocks noChangeAspect="1"/>
          </p:cNvPicPr>
          <p:nvPr/>
        </p:nvPicPr>
        <p:blipFill>
          <a:blip r:embed="rId3"/>
          <a:stretch>
            <a:fillRect/>
          </a:stretch>
        </p:blipFill>
        <p:spPr>
          <a:xfrm>
            <a:off x="6400799" y="4848838"/>
            <a:ext cx="1606091" cy="1827732"/>
          </a:xfrm>
          <a:prstGeom prst="rect">
            <a:avLst/>
          </a:prstGeom>
        </p:spPr>
      </p:pic>
    </p:spTree>
    <p:extLst>
      <p:ext uri="{BB962C8B-B14F-4D97-AF65-F5344CB8AC3E}">
        <p14:creationId xmlns:p14="http://schemas.microsoft.com/office/powerpoint/2010/main" val="4062840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83BA7-6606-1335-421F-5B4FFFE12FAA}"/>
              </a:ext>
            </a:extLst>
          </p:cNvPr>
          <p:cNvSpPr>
            <a:spLocks noGrp="1"/>
          </p:cNvSpPr>
          <p:nvPr>
            <p:ph type="title"/>
          </p:nvPr>
        </p:nvSpPr>
        <p:spPr>
          <a:xfrm>
            <a:off x="1286933" y="609600"/>
            <a:ext cx="10197494" cy="1099457"/>
          </a:xfrm>
        </p:spPr>
        <p:txBody>
          <a:bodyPr>
            <a:normAutofit/>
          </a:bodyPr>
          <a:lstStyle/>
          <a:p>
            <a:r>
              <a:rPr lang="en-US"/>
              <a:t>Demographics</a:t>
            </a:r>
            <a:endParaRPr lang="en-US"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6887973-667E-9CC7-32D8-14ABF91474E3}"/>
              </a:ext>
            </a:extLst>
          </p:cNvPr>
          <p:cNvGraphicFramePr>
            <a:graphicFrameLocks noGrp="1"/>
          </p:cNvGraphicFramePr>
          <p:nvPr>
            <p:ph idx="1"/>
            <p:extLst>
              <p:ext uri="{D42A27DB-BD31-4B8C-83A1-F6EECF244321}">
                <p14:modId xmlns:p14="http://schemas.microsoft.com/office/powerpoint/2010/main" val="130837986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16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1B8151-209A-DD44-D82F-09C092183F85}"/>
              </a:ext>
            </a:extLst>
          </p:cNvPr>
          <p:cNvSpPr>
            <a:spLocks noGrp="1"/>
          </p:cNvSpPr>
          <p:nvPr>
            <p:ph type="title"/>
          </p:nvPr>
        </p:nvSpPr>
        <p:spPr>
          <a:xfrm>
            <a:off x="1043950" y="1179151"/>
            <a:ext cx="3300646" cy="4463889"/>
          </a:xfrm>
        </p:spPr>
        <p:txBody>
          <a:bodyPr anchor="ctr">
            <a:normAutofit/>
          </a:bodyPr>
          <a:lstStyle/>
          <a:p>
            <a:r>
              <a:rPr lang="en-US" dirty="0"/>
              <a:t>Mental and Physical Health</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2BA61D-9B1F-B71E-505B-72D1F66E50ED}"/>
              </a:ext>
            </a:extLst>
          </p:cNvPr>
          <p:cNvSpPr>
            <a:spLocks noGrp="1"/>
          </p:cNvSpPr>
          <p:nvPr>
            <p:ph idx="1"/>
          </p:nvPr>
        </p:nvSpPr>
        <p:spPr>
          <a:xfrm>
            <a:off x="4978918" y="1109145"/>
            <a:ext cx="6341016" cy="4603900"/>
          </a:xfrm>
        </p:spPr>
        <p:txBody>
          <a:bodyPr anchor="ctr">
            <a:normAutofit/>
          </a:bodyPr>
          <a:lstStyle/>
          <a:p>
            <a:r>
              <a:rPr lang="en-US" sz="2400" dirty="0"/>
              <a:t>Number reporting mental health was “Good on most days” went from </a:t>
            </a:r>
            <a:r>
              <a:rPr lang="en-US" sz="3200" b="1" dirty="0"/>
              <a:t>47%</a:t>
            </a:r>
            <a:r>
              <a:rPr lang="en-US" sz="2400" dirty="0"/>
              <a:t> at move-in to </a:t>
            </a:r>
            <a:r>
              <a:rPr lang="en-US" sz="3200" b="1" dirty="0"/>
              <a:t>60%+ </a:t>
            </a:r>
            <a:r>
              <a:rPr lang="en-US" sz="2400" dirty="0"/>
              <a:t>at six months and move-out.</a:t>
            </a:r>
          </a:p>
          <a:p>
            <a:pPr marL="0" indent="0">
              <a:buNone/>
            </a:pPr>
            <a:endParaRPr lang="en-US" sz="2400" dirty="0"/>
          </a:p>
          <a:p>
            <a:r>
              <a:rPr lang="en-US" sz="2400" dirty="0"/>
              <a:t>Number reporting physical health was “Good on most days” went from </a:t>
            </a:r>
            <a:r>
              <a:rPr lang="en-US" sz="3200" b="1" dirty="0"/>
              <a:t>56%</a:t>
            </a:r>
            <a:r>
              <a:rPr lang="en-US" sz="2400" dirty="0"/>
              <a:t> at move-in to </a:t>
            </a:r>
            <a:r>
              <a:rPr lang="en-US" sz="3200" b="1" dirty="0"/>
              <a:t>66%</a:t>
            </a:r>
            <a:r>
              <a:rPr lang="en-US" sz="2400" dirty="0"/>
              <a:t> at move-out.</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34885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B36601D-F589-8EF3-2909-99AFE1E4A994}"/>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Length of Stay</a:t>
            </a:r>
          </a:p>
        </p:txBody>
      </p:sp>
      <p:sp>
        <p:nvSpPr>
          <p:cNvPr id="3" name="Content Placeholder 2">
            <a:extLst>
              <a:ext uri="{FF2B5EF4-FFF2-40B4-BE49-F238E27FC236}">
                <a16:creationId xmlns:a16="http://schemas.microsoft.com/office/drawing/2014/main" id="{EC278443-898D-84B4-155A-E0547D5E5121}"/>
              </a:ext>
            </a:extLst>
          </p:cNvPr>
          <p:cNvSpPr>
            <a:spLocks noGrp="1"/>
          </p:cNvSpPr>
          <p:nvPr>
            <p:ph idx="1"/>
          </p:nvPr>
        </p:nvSpPr>
        <p:spPr>
          <a:xfrm>
            <a:off x="673754" y="2160590"/>
            <a:ext cx="3973943" cy="3440110"/>
          </a:xfrm>
        </p:spPr>
        <p:txBody>
          <a:bodyPr>
            <a:normAutofit/>
          </a:bodyPr>
          <a:lstStyle/>
          <a:p>
            <a:r>
              <a:rPr lang="en-US">
                <a:solidFill>
                  <a:schemeClr val="bg1"/>
                </a:solidFill>
              </a:rPr>
              <a:t>29% stayed less than a month</a:t>
            </a:r>
          </a:p>
          <a:p>
            <a:endParaRPr lang="en-US">
              <a:solidFill>
                <a:schemeClr val="bg1"/>
              </a:solidFill>
            </a:endParaRPr>
          </a:p>
          <a:p>
            <a:r>
              <a:rPr lang="en-US">
                <a:solidFill>
                  <a:schemeClr val="bg1"/>
                </a:solidFill>
              </a:rPr>
              <a:t>44% stayed one to six months</a:t>
            </a:r>
          </a:p>
          <a:p>
            <a:endParaRPr lang="en-US">
              <a:solidFill>
                <a:schemeClr val="bg1"/>
              </a:solidFill>
            </a:endParaRPr>
          </a:p>
          <a:p>
            <a:r>
              <a:rPr lang="en-US">
                <a:solidFill>
                  <a:schemeClr val="bg1"/>
                </a:solidFill>
              </a:rPr>
              <a:t>25% stayed more than six months</a:t>
            </a:r>
          </a:p>
        </p:txBody>
      </p:sp>
      <p:pic>
        <p:nvPicPr>
          <p:cNvPr id="4" name="Picture 3" descr="Chart&#10;&#10;Description automatically generated">
            <a:extLst>
              <a:ext uri="{FF2B5EF4-FFF2-40B4-BE49-F238E27FC236}">
                <a16:creationId xmlns:a16="http://schemas.microsoft.com/office/drawing/2014/main" id="{531D4775-82BB-3C6A-5DB9-4738650E5C09}"/>
              </a:ext>
            </a:extLst>
          </p:cNvPr>
          <p:cNvPicPr>
            <a:picLocks noChangeAspect="1"/>
          </p:cNvPicPr>
          <p:nvPr/>
        </p:nvPicPr>
        <p:blipFill>
          <a:blip r:embed="rId2"/>
          <a:stretch>
            <a:fillRect/>
          </a:stretch>
        </p:blipFill>
        <p:spPr>
          <a:xfrm>
            <a:off x="4998516" y="2019075"/>
            <a:ext cx="6757180" cy="2466370"/>
          </a:xfrm>
          <a:prstGeom prst="rect">
            <a:avLst/>
          </a:prstGeom>
        </p:spPr>
      </p:pic>
      <p:sp>
        <p:nvSpPr>
          <p:cNvPr id="38" name="Isosceles Triangle 3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04543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BFA56-60C1-7074-138A-6CF1177CC9CE}"/>
              </a:ext>
            </a:extLst>
          </p:cNvPr>
          <p:cNvSpPr>
            <a:spLocks noGrp="1"/>
          </p:cNvSpPr>
          <p:nvPr>
            <p:ph type="title"/>
          </p:nvPr>
        </p:nvSpPr>
        <p:spPr>
          <a:xfrm>
            <a:off x="1286933" y="609600"/>
            <a:ext cx="10197494" cy="1099457"/>
          </a:xfrm>
        </p:spPr>
        <p:txBody>
          <a:bodyPr>
            <a:normAutofit/>
          </a:bodyPr>
          <a:lstStyle/>
          <a:p>
            <a:r>
              <a:rPr lang="en-US" dirty="0"/>
              <a:t>Living Situation</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33211F1-04D6-A59A-0AAF-062ABD28475E}"/>
              </a:ext>
            </a:extLst>
          </p:cNvPr>
          <p:cNvGraphicFramePr>
            <a:graphicFrameLocks noGrp="1"/>
          </p:cNvGraphicFramePr>
          <p:nvPr>
            <p:ph idx="1"/>
            <p:extLst>
              <p:ext uri="{D42A27DB-BD31-4B8C-83A1-F6EECF244321}">
                <p14:modId xmlns:p14="http://schemas.microsoft.com/office/powerpoint/2010/main" val="210375751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9400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126C-1A80-DCB4-7AC8-B6A1D783E0E1}"/>
              </a:ext>
            </a:extLst>
          </p:cNvPr>
          <p:cNvSpPr>
            <a:spLocks noGrp="1"/>
          </p:cNvSpPr>
          <p:nvPr>
            <p:ph type="title"/>
          </p:nvPr>
        </p:nvSpPr>
        <p:spPr/>
        <p:txBody>
          <a:bodyPr/>
          <a:lstStyle/>
          <a:p>
            <a:r>
              <a:rPr lang="en-US" dirty="0"/>
              <a:t>Living Situation</a:t>
            </a:r>
          </a:p>
        </p:txBody>
      </p:sp>
      <p:graphicFrame>
        <p:nvGraphicFramePr>
          <p:cNvPr id="4" name="Content Placeholder 3">
            <a:extLst>
              <a:ext uri="{FF2B5EF4-FFF2-40B4-BE49-F238E27FC236}">
                <a16:creationId xmlns:a16="http://schemas.microsoft.com/office/drawing/2014/main" id="{7341B86A-2AE0-022E-FA62-43FC154DF2F4}"/>
              </a:ext>
            </a:extLst>
          </p:cNvPr>
          <p:cNvGraphicFramePr>
            <a:graphicFrameLocks noGrp="1"/>
          </p:cNvGraphicFramePr>
          <p:nvPr>
            <p:ph idx="1"/>
            <p:extLst>
              <p:ext uri="{D42A27DB-BD31-4B8C-83A1-F6EECF244321}">
                <p14:modId xmlns:p14="http://schemas.microsoft.com/office/powerpoint/2010/main" val="2183187872"/>
              </p:ext>
            </p:extLst>
          </p:nvPr>
        </p:nvGraphicFramePr>
        <p:xfrm>
          <a:off x="677863" y="2160588"/>
          <a:ext cx="5418137"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651F5764-5D6F-048D-497E-4E5BEB766AA9}"/>
              </a:ext>
            </a:extLst>
          </p:cNvPr>
          <p:cNvGraphicFramePr>
            <a:graphicFrameLocks/>
          </p:cNvGraphicFramePr>
          <p:nvPr>
            <p:extLst>
              <p:ext uri="{D42A27DB-BD31-4B8C-83A1-F6EECF244321}">
                <p14:modId xmlns:p14="http://schemas.microsoft.com/office/powerpoint/2010/main" val="2950781927"/>
              </p:ext>
            </p:extLst>
          </p:nvPr>
        </p:nvGraphicFramePr>
        <p:xfrm>
          <a:off x="6266559" y="2160587"/>
          <a:ext cx="5418137" cy="38814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98716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5FFA-3AE4-D57D-F7AE-4CDACE30D768}"/>
              </a:ext>
            </a:extLst>
          </p:cNvPr>
          <p:cNvSpPr>
            <a:spLocks noGrp="1"/>
          </p:cNvSpPr>
          <p:nvPr>
            <p:ph type="title"/>
          </p:nvPr>
        </p:nvSpPr>
        <p:spPr/>
        <p:txBody>
          <a:bodyPr/>
          <a:lstStyle/>
          <a:p>
            <a:r>
              <a:rPr lang="en-US" dirty="0"/>
              <a:t>Substance Use Disorder and Implications</a:t>
            </a:r>
          </a:p>
        </p:txBody>
      </p:sp>
      <p:sp>
        <p:nvSpPr>
          <p:cNvPr id="3" name="Content Placeholder 2">
            <a:extLst>
              <a:ext uri="{FF2B5EF4-FFF2-40B4-BE49-F238E27FC236}">
                <a16:creationId xmlns:a16="http://schemas.microsoft.com/office/drawing/2014/main" id="{CC9A25C5-5A9E-55D2-9FA4-0C0BCB5050F3}"/>
              </a:ext>
            </a:extLst>
          </p:cNvPr>
          <p:cNvSpPr>
            <a:spLocks noGrp="1"/>
          </p:cNvSpPr>
          <p:nvPr>
            <p:ph idx="1"/>
          </p:nvPr>
        </p:nvSpPr>
        <p:spPr>
          <a:xfrm>
            <a:off x="563568" y="1930400"/>
            <a:ext cx="4708859" cy="2874874"/>
          </a:xfrm>
        </p:spPr>
        <p:txBody>
          <a:bodyPr>
            <a:noAutofit/>
          </a:bodyPr>
          <a:lstStyle/>
          <a:p>
            <a:r>
              <a:rPr lang="en-US" sz="2800" dirty="0"/>
              <a:t>Top 4 Substances of Abuse</a:t>
            </a:r>
          </a:p>
          <a:p>
            <a:pPr lvl="1"/>
            <a:r>
              <a:rPr lang="en-US" sz="2400" dirty="0"/>
              <a:t>Alcohol (52.0%)</a:t>
            </a:r>
          </a:p>
          <a:p>
            <a:pPr lvl="1"/>
            <a:r>
              <a:rPr lang="en-US" sz="2400" dirty="0"/>
              <a:t>Marijuana (47.4%)</a:t>
            </a:r>
          </a:p>
          <a:p>
            <a:pPr lvl="1"/>
            <a:r>
              <a:rPr lang="en-US" sz="2400" dirty="0"/>
              <a:t>Methamphetamines (44.0%)</a:t>
            </a:r>
          </a:p>
          <a:p>
            <a:pPr lvl="1"/>
            <a:r>
              <a:rPr lang="en-US" sz="2400" dirty="0"/>
              <a:t>Fentanyl (35.8%)</a:t>
            </a:r>
          </a:p>
        </p:txBody>
      </p:sp>
      <p:sp>
        <p:nvSpPr>
          <p:cNvPr id="5" name="TextBox 4">
            <a:extLst>
              <a:ext uri="{FF2B5EF4-FFF2-40B4-BE49-F238E27FC236}">
                <a16:creationId xmlns:a16="http://schemas.microsoft.com/office/drawing/2014/main" id="{A062CBC1-E6AD-B0B0-56A9-0826E33A4B47}"/>
              </a:ext>
            </a:extLst>
          </p:cNvPr>
          <p:cNvSpPr txBox="1"/>
          <p:nvPr/>
        </p:nvSpPr>
        <p:spPr>
          <a:xfrm>
            <a:off x="6096000" y="1930399"/>
            <a:ext cx="5532432" cy="3170099"/>
          </a:xfrm>
          <a:prstGeom prst="rect">
            <a:avLst/>
          </a:prstGeom>
          <a:noFill/>
        </p:spPr>
        <p:txBody>
          <a:bodyPr wrap="square" rtlCol="0">
            <a:spAutoFit/>
          </a:bodyPr>
          <a:lstStyle/>
          <a:p>
            <a:pPr marL="285750" indent="-285750">
              <a:buClr>
                <a:schemeClr val="accent1"/>
              </a:buClr>
              <a:buFont typeface=".Lucida Grande UI Regular"/>
              <a:buChar char="►"/>
            </a:pPr>
            <a:r>
              <a:rPr lang="en-US" sz="2800" dirty="0">
                <a:solidFill>
                  <a:schemeClr val="tx1">
                    <a:lumMod val="75000"/>
                    <a:lumOff val="25000"/>
                  </a:schemeClr>
                </a:solidFill>
              </a:rPr>
              <a:t>69% were clean for 30+ </a:t>
            </a:r>
          </a:p>
          <a:p>
            <a:pPr>
              <a:buClr>
                <a:schemeClr val="accent1"/>
              </a:buClr>
            </a:pPr>
            <a:r>
              <a:rPr lang="en-US" sz="2800" dirty="0">
                <a:solidFill>
                  <a:schemeClr val="tx1">
                    <a:lumMod val="75000"/>
                    <a:lumOff val="25000"/>
                  </a:schemeClr>
                </a:solidFill>
              </a:rPr>
              <a:t>   days at move-in</a:t>
            </a:r>
          </a:p>
          <a:p>
            <a:pPr marL="742950" lvl="1" indent="-285750">
              <a:buClr>
                <a:schemeClr val="accent1"/>
              </a:buClr>
              <a:buFont typeface=".Lucida Grande UI Regular"/>
              <a:buChar char="►"/>
            </a:pPr>
            <a:r>
              <a:rPr lang="en-US" sz="2400" dirty="0">
                <a:solidFill>
                  <a:schemeClr val="tx1">
                    <a:lumMod val="75000"/>
                    <a:lumOff val="25000"/>
                  </a:schemeClr>
                </a:solidFill>
              </a:rPr>
              <a:t> 63% were in residential</a:t>
            </a:r>
          </a:p>
          <a:p>
            <a:pPr lvl="1">
              <a:buClr>
                <a:schemeClr val="accent1"/>
              </a:buClr>
            </a:pPr>
            <a:r>
              <a:rPr lang="en-US" sz="2400" dirty="0">
                <a:solidFill>
                  <a:schemeClr val="tx1">
                    <a:lumMod val="75000"/>
                    <a:lumOff val="25000"/>
                  </a:schemeClr>
                </a:solidFill>
              </a:rPr>
              <a:t>    treatment</a:t>
            </a:r>
          </a:p>
          <a:p>
            <a:pPr marL="742950" lvl="1" indent="-285750">
              <a:buClr>
                <a:schemeClr val="accent1"/>
              </a:buClr>
              <a:buFont typeface=".Lucida Grande UI Regular"/>
              <a:buChar char="►"/>
            </a:pPr>
            <a:r>
              <a:rPr lang="en-US" sz="2400" dirty="0">
                <a:solidFill>
                  <a:schemeClr val="tx1">
                    <a:lumMod val="75000"/>
                    <a:lumOff val="25000"/>
                  </a:schemeClr>
                </a:solidFill>
              </a:rPr>
              <a:t> 13% were incarcerated</a:t>
            </a:r>
          </a:p>
          <a:p>
            <a:pPr marL="742950" lvl="1" indent="-285750">
              <a:buClr>
                <a:schemeClr val="accent1"/>
              </a:buClr>
              <a:buFont typeface=".Lucida Grande UI Regular"/>
              <a:buChar char="►"/>
            </a:pPr>
            <a:r>
              <a:rPr lang="en-US" sz="2400" dirty="0">
                <a:solidFill>
                  <a:schemeClr val="tx1">
                    <a:lumMod val="75000"/>
                    <a:lumOff val="25000"/>
                  </a:schemeClr>
                </a:solidFill>
              </a:rPr>
              <a:t> 22% were not in treatment or</a:t>
            </a:r>
          </a:p>
          <a:p>
            <a:pPr lvl="1">
              <a:buClr>
                <a:schemeClr val="accent1"/>
              </a:buClr>
            </a:pPr>
            <a:r>
              <a:rPr lang="en-US" sz="2400" dirty="0">
                <a:solidFill>
                  <a:schemeClr val="tx1">
                    <a:lumMod val="75000"/>
                    <a:lumOff val="25000"/>
                  </a:schemeClr>
                </a:solidFill>
              </a:rPr>
              <a:t>    incarcerated</a:t>
            </a:r>
          </a:p>
          <a:p>
            <a:pPr marL="742950" lvl="1" indent="-285750">
              <a:buClr>
                <a:schemeClr val="accent1"/>
              </a:buClr>
              <a:buFont typeface=".Lucida Grande UI Regular"/>
              <a:buChar char="►"/>
            </a:pPr>
            <a:r>
              <a:rPr lang="en-US" sz="2400" dirty="0">
                <a:solidFill>
                  <a:schemeClr val="tx1">
                    <a:lumMod val="75000"/>
                    <a:lumOff val="25000"/>
                  </a:schemeClr>
                </a:solidFill>
              </a:rPr>
              <a:t> 2% no response</a:t>
            </a:r>
          </a:p>
        </p:txBody>
      </p:sp>
      <p:sp>
        <p:nvSpPr>
          <p:cNvPr id="9" name="Oval 8">
            <a:extLst>
              <a:ext uri="{FF2B5EF4-FFF2-40B4-BE49-F238E27FC236}">
                <a16:creationId xmlns:a16="http://schemas.microsoft.com/office/drawing/2014/main" id="{5A32DB19-DA74-77AE-EF54-58778FE3D529}"/>
              </a:ext>
            </a:extLst>
          </p:cNvPr>
          <p:cNvSpPr/>
          <p:nvPr/>
        </p:nvSpPr>
        <p:spPr>
          <a:xfrm>
            <a:off x="1953492" y="4631404"/>
            <a:ext cx="2793871" cy="1919707"/>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80%+ </a:t>
            </a:r>
          </a:p>
          <a:p>
            <a:pPr algn="ctr"/>
            <a:r>
              <a:rPr lang="en-US" sz="2000" dirty="0"/>
              <a:t>reported </a:t>
            </a:r>
          </a:p>
          <a:p>
            <a:pPr algn="ctr"/>
            <a:r>
              <a:rPr lang="en-US" sz="2000" dirty="0"/>
              <a:t>poly-substance use</a:t>
            </a:r>
          </a:p>
        </p:txBody>
      </p:sp>
    </p:spTree>
    <p:extLst>
      <p:ext uri="{BB962C8B-B14F-4D97-AF65-F5344CB8AC3E}">
        <p14:creationId xmlns:p14="http://schemas.microsoft.com/office/powerpoint/2010/main" val="2164308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7AA268-9274-CD6C-29D7-DCE581301E78}"/>
              </a:ext>
            </a:extLst>
          </p:cNvPr>
          <p:cNvSpPr>
            <a:spLocks noGrp="1"/>
          </p:cNvSpPr>
          <p:nvPr>
            <p:ph type="title"/>
          </p:nvPr>
        </p:nvSpPr>
        <p:spPr>
          <a:xfrm>
            <a:off x="652481" y="1382486"/>
            <a:ext cx="3547581" cy="4093028"/>
          </a:xfrm>
        </p:spPr>
        <p:txBody>
          <a:bodyPr anchor="ctr">
            <a:normAutofit/>
          </a:bodyPr>
          <a:lstStyle/>
          <a:p>
            <a:r>
              <a:rPr lang="en-US" sz="4400"/>
              <a:t>Children and Parenting</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4B73535-4D5E-6172-3FAE-21EB420EE832}"/>
              </a:ext>
            </a:extLst>
          </p:cNvPr>
          <p:cNvGraphicFramePr>
            <a:graphicFrameLocks noGrp="1"/>
          </p:cNvGraphicFramePr>
          <p:nvPr>
            <p:ph idx="1"/>
            <p:extLst>
              <p:ext uri="{D42A27DB-BD31-4B8C-83A1-F6EECF244321}">
                <p14:modId xmlns:p14="http://schemas.microsoft.com/office/powerpoint/2010/main" val="277457154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8394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AA3C-FCB1-ECC9-AD05-534F63B71C68}"/>
              </a:ext>
            </a:extLst>
          </p:cNvPr>
          <p:cNvSpPr>
            <a:spLocks noGrp="1"/>
          </p:cNvSpPr>
          <p:nvPr>
            <p:ph type="title"/>
          </p:nvPr>
        </p:nvSpPr>
        <p:spPr/>
        <p:txBody>
          <a:bodyPr/>
          <a:lstStyle/>
          <a:p>
            <a:r>
              <a:rPr lang="en-US" dirty="0"/>
              <a:t>Recovery Support Activities</a:t>
            </a:r>
          </a:p>
        </p:txBody>
      </p:sp>
      <p:sp>
        <p:nvSpPr>
          <p:cNvPr id="3" name="Content Placeholder 2">
            <a:extLst>
              <a:ext uri="{FF2B5EF4-FFF2-40B4-BE49-F238E27FC236}">
                <a16:creationId xmlns:a16="http://schemas.microsoft.com/office/drawing/2014/main" id="{6A6CE43B-BCE5-06A0-0A2E-8BB61F034D95}"/>
              </a:ext>
            </a:extLst>
          </p:cNvPr>
          <p:cNvSpPr>
            <a:spLocks noGrp="1"/>
          </p:cNvSpPr>
          <p:nvPr>
            <p:ph idx="1"/>
          </p:nvPr>
        </p:nvSpPr>
        <p:spPr>
          <a:xfrm>
            <a:off x="860483" y="5107257"/>
            <a:ext cx="8596668" cy="1058600"/>
          </a:xfrm>
        </p:spPr>
        <p:txBody>
          <a:bodyPr/>
          <a:lstStyle/>
          <a:p>
            <a:pPr marL="0" indent="0">
              <a:buNone/>
            </a:pPr>
            <a:r>
              <a:rPr lang="en-US" dirty="0"/>
              <a:t>Most common recovery support activities were 12-step groups, sober support outings with friends in recovery, and activities sponsored by the recovery residence.</a:t>
            </a:r>
          </a:p>
        </p:txBody>
      </p:sp>
      <p:graphicFrame>
        <p:nvGraphicFramePr>
          <p:cNvPr id="4" name="Table 4">
            <a:extLst>
              <a:ext uri="{FF2B5EF4-FFF2-40B4-BE49-F238E27FC236}">
                <a16:creationId xmlns:a16="http://schemas.microsoft.com/office/drawing/2014/main" id="{5A9AD860-4D9E-D4AA-ABED-6BDE62EE1EB4}"/>
              </a:ext>
            </a:extLst>
          </p:cNvPr>
          <p:cNvGraphicFramePr>
            <a:graphicFrameLocks noGrp="1"/>
          </p:cNvGraphicFramePr>
          <p:nvPr>
            <p:extLst>
              <p:ext uri="{D42A27DB-BD31-4B8C-83A1-F6EECF244321}">
                <p14:modId xmlns:p14="http://schemas.microsoft.com/office/powerpoint/2010/main" val="256140182"/>
              </p:ext>
            </p:extLst>
          </p:nvPr>
        </p:nvGraphicFramePr>
        <p:xfrm>
          <a:off x="860483" y="2110056"/>
          <a:ext cx="8176712" cy="2817545"/>
        </p:xfrm>
        <a:graphic>
          <a:graphicData uri="http://schemas.openxmlformats.org/drawingml/2006/table">
            <a:tbl>
              <a:tblPr firstRow="1" bandRow="1">
                <a:tableStyleId>{5C22544A-7EE6-4342-B048-85BDC9FD1C3A}</a:tableStyleId>
              </a:tblPr>
              <a:tblGrid>
                <a:gridCol w="2044178">
                  <a:extLst>
                    <a:ext uri="{9D8B030D-6E8A-4147-A177-3AD203B41FA5}">
                      <a16:colId xmlns:a16="http://schemas.microsoft.com/office/drawing/2014/main" val="3650464211"/>
                    </a:ext>
                  </a:extLst>
                </a:gridCol>
                <a:gridCol w="2044178">
                  <a:extLst>
                    <a:ext uri="{9D8B030D-6E8A-4147-A177-3AD203B41FA5}">
                      <a16:colId xmlns:a16="http://schemas.microsoft.com/office/drawing/2014/main" val="2423429923"/>
                    </a:ext>
                  </a:extLst>
                </a:gridCol>
                <a:gridCol w="2044178">
                  <a:extLst>
                    <a:ext uri="{9D8B030D-6E8A-4147-A177-3AD203B41FA5}">
                      <a16:colId xmlns:a16="http://schemas.microsoft.com/office/drawing/2014/main" val="2963860808"/>
                    </a:ext>
                  </a:extLst>
                </a:gridCol>
                <a:gridCol w="2044178">
                  <a:extLst>
                    <a:ext uri="{9D8B030D-6E8A-4147-A177-3AD203B41FA5}">
                      <a16:colId xmlns:a16="http://schemas.microsoft.com/office/drawing/2014/main" val="3841587875"/>
                    </a:ext>
                  </a:extLst>
                </a:gridCol>
              </a:tblGrid>
              <a:tr h="1029017">
                <a:tc>
                  <a:txBody>
                    <a:bodyPr/>
                    <a:lstStyle/>
                    <a:p>
                      <a:endParaRPr lang="en-US"/>
                    </a:p>
                  </a:txBody>
                  <a:tcPr anchor="ctr"/>
                </a:tc>
                <a:tc>
                  <a:txBody>
                    <a:bodyPr/>
                    <a:lstStyle/>
                    <a:p>
                      <a:r>
                        <a:rPr lang="en-US" dirty="0"/>
                        <a:t>Involved in 12-Step</a:t>
                      </a:r>
                    </a:p>
                  </a:txBody>
                  <a:tcPr anchor="ctr"/>
                </a:tc>
                <a:tc>
                  <a:txBody>
                    <a:bodyPr/>
                    <a:lstStyle/>
                    <a:p>
                      <a:r>
                        <a:rPr lang="en-US" dirty="0"/>
                        <a:t>Have a Sponsor</a:t>
                      </a:r>
                    </a:p>
                  </a:txBody>
                  <a:tcPr anchor="ctr"/>
                </a:tc>
                <a:tc>
                  <a:txBody>
                    <a:bodyPr/>
                    <a:lstStyle/>
                    <a:p>
                      <a:r>
                        <a:rPr lang="en-US" dirty="0"/>
                        <a:t>Any Recovery Activity</a:t>
                      </a:r>
                    </a:p>
                  </a:txBody>
                  <a:tcPr anchor="ctr"/>
                </a:tc>
                <a:extLst>
                  <a:ext uri="{0D108BD9-81ED-4DB2-BD59-A6C34878D82A}">
                    <a16:rowId xmlns:a16="http://schemas.microsoft.com/office/drawing/2014/main" val="1516798953"/>
                  </a:ext>
                </a:extLst>
              </a:tr>
              <a:tr h="596176">
                <a:tc>
                  <a:txBody>
                    <a:bodyPr/>
                    <a:lstStyle/>
                    <a:p>
                      <a:r>
                        <a:rPr lang="en-US" dirty="0"/>
                        <a:t>Move-In</a:t>
                      </a:r>
                    </a:p>
                  </a:txBody>
                  <a:tcPr anchor="ctr"/>
                </a:tc>
                <a:tc>
                  <a:txBody>
                    <a:bodyPr/>
                    <a:lstStyle/>
                    <a:p>
                      <a:r>
                        <a:rPr lang="en-US" dirty="0"/>
                        <a:t>66.08%</a:t>
                      </a:r>
                    </a:p>
                  </a:txBody>
                  <a:tcPr anchor="ctr"/>
                </a:tc>
                <a:tc>
                  <a:txBody>
                    <a:bodyPr/>
                    <a:lstStyle/>
                    <a:p>
                      <a:r>
                        <a:rPr lang="en-US" dirty="0"/>
                        <a:t>33.47%</a:t>
                      </a:r>
                    </a:p>
                  </a:txBody>
                  <a:tcPr anchor="ctr"/>
                </a:tc>
                <a:tc>
                  <a:txBody>
                    <a:bodyPr/>
                    <a:lstStyle/>
                    <a:p>
                      <a:r>
                        <a:rPr lang="en-US" dirty="0"/>
                        <a:t>74.74%</a:t>
                      </a:r>
                    </a:p>
                  </a:txBody>
                  <a:tcPr anchor="ctr"/>
                </a:tc>
                <a:extLst>
                  <a:ext uri="{0D108BD9-81ED-4DB2-BD59-A6C34878D82A}">
                    <a16:rowId xmlns:a16="http://schemas.microsoft.com/office/drawing/2014/main" val="867573427"/>
                  </a:ext>
                </a:extLst>
              </a:tr>
              <a:tr h="596176">
                <a:tc>
                  <a:txBody>
                    <a:bodyPr/>
                    <a:lstStyle/>
                    <a:p>
                      <a:r>
                        <a:rPr lang="en-US" dirty="0"/>
                        <a:t>Six Months</a:t>
                      </a:r>
                    </a:p>
                  </a:txBody>
                  <a:tcPr anchor="ctr"/>
                </a:tc>
                <a:tc>
                  <a:txBody>
                    <a:bodyPr/>
                    <a:lstStyle/>
                    <a:p>
                      <a:r>
                        <a:rPr lang="en-US" dirty="0"/>
                        <a:t>94.23%</a:t>
                      </a:r>
                    </a:p>
                  </a:txBody>
                  <a:tcPr anchor="ctr"/>
                </a:tc>
                <a:tc>
                  <a:txBody>
                    <a:bodyPr/>
                    <a:lstStyle/>
                    <a:p>
                      <a:r>
                        <a:rPr lang="en-US" dirty="0"/>
                        <a:t>71.59%</a:t>
                      </a:r>
                    </a:p>
                  </a:txBody>
                  <a:tcPr anchor="ctr"/>
                </a:tc>
                <a:tc>
                  <a:txBody>
                    <a:bodyPr/>
                    <a:lstStyle/>
                    <a:p>
                      <a:r>
                        <a:rPr lang="en-US" dirty="0"/>
                        <a:t>96.30%</a:t>
                      </a:r>
                    </a:p>
                  </a:txBody>
                  <a:tcPr anchor="ctr"/>
                </a:tc>
                <a:extLst>
                  <a:ext uri="{0D108BD9-81ED-4DB2-BD59-A6C34878D82A}">
                    <a16:rowId xmlns:a16="http://schemas.microsoft.com/office/drawing/2014/main" val="2604548250"/>
                  </a:ext>
                </a:extLst>
              </a:tr>
              <a:tr h="596176">
                <a:tc>
                  <a:txBody>
                    <a:bodyPr/>
                    <a:lstStyle/>
                    <a:p>
                      <a:r>
                        <a:rPr lang="en-US" dirty="0"/>
                        <a:t>Move-Out</a:t>
                      </a:r>
                    </a:p>
                  </a:txBody>
                  <a:tcPr anchor="ctr"/>
                </a:tc>
                <a:tc>
                  <a:txBody>
                    <a:bodyPr/>
                    <a:lstStyle/>
                    <a:p>
                      <a:r>
                        <a:rPr lang="en-US" dirty="0"/>
                        <a:t>85.20%</a:t>
                      </a:r>
                    </a:p>
                  </a:txBody>
                  <a:tcPr anchor="ctr"/>
                </a:tc>
                <a:tc>
                  <a:txBody>
                    <a:bodyPr/>
                    <a:lstStyle/>
                    <a:p>
                      <a:r>
                        <a:rPr lang="en-US" dirty="0"/>
                        <a:t>52.08%</a:t>
                      </a:r>
                    </a:p>
                  </a:txBody>
                  <a:tcPr anchor="ctr"/>
                </a:tc>
                <a:tc>
                  <a:txBody>
                    <a:bodyPr/>
                    <a:lstStyle/>
                    <a:p>
                      <a:r>
                        <a:rPr lang="en-US" dirty="0"/>
                        <a:t>88.48%</a:t>
                      </a:r>
                    </a:p>
                  </a:txBody>
                  <a:tcPr anchor="ctr"/>
                </a:tc>
                <a:extLst>
                  <a:ext uri="{0D108BD9-81ED-4DB2-BD59-A6C34878D82A}">
                    <a16:rowId xmlns:a16="http://schemas.microsoft.com/office/drawing/2014/main" val="852774771"/>
                  </a:ext>
                </a:extLst>
              </a:tr>
            </a:tbl>
          </a:graphicData>
        </a:graphic>
      </p:graphicFrame>
    </p:spTree>
    <p:extLst>
      <p:ext uri="{BB962C8B-B14F-4D97-AF65-F5344CB8AC3E}">
        <p14:creationId xmlns:p14="http://schemas.microsoft.com/office/powerpoint/2010/main" val="412422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50A2-1A90-1EE4-9474-BFCD9AA7AA5C}"/>
              </a:ext>
            </a:extLst>
          </p:cNvPr>
          <p:cNvSpPr>
            <a:spLocks noGrp="1"/>
          </p:cNvSpPr>
          <p:nvPr>
            <p:ph type="title"/>
          </p:nvPr>
        </p:nvSpPr>
        <p:spPr>
          <a:xfrm>
            <a:off x="677334" y="365760"/>
            <a:ext cx="8596668" cy="731520"/>
          </a:xfrm>
        </p:spPr>
        <p:txBody>
          <a:bodyPr/>
          <a:lstStyle/>
          <a:p>
            <a:r>
              <a:rPr lang="en-US" dirty="0"/>
              <a:t>Peer Support</a:t>
            </a:r>
          </a:p>
        </p:txBody>
      </p:sp>
      <p:graphicFrame>
        <p:nvGraphicFramePr>
          <p:cNvPr id="4" name="Chart 3">
            <a:extLst>
              <a:ext uri="{FF2B5EF4-FFF2-40B4-BE49-F238E27FC236}">
                <a16:creationId xmlns:a16="http://schemas.microsoft.com/office/drawing/2014/main" id="{DB00B6B6-4FF5-E6BE-6B5F-63BABBB71056}"/>
              </a:ext>
            </a:extLst>
          </p:cNvPr>
          <p:cNvGraphicFramePr/>
          <p:nvPr>
            <p:extLst>
              <p:ext uri="{D42A27DB-BD31-4B8C-83A1-F6EECF244321}">
                <p14:modId xmlns:p14="http://schemas.microsoft.com/office/powerpoint/2010/main" val="3905175433"/>
              </p:ext>
            </p:extLst>
          </p:nvPr>
        </p:nvGraphicFramePr>
        <p:xfrm>
          <a:off x="677334" y="1134534"/>
          <a:ext cx="3505200" cy="27144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43F43963-141A-5FD2-CA84-AAF17C3993EE}"/>
              </a:ext>
            </a:extLst>
          </p:cNvPr>
          <p:cNvGraphicFramePr/>
          <p:nvPr>
            <p:extLst>
              <p:ext uri="{D42A27DB-BD31-4B8C-83A1-F6EECF244321}">
                <p14:modId xmlns:p14="http://schemas.microsoft.com/office/powerpoint/2010/main" val="3479452075"/>
              </p:ext>
            </p:extLst>
          </p:nvPr>
        </p:nvGraphicFramePr>
        <p:xfrm>
          <a:off x="677334" y="3848947"/>
          <a:ext cx="3505200" cy="30090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7E7F30E-6D3A-650B-F9F9-113BBB483A9C}"/>
              </a:ext>
            </a:extLst>
          </p:cNvPr>
          <p:cNvGraphicFramePr/>
          <p:nvPr>
            <p:extLst>
              <p:ext uri="{D42A27DB-BD31-4B8C-83A1-F6EECF244321}">
                <p14:modId xmlns:p14="http://schemas.microsoft.com/office/powerpoint/2010/main" val="2693017054"/>
              </p:ext>
            </p:extLst>
          </p:nvPr>
        </p:nvGraphicFramePr>
        <p:xfrm>
          <a:off x="4592320" y="1134535"/>
          <a:ext cx="6711784" cy="48819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008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50DF-FBF4-4BBE-6C83-CDCC75576485}"/>
              </a:ext>
            </a:extLst>
          </p:cNvPr>
          <p:cNvSpPr>
            <a:spLocks noGrp="1"/>
          </p:cNvSpPr>
          <p:nvPr>
            <p:ph type="title"/>
          </p:nvPr>
        </p:nvSpPr>
        <p:spPr/>
        <p:txBody>
          <a:bodyPr/>
          <a:lstStyle/>
          <a:p>
            <a:r>
              <a:rPr lang="en-US" dirty="0"/>
              <a:t>Income</a:t>
            </a:r>
          </a:p>
        </p:txBody>
      </p:sp>
      <p:graphicFrame>
        <p:nvGraphicFramePr>
          <p:cNvPr id="4" name="Content Placeholder 3">
            <a:extLst>
              <a:ext uri="{FF2B5EF4-FFF2-40B4-BE49-F238E27FC236}">
                <a16:creationId xmlns:a16="http://schemas.microsoft.com/office/drawing/2014/main" id="{887EAC25-CB59-9CF5-9F4E-2EE1B9E147B1}"/>
              </a:ext>
            </a:extLst>
          </p:cNvPr>
          <p:cNvGraphicFramePr>
            <a:graphicFrameLocks noGrp="1"/>
          </p:cNvGraphicFramePr>
          <p:nvPr>
            <p:ph idx="1"/>
            <p:extLst>
              <p:ext uri="{D42A27DB-BD31-4B8C-83A1-F6EECF244321}">
                <p14:modId xmlns:p14="http://schemas.microsoft.com/office/powerpoint/2010/main" val="3411236731"/>
              </p:ext>
            </p:extLst>
          </p:nvPr>
        </p:nvGraphicFramePr>
        <p:xfrm>
          <a:off x="1046480" y="1858762"/>
          <a:ext cx="7363114" cy="1972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605EFFC2-87B6-FF92-DC6B-E09C1989E97F}"/>
              </a:ext>
            </a:extLst>
          </p:cNvPr>
          <p:cNvGraphicFramePr>
            <a:graphicFrameLocks/>
          </p:cNvGraphicFramePr>
          <p:nvPr>
            <p:extLst>
              <p:ext uri="{D42A27DB-BD31-4B8C-83A1-F6EECF244321}">
                <p14:modId xmlns:p14="http://schemas.microsoft.com/office/powerpoint/2010/main" val="655244718"/>
              </p:ext>
            </p:extLst>
          </p:nvPr>
        </p:nvGraphicFramePr>
        <p:xfrm>
          <a:off x="1046480" y="4673505"/>
          <a:ext cx="7363114" cy="19724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859C3FC8-CFD1-53F2-977C-4279115152C0}"/>
              </a:ext>
            </a:extLst>
          </p:cNvPr>
          <p:cNvSpPr txBox="1"/>
          <p:nvPr/>
        </p:nvSpPr>
        <p:spPr>
          <a:xfrm>
            <a:off x="1141556" y="1489430"/>
            <a:ext cx="4598843" cy="461665"/>
          </a:xfrm>
          <a:prstGeom prst="rect">
            <a:avLst/>
          </a:prstGeom>
          <a:noFill/>
        </p:spPr>
        <p:txBody>
          <a:bodyPr wrap="square" rtlCol="0">
            <a:spAutoFit/>
          </a:bodyPr>
          <a:lstStyle/>
          <a:p>
            <a:r>
              <a:rPr lang="en-US" sz="2400" dirty="0">
                <a:solidFill>
                  <a:schemeClr val="tx2"/>
                </a:solidFill>
              </a:rPr>
              <a:t>Respondents with no income</a:t>
            </a:r>
          </a:p>
        </p:txBody>
      </p:sp>
      <p:sp>
        <p:nvSpPr>
          <p:cNvPr id="7" name="TextBox 6">
            <a:extLst>
              <a:ext uri="{FF2B5EF4-FFF2-40B4-BE49-F238E27FC236}">
                <a16:creationId xmlns:a16="http://schemas.microsoft.com/office/drawing/2014/main" id="{FD440F7E-D0DD-B6A0-78A3-65C52372696B}"/>
              </a:ext>
            </a:extLst>
          </p:cNvPr>
          <p:cNvSpPr txBox="1"/>
          <p:nvPr/>
        </p:nvSpPr>
        <p:spPr>
          <a:xfrm>
            <a:off x="1046480" y="4303750"/>
            <a:ext cx="6421120" cy="461665"/>
          </a:xfrm>
          <a:prstGeom prst="rect">
            <a:avLst/>
          </a:prstGeom>
          <a:noFill/>
        </p:spPr>
        <p:txBody>
          <a:bodyPr wrap="square" rtlCol="0">
            <a:spAutoFit/>
          </a:bodyPr>
          <a:lstStyle/>
          <a:p>
            <a:r>
              <a:rPr lang="en-US" sz="2400" dirty="0">
                <a:solidFill>
                  <a:schemeClr val="tx2"/>
                </a:solidFill>
              </a:rPr>
              <a:t>Respondents with income over $25,000/year</a:t>
            </a:r>
          </a:p>
        </p:txBody>
      </p:sp>
    </p:spTree>
    <p:extLst>
      <p:ext uri="{BB962C8B-B14F-4D97-AF65-F5344CB8AC3E}">
        <p14:creationId xmlns:p14="http://schemas.microsoft.com/office/powerpoint/2010/main" val="166881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D5D0-10DE-047F-1835-DCCD7DEC7F7F}"/>
              </a:ext>
            </a:extLst>
          </p:cNvPr>
          <p:cNvSpPr>
            <a:spLocks noGrp="1"/>
          </p:cNvSpPr>
          <p:nvPr>
            <p:ph type="title"/>
          </p:nvPr>
        </p:nvSpPr>
        <p:spPr/>
        <p:txBody>
          <a:bodyPr/>
          <a:lstStyle/>
          <a:p>
            <a:r>
              <a:rPr lang="en-US" dirty="0"/>
              <a:t>History of the Outcomes Tool</a:t>
            </a:r>
          </a:p>
        </p:txBody>
      </p:sp>
      <p:graphicFrame>
        <p:nvGraphicFramePr>
          <p:cNvPr id="5" name="Content Placeholder 2">
            <a:extLst>
              <a:ext uri="{FF2B5EF4-FFF2-40B4-BE49-F238E27FC236}">
                <a16:creationId xmlns:a16="http://schemas.microsoft.com/office/drawing/2014/main" id="{BD2C096E-CEB0-7D9B-B919-E6467DABCB27}"/>
              </a:ext>
            </a:extLst>
          </p:cNvPr>
          <p:cNvGraphicFramePr>
            <a:graphicFrameLocks noGrp="1"/>
          </p:cNvGraphicFramePr>
          <p:nvPr>
            <p:ph idx="1"/>
            <p:extLst>
              <p:ext uri="{D42A27DB-BD31-4B8C-83A1-F6EECF244321}">
                <p14:modId xmlns:p14="http://schemas.microsoft.com/office/powerpoint/2010/main" val="3606741829"/>
              </p:ext>
            </p:extLst>
          </p:nvPr>
        </p:nvGraphicFramePr>
        <p:xfrm>
          <a:off x="677333" y="1488613"/>
          <a:ext cx="10401483" cy="5369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9045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8872-12C9-FBEF-4740-DB549243411A}"/>
              </a:ext>
            </a:extLst>
          </p:cNvPr>
          <p:cNvSpPr>
            <a:spLocks noGrp="1"/>
          </p:cNvSpPr>
          <p:nvPr>
            <p:ph type="title"/>
          </p:nvPr>
        </p:nvSpPr>
        <p:spPr/>
        <p:txBody>
          <a:bodyPr/>
          <a:lstStyle/>
          <a:p>
            <a:r>
              <a:rPr lang="en-US" dirty="0"/>
              <a:t>Debt</a:t>
            </a:r>
          </a:p>
        </p:txBody>
      </p:sp>
      <p:sp>
        <p:nvSpPr>
          <p:cNvPr id="3" name="Content Placeholder 2">
            <a:extLst>
              <a:ext uri="{FF2B5EF4-FFF2-40B4-BE49-F238E27FC236}">
                <a16:creationId xmlns:a16="http://schemas.microsoft.com/office/drawing/2014/main" id="{C71D3A99-63ED-656D-0E8D-D7115C5397BD}"/>
              </a:ext>
            </a:extLst>
          </p:cNvPr>
          <p:cNvSpPr>
            <a:spLocks noGrp="1"/>
          </p:cNvSpPr>
          <p:nvPr>
            <p:ph idx="1"/>
          </p:nvPr>
        </p:nvSpPr>
        <p:spPr>
          <a:xfrm>
            <a:off x="5767494" y="1388430"/>
            <a:ext cx="4971626" cy="3894770"/>
          </a:xfrm>
        </p:spPr>
        <p:txBody>
          <a:bodyPr>
            <a:normAutofit/>
          </a:bodyPr>
          <a:lstStyle/>
          <a:p>
            <a:pPr marL="0" indent="0">
              <a:buNone/>
            </a:pPr>
            <a:r>
              <a:rPr lang="en-US" sz="2800" u="sng" dirty="0">
                <a:solidFill>
                  <a:schemeClr val="accent1"/>
                </a:solidFill>
              </a:rPr>
              <a:t>Most Common Types of Debt</a:t>
            </a:r>
          </a:p>
          <a:p>
            <a:pPr marL="800100" lvl="2" indent="0">
              <a:lnSpc>
                <a:spcPct val="200000"/>
              </a:lnSpc>
              <a:buNone/>
            </a:pPr>
            <a:r>
              <a:rPr lang="en-US" sz="2400" dirty="0">
                <a:solidFill>
                  <a:schemeClr val="accent1"/>
                </a:solidFill>
              </a:rPr>
              <a:t>Court fees</a:t>
            </a:r>
          </a:p>
          <a:p>
            <a:pPr marL="800100" lvl="2" indent="0">
              <a:lnSpc>
                <a:spcPct val="200000"/>
              </a:lnSpc>
              <a:buNone/>
            </a:pPr>
            <a:r>
              <a:rPr lang="en-US" sz="2400" dirty="0">
                <a:solidFill>
                  <a:schemeClr val="accent1">
                    <a:lumMod val="90000"/>
                    <a:lumOff val="10000"/>
                  </a:schemeClr>
                </a:solidFill>
              </a:rPr>
              <a:t>Past due bills</a:t>
            </a:r>
          </a:p>
          <a:p>
            <a:pPr marL="800100" lvl="2" indent="0">
              <a:lnSpc>
                <a:spcPct val="200000"/>
              </a:lnSpc>
              <a:buNone/>
            </a:pPr>
            <a:r>
              <a:rPr lang="en-US" sz="2400" dirty="0">
                <a:solidFill>
                  <a:schemeClr val="accent1">
                    <a:lumMod val="75000"/>
                    <a:lumOff val="25000"/>
                  </a:schemeClr>
                </a:solidFill>
              </a:rPr>
              <a:t>Child support</a:t>
            </a:r>
          </a:p>
          <a:p>
            <a:pPr marL="800100" lvl="2" indent="0">
              <a:lnSpc>
                <a:spcPct val="200000"/>
              </a:lnSpc>
              <a:buNone/>
            </a:pPr>
            <a:r>
              <a:rPr lang="en-US" sz="2400" dirty="0">
                <a:solidFill>
                  <a:schemeClr val="accent1">
                    <a:lumMod val="50000"/>
                    <a:lumOff val="50000"/>
                  </a:schemeClr>
                </a:solidFill>
              </a:rPr>
              <a:t>Credit cards</a:t>
            </a:r>
          </a:p>
        </p:txBody>
      </p:sp>
      <p:pic>
        <p:nvPicPr>
          <p:cNvPr id="5" name="Graphic 4" descr="Badge 1 with solid fill">
            <a:extLst>
              <a:ext uri="{FF2B5EF4-FFF2-40B4-BE49-F238E27FC236}">
                <a16:creationId xmlns:a16="http://schemas.microsoft.com/office/drawing/2014/main" id="{B514B332-ECEF-9BCA-CF15-931278EEE5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7702" y="2148810"/>
            <a:ext cx="560420" cy="560420"/>
          </a:xfrm>
          <a:prstGeom prst="rect">
            <a:avLst/>
          </a:prstGeom>
        </p:spPr>
      </p:pic>
      <p:pic>
        <p:nvPicPr>
          <p:cNvPr id="7" name="Graphic 6" descr="Badge with solid fill">
            <a:extLst>
              <a:ext uri="{FF2B5EF4-FFF2-40B4-BE49-F238E27FC236}">
                <a16:creationId xmlns:a16="http://schemas.microsoft.com/office/drawing/2014/main" id="{198892F5-3641-7DA8-01A3-E2B6D042D5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47702" y="2988352"/>
            <a:ext cx="560419" cy="560419"/>
          </a:xfrm>
          <a:prstGeom prst="rect">
            <a:avLst/>
          </a:prstGeom>
        </p:spPr>
      </p:pic>
      <p:pic>
        <p:nvPicPr>
          <p:cNvPr id="13" name="Graphic 12" descr="Badge 3 with solid fill">
            <a:extLst>
              <a:ext uri="{FF2B5EF4-FFF2-40B4-BE49-F238E27FC236}">
                <a16:creationId xmlns:a16="http://schemas.microsoft.com/office/drawing/2014/main" id="{971610B0-A836-2B04-4781-8B6D85EC16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47703" y="3855566"/>
            <a:ext cx="560419" cy="560419"/>
          </a:xfrm>
          <a:prstGeom prst="rect">
            <a:avLst/>
          </a:prstGeom>
        </p:spPr>
      </p:pic>
      <p:pic>
        <p:nvPicPr>
          <p:cNvPr id="15" name="Graphic 14" descr="Badge 4 with solid fill">
            <a:extLst>
              <a:ext uri="{FF2B5EF4-FFF2-40B4-BE49-F238E27FC236}">
                <a16:creationId xmlns:a16="http://schemas.microsoft.com/office/drawing/2014/main" id="{64471457-FADE-A086-265F-103168AE4A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47702" y="4722780"/>
            <a:ext cx="560420" cy="560420"/>
          </a:xfrm>
          <a:prstGeom prst="rect">
            <a:avLst/>
          </a:prstGeom>
        </p:spPr>
      </p:pic>
      <p:graphicFrame>
        <p:nvGraphicFramePr>
          <p:cNvPr id="16" name="Diagram 15">
            <a:extLst>
              <a:ext uri="{FF2B5EF4-FFF2-40B4-BE49-F238E27FC236}">
                <a16:creationId xmlns:a16="http://schemas.microsoft.com/office/drawing/2014/main" id="{0AA7A152-4A24-1E70-BE77-EF05E84F8254}"/>
              </a:ext>
            </a:extLst>
          </p:cNvPr>
          <p:cNvGraphicFramePr/>
          <p:nvPr>
            <p:extLst>
              <p:ext uri="{D42A27DB-BD31-4B8C-83A1-F6EECF244321}">
                <p14:modId xmlns:p14="http://schemas.microsoft.com/office/powerpoint/2010/main" val="3130861772"/>
              </p:ext>
            </p:extLst>
          </p:nvPr>
        </p:nvGraphicFramePr>
        <p:xfrm>
          <a:off x="905565" y="1427065"/>
          <a:ext cx="5879547" cy="485700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7" name="TextBox 16">
            <a:extLst>
              <a:ext uri="{FF2B5EF4-FFF2-40B4-BE49-F238E27FC236}">
                <a16:creationId xmlns:a16="http://schemas.microsoft.com/office/drawing/2014/main" id="{62318B48-E3E1-20CE-75B2-94C74B72A3BD}"/>
              </a:ext>
            </a:extLst>
          </p:cNvPr>
          <p:cNvSpPr txBox="1"/>
          <p:nvPr/>
        </p:nvSpPr>
        <p:spPr>
          <a:xfrm>
            <a:off x="1032788" y="1337630"/>
            <a:ext cx="3160820" cy="954107"/>
          </a:xfrm>
          <a:prstGeom prst="rect">
            <a:avLst/>
          </a:prstGeom>
          <a:noFill/>
        </p:spPr>
        <p:txBody>
          <a:bodyPr wrap="square" rtlCol="0">
            <a:spAutoFit/>
          </a:bodyPr>
          <a:lstStyle/>
          <a:p>
            <a:pPr algn="ctr"/>
            <a:r>
              <a:rPr lang="en-US" sz="2800" u="sng" dirty="0">
                <a:solidFill>
                  <a:schemeClr val="accent1"/>
                </a:solidFill>
              </a:rPr>
              <a:t>Respondents Over </a:t>
            </a:r>
          </a:p>
          <a:p>
            <a:pPr algn="ctr"/>
            <a:r>
              <a:rPr lang="en-US" sz="2800" u="sng" dirty="0">
                <a:solidFill>
                  <a:schemeClr val="accent1"/>
                </a:solidFill>
              </a:rPr>
              <a:t>$5,000 in Debt*</a:t>
            </a:r>
          </a:p>
        </p:txBody>
      </p:sp>
      <p:sp>
        <p:nvSpPr>
          <p:cNvPr id="18" name="TextBox 17">
            <a:extLst>
              <a:ext uri="{FF2B5EF4-FFF2-40B4-BE49-F238E27FC236}">
                <a16:creationId xmlns:a16="http://schemas.microsoft.com/office/drawing/2014/main" id="{EBFFB3FF-25F1-4D9D-D994-69C5B5043063}"/>
              </a:ext>
            </a:extLst>
          </p:cNvPr>
          <p:cNvSpPr txBox="1"/>
          <p:nvPr/>
        </p:nvSpPr>
        <p:spPr>
          <a:xfrm>
            <a:off x="905565" y="6322702"/>
            <a:ext cx="3707075" cy="461665"/>
          </a:xfrm>
          <a:prstGeom prst="rect">
            <a:avLst/>
          </a:prstGeom>
          <a:noFill/>
        </p:spPr>
        <p:txBody>
          <a:bodyPr wrap="square" rtlCol="0">
            <a:spAutoFit/>
          </a:bodyPr>
          <a:lstStyle/>
          <a:p>
            <a:r>
              <a:rPr lang="en-US" sz="1200" dirty="0">
                <a:solidFill>
                  <a:schemeClr val="accent1"/>
                </a:solidFill>
              </a:rPr>
              <a:t>*percentages taken from respondents who indicated having any debt, not total respondents.</a:t>
            </a:r>
          </a:p>
        </p:txBody>
      </p:sp>
    </p:spTree>
    <p:extLst>
      <p:ext uri="{BB962C8B-B14F-4D97-AF65-F5344CB8AC3E}">
        <p14:creationId xmlns:p14="http://schemas.microsoft.com/office/powerpoint/2010/main" val="4184473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4DBD6-E34E-4C08-BD30-43E5A93AEF74}"/>
              </a:ext>
            </a:extLst>
          </p:cNvPr>
          <p:cNvSpPr>
            <a:spLocks noGrp="1"/>
          </p:cNvSpPr>
          <p:nvPr>
            <p:ph type="title"/>
          </p:nvPr>
        </p:nvSpPr>
        <p:spPr>
          <a:xfrm>
            <a:off x="1286933" y="609600"/>
            <a:ext cx="10197494" cy="1099457"/>
          </a:xfrm>
        </p:spPr>
        <p:txBody>
          <a:bodyPr>
            <a:normAutofit/>
          </a:bodyPr>
          <a:lstStyle/>
          <a:p>
            <a:r>
              <a:rPr lang="en-US" dirty="0"/>
              <a:t>Educational Status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Content Placeholder 3">
            <a:extLst>
              <a:ext uri="{FF2B5EF4-FFF2-40B4-BE49-F238E27FC236}">
                <a16:creationId xmlns:a16="http://schemas.microsoft.com/office/drawing/2014/main" id="{8C90734C-DE02-8AE9-A42B-E57E976BB481}"/>
              </a:ext>
            </a:extLst>
          </p:cNvPr>
          <p:cNvGraphicFramePr>
            <a:graphicFrameLocks noGrp="1"/>
          </p:cNvGraphicFramePr>
          <p:nvPr>
            <p:ph idx="1"/>
            <p:extLst>
              <p:ext uri="{D42A27DB-BD31-4B8C-83A1-F6EECF244321}">
                <p14:modId xmlns:p14="http://schemas.microsoft.com/office/powerpoint/2010/main" val="4101859344"/>
              </p:ext>
            </p:extLst>
          </p:nvPr>
        </p:nvGraphicFramePr>
        <p:xfrm>
          <a:off x="1286933" y="2567176"/>
          <a:ext cx="9618137" cy="2856219"/>
        </p:xfrm>
        <a:graphic>
          <a:graphicData uri="http://schemas.openxmlformats.org/drawingml/2006/table">
            <a:tbl>
              <a:tblPr firstRow="1" firstCol="1" bandRow="1">
                <a:tableStyleId>{5C22544A-7EE6-4342-B048-85BDC9FD1C3A}</a:tableStyleId>
              </a:tblPr>
              <a:tblGrid>
                <a:gridCol w="1282653">
                  <a:extLst>
                    <a:ext uri="{9D8B030D-6E8A-4147-A177-3AD203B41FA5}">
                      <a16:colId xmlns:a16="http://schemas.microsoft.com/office/drawing/2014/main" val="1254015698"/>
                    </a:ext>
                  </a:extLst>
                </a:gridCol>
                <a:gridCol w="1461718">
                  <a:extLst>
                    <a:ext uri="{9D8B030D-6E8A-4147-A177-3AD203B41FA5}">
                      <a16:colId xmlns:a16="http://schemas.microsoft.com/office/drawing/2014/main" val="2269703156"/>
                    </a:ext>
                  </a:extLst>
                </a:gridCol>
                <a:gridCol w="1307447">
                  <a:extLst>
                    <a:ext uri="{9D8B030D-6E8A-4147-A177-3AD203B41FA5}">
                      <a16:colId xmlns:a16="http://schemas.microsoft.com/office/drawing/2014/main" val="1885744218"/>
                    </a:ext>
                  </a:extLst>
                </a:gridCol>
                <a:gridCol w="1645521">
                  <a:extLst>
                    <a:ext uri="{9D8B030D-6E8A-4147-A177-3AD203B41FA5}">
                      <a16:colId xmlns:a16="http://schemas.microsoft.com/office/drawing/2014/main" val="694681770"/>
                    </a:ext>
                  </a:extLst>
                </a:gridCol>
                <a:gridCol w="1358246">
                  <a:extLst>
                    <a:ext uri="{9D8B030D-6E8A-4147-A177-3AD203B41FA5}">
                      <a16:colId xmlns:a16="http://schemas.microsoft.com/office/drawing/2014/main" val="2992981016"/>
                    </a:ext>
                  </a:extLst>
                </a:gridCol>
                <a:gridCol w="1398356">
                  <a:extLst>
                    <a:ext uri="{9D8B030D-6E8A-4147-A177-3AD203B41FA5}">
                      <a16:colId xmlns:a16="http://schemas.microsoft.com/office/drawing/2014/main" val="1286949916"/>
                    </a:ext>
                  </a:extLst>
                </a:gridCol>
                <a:gridCol w="1164196">
                  <a:extLst>
                    <a:ext uri="{9D8B030D-6E8A-4147-A177-3AD203B41FA5}">
                      <a16:colId xmlns:a16="http://schemas.microsoft.com/office/drawing/2014/main" val="4119251685"/>
                    </a:ext>
                  </a:extLst>
                </a:gridCol>
              </a:tblGrid>
              <a:tr h="380829">
                <a:tc gridSpan="7">
                  <a:txBody>
                    <a:bodyPr/>
                    <a:lstStyle/>
                    <a:p>
                      <a:pPr marL="0" marR="0">
                        <a:spcBef>
                          <a:spcPts val="0"/>
                        </a:spcBef>
                        <a:spcAft>
                          <a:spcPts val="0"/>
                        </a:spcAft>
                      </a:pPr>
                      <a:r>
                        <a:rPr lang="en-US" sz="2100" kern="100">
                          <a:effectLst/>
                        </a:rPr>
                        <a:t>Table 1. Current Educational Status Across Respondent Cohorts</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5255121"/>
                  </a:ext>
                </a:extLst>
              </a:tr>
              <a:tr h="698187">
                <a:tc>
                  <a:txBody>
                    <a:bodyPr/>
                    <a:lstStyle/>
                    <a:p>
                      <a:pPr marL="0" marR="0" algn="ctr">
                        <a:spcBef>
                          <a:spcPts val="0"/>
                        </a:spcBef>
                        <a:spcAft>
                          <a:spcPts val="0"/>
                        </a:spcAft>
                      </a:pPr>
                      <a:r>
                        <a:rPr lang="en-US" sz="2100" b="1" kern="100">
                          <a:effectLst/>
                        </a:rPr>
                        <a:t> </a:t>
                      </a:r>
                      <a:endParaRPr lang="en-US" sz="2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tc>
                <a:tc>
                  <a:txBody>
                    <a:bodyPr/>
                    <a:lstStyle/>
                    <a:p>
                      <a:pPr marL="0" marR="0" algn="ctr">
                        <a:spcBef>
                          <a:spcPts val="0"/>
                        </a:spcBef>
                        <a:spcAft>
                          <a:spcPts val="0"/>
                        </a:spcAft>
                      </a:pPr>
                      <a:r>
                        <a:rPr lang="en-US" sz="2100" b="1" kern="100">
                          <a:effectLst/>
                        </a:rPr>
                        <a:t>General Ed/ GED</a:t>
                      </a:r>
                      <a:endParaRPr lang="en-US" sz="2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b="1" kern="100">
                          <a:effectLst/>
                        </a:rPr>
                        <a:t>College</a:t>
                      </a:r>
                      <a:endParaRPr lang="en-US" sz="2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b="1" kern="100">
                          <a:effectLst/>
                        </a:rPr>
                        <a:t>Vocational School</a:t>
                      </a:r>
                      <a:endParaRPr lang="en-US" sz="2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b="1" kern="100">
                          <a:effectLst/>
                        </a:rPr>
                        <a:t>Skilled Training</a:t>
                      </a:r>
                      <a:endParaRPr lang="en-US" sz="2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b="1" kern="100">
                          <a:effectLst/>
                        </a:rPr>
                        <a:t>Not Involved</a:t>
                      </a:r>
                      <a:endParaRPr lang="en-US" sz="2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b="1" kern="100" dirty="0">
                          <a:effectLst/>
                        </a:rPr>
                        <a:t>Other</a:t>
                      </a:r>
                      <a:endParaRPr lang="en-US" sz="2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extLst>
                  <a:ext uri="{0D108BD9-81ED-4DB2-BD59-A6C34878D82A}">
                    <a16:rowId xmlns:a16="http://schemas.microsoft.com/office/drawing/2014/main" val="2736166403"/>
                  </a:ext>
                </a:extLst>
              </a:tr>
              <a:tr h="380829">
                <a:tc>
                  <a:txBody>
                    <a:bodyPr/>
                    <a:lstStyle/>
                    <a:p>
                      <a:pPr marL="0" marR="0">
                        <a:spcBef>
                          <a:spcPts val="0"/>
                        </a:spcBef>
                        <a:spcAft>
                          <a:spcPts val="0"/>
                        </a:spcAft>
                      </a:pPr>
                      <a:r>
                        <a:rPr lang="en-US" sz="2100" kern="100">
                          <a:effectLst/>
                        </a:rPr>
                        <a:t>Move-In</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tc>
                <a:tc>
                  <a:txBody>
                    <a:bodyPr/>
                    <a:lstStyle/>
                    <a:p>
                      <a:pPr marL="0" marR="0" algn="ctr">
                        <a:spcBef>
                          <a:spcPts val="0"/>
                        </a:spcBef>
                        <a:spcAft>
                          <a:spcPts val="0"/>
                        </a:spcAft>
                      </a:pPr>
                      <a:r>
                        <a:rPr lang="en-US" sz="2100" kern="100">
                          <a:effectLst/>
                        </a:rPr>
                        <a:t>14.14%</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a:effectLst/>
                        </a:rPr>
                        <a:t>5.36%</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a:effectLst/>
                        </a:rPr>
                        <a:t>1.09%</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a:effectLst/>
                        </a:rPr>
                        <a:t>2.49%</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a:effectLst/>
                        </a:rPr>
                        <a:t>66.74%</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dirty="0">
                          <a:effectLst/>
                        </a:rPr>
                        <a:t>2.87%</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extLst>
                  <a:ext uri="{0D108BD9-81ED-4DB2-BD59-A6C34878D82A}">
                    <a16:rowId xmlns:a16="http://schemas.microsoft.com/office/drawing/2014/main" val="40942158"/>
                  </a:ext>
                </a:extLst>
              </a:tr>
              <a:tr h="698187">
                <a:tc>
                  <a:txBody>
                    <a:bodyPr/>
                    <a:lstStyle/>
                    <a:p>
                      <a:pPr marL="0" marR="0">
                        <a:spcBef>
                          <a:spcPts val="0"/>
                        </a:spcBef>
                        <a:spcAft>
                          <a:spcPts val="0"/>
                        </a:spcAft>
                      </a:pPr>
                      <a:r>
                        <a:rPr lang="en-US" sz="2100" kern="100">
                          <a:effectLst/>
                        </a:rPr>
                        <a:t>Six Months</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tc>
                <a:tc>
                  <a:txBody>
                    <a:bodyPr/>
                    <a:lstStyle/>
                    <a:p>
                      <a:pPr marL="0" marR="0" algn="ctr">
                        <a:spcBef>
                          <a:spcPts val="0"/>
                        </a:spcBef>
                        <a:spcAft>
                          <a:spcPts val="0"/>
                        </a:spcAft>
                      </a:pPr>
                      <a:r>
                        <a:rPr lang="en-US" sz="2100" kern="100">
                          <a:effectLst/>
                        </a:rPr>
                        <a:t>8.89%</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a:effectLst/>
                        </a:rPr>
                        <a:t>7.11%</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a:effectLst/>
                        </a:rPr>
                        <a:t>4.00%</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a:effectLst/>
                        </a:rPr>
                        <a:t>11.11%</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a:effectLst/>
                        </a:rPr>
                        <a:t>60.44%</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a:effectLst/>
                        </a:rPr>
                        <a:t>2.67%</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extLst>
                  <a:ext uri="{0D108BD9-81ED-4DB2-BD59-A6C34878D82A}">
                    <a16:rowId xmlns:a16="http://schemas.microsoft.com/office/drawing/2014/main" val="41412369"/>
                  </a:ext>
                </a:extLst>
              </a:tr>
              <a:tr h="698187">
                <a:tc>
                  <a:txBody>
                    <a:bodyPr/>
                    <a:lstStyle/>
                    <a:p>
                      <a:pPr marL="0" marR="0">
                        <a:spcBef>
                          <a:spcPts val="0"/>
                        </a:spcBef>
                        <a:spcAft>
                          <a:spcPts val="0"/>
                        </a:spcAft>
                      </a:pPr>
                      <a:r>
                        <a:rPr lang="en-US" sz="2100" kern="100">
                          <a:effectLst/>
                        </a:rPr>
                        <a:t>Move-Out</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tc>
                <a:tc>
                  <a:txBody>
                    <a:bodyPr/>
                    <a:lstStyle/>
                    <a:p>
                      <a:pPr marL="0" marR="0" algn="ctr">
                        <a:spcBef>
                          <a:spcPts val="0"/>
                        </a:spcBef>
                        <a:spcAft>
                          <a:spcPts val="0"/>
                        </a:spcAft>
                      </a:pPr>
                      <a:r>
                        <a:rPr lang="en-US" sz="2100" kern="100">
                          <a:effectLst/>
                        </a:rPr>
                        <a:t>9.48%</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a:effectLst/>
                        </a:rPr>
                        <a:t>5.04%</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a:effectLst/>
                        </a:rPr>
                        <a:t>1.93%</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a:effectLst/>
                        </a:rPr>
                        <a:t>3.56%</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a:effectLst/>
                        </a:rPr>
                        <a:t>49.19%</a:t>
                      </a:r>
                      <a:endParaRPr lang="en-US"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tc>
                  <a:txBody>
                    <a:bodyPr/>
                    <a:lstStyle/>
                    <a:p>
                      <a:pPr marL="0" marR="0" algn="ctr">
                        <a:spcBef>
                          <a:spcPts val="0"/>
                        </a:spcBef>
                        <a:spcAft>
                          <a:spcPts val="0"/>
                        </a:spcAft>
                      </a:pPr>
                      <a:r>
                        <a:rPr lang="en-US" sz="2100" kern="100" dirty="0">
                          <a:effectLst/>
                        </a:rPr>
                        <a:t>2.37%</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9009" marR="119009" marT="0" marB="0" anchor="ctr"/>
                </a:tc>
                <a:extLst>
                  <a:ext uri="{0D108BD9-81ED-4DB2-BD59-A6C34878D82A}">
                    <a16:rowId xmlns:a16="http://schemas.microsoft.com/office/drawing/2014/main" val="3154616419"/>
                  </a:ext>
                </a:extLst>
              </a:tr>
            </a:tbl>
          </a:graphicData>
        </a:graphic>
      </p:graphicFrame>
    </p:spTree>
    <p:extLst>
      <p:ext uri="{BB962C8B-B14F-4D97-AF65-F5344CB8AC3E}">
        <p14:creationId xmlns:p14="http://schemas.microsoft.com/office/powerpoint/2010/main" val="2713273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E3A0-F527-4C03-DC5D-4E7B2B7C1058}"/>
              </a:ext>
            </a:extLst>
          </p:cNvPr>
          <p:cNvSpPr>
            <a:spLocks noGrp="1"/>
          </p:cNvSpPr>
          <p:nvPr>
            <p:ph type="title"/>
          </p:nvPr>
        </p:nvSpPr>
        <p:spPr/>
        <p:txBody>
          <a:bodyPr/>
          <a:lstStyle/>
          <a:p>
            <a:r>
              <a:rPr lang="en-US" dirty="0"/>
              <a:t>Educational Accomplishments</a:t>
            </a:r>
          </a:p>
        </p:txBody>
      </p:sp>
      <p:sp>
        <p:nvSpPr>
          <p:cNvPr id="3" name="Content Placeholder 2">
            <a:extLst>
              <a:ext uri="{FF2B5EF4-FFF2-40B4-BE49-F238E27FC236}">
                <a16:creationId xmlns:a16="http://schemas.microsoft.com/office/drawing/2014/main" id="{968E6041-0235-8524-A310-89D676E5D851}"/>
              </a:ext>
            </a:extLst>
          </p:cNvPr>
          <p:cNvSpPr>
            <a:spLocks noGrp="1"/>
          </p:cNvSpPr>
          <p:nvPr>
            <p:ph idx="1"/>
          </p:nvPr>
        </p:nvSpPr>
        <p:spPr>
          <a:xfrm>
            <a:off x="677334" y="2160589"/>
            <a:ext cx="10061786" cy="3880773"/>
          </a:xfrm>
        </p:spPr>
        <p:txBody>
          <a:bodyPr>
            <a:noAutofit/>
          </a:bodyPr>
          <a:lstStyle/>
          <a:p>
            <a:pPr>
              <a:lnSpc>
                <a:spcPct val="200000"/>
              </a:lnSpc>
            </a:pPr>
            <a:r>
              <a:rPr lang="en-US" sz="2800" b="1" dirty="0"/>
              <a:t>17.32% </a:t>
            </a:r>
            <a:r>
              <a:rPr lang="en-US" sz="2200" dirty="0"/>
              <a:t>had achieved a high school diploma by six months.</a:t>
            </a:r>
          </a:p>
          <a:p>
            <a:pPr>
              <a:lnSpc>
                <a:spcPct val="200000"/>
              </a:lnSpc>
            </a:pPr>
            <a:r>
              <a:rPr lang="en-US" sz="2800" b="1" dirty="0"/>
              <a:t>14.80% </a:t>
            </a:r>
            <a:r>
              <a:rPr lang="en-US" sz="2200" dirty="0"/>
              <a:t>had a achieved a high school diploma by move-out.</a:t>
            </a:r>
          </a:p>
          <a:p>
            <a:pPr>
              <a:lnSpc>
                <a:spcPct val="200000"/>
              </a:lnSpc>
            </a:pPr>
            <a:r>
              <a:rPr lang="en-US" sz="2800" b="1" dirty="0"/>
              <a:t>5.31%</a:t>
            </a:r>
            <a:r>
              <a:rPr lang="en-US" sz="2200" dirty="0"/>
              <a:t> had achieved a technical/vocational certification by six months.</a:t>
            </a:r>
          </a:p>
          <a:p>
            <a:pPr>
              <a:lnSpc>
                <a:spcPct val="200000"/>
              </a:lnSpc>
            </a:pPr>
            <a:r>
              <a:rPr lang="en-US" sz="2800" b="1" dirty="0"/>
              <a:t>2.64%</a:t>
            </a:r>
            <a:r>
              <a:rPr lang="en-US" sz="2200" dirty="0"/>
              <a:t> had achieved a technical/vocational certification by move-out.</a:t>
            </a:r>
          </a:p>
        </p:txBody>
      </p:sp>
    </p:spTree>
    <p:extLst>
      <p:ext uri="{BB962C8B-B14F-4D97-AF65-F5344CB8AC3E}">
        <p14:creationId xmlns:p14="http://schemas.microsoft.com/office/powerpoint/2010/main" val="3361056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E73B2-5B00-C37D-3432-1212A64A92B5}"/>
              </a:ext>
            </a:extLst>
          </p:cNvPr>
          <p:cNvSpPr>
            <a:spLocks noGrp="1"/>
          </p:cNvSpPr>
          <p:nvPr>
            <p:ph type="title"/>
          </p:nvPr>
        </p:nvSpPr>
        <p:spPr>
          <a:xfrm>
            <a:off x="1286933" y="609600"/>
            <a:ext cx="10197494" cy="1099457"/>
          </a:xfrm>
        </p:spPr>
        <p:txBody>
          <a:bodyPr>
            <a:normAutofit/>
          </a:bodyPr>
          <a:lstStyle/>
          <a:p>
            <a:r>
              <a:rPr lang="en-US"/>
              <a:t>Employment</a:t>
            </a:r>
            <a:endParaRPr lang="en-US" dirty="0"/>
          </a:p>
        </p:txBody>
      </p:sp>
      <p:sp>
        <p:nvSpPr>
          <p:cNvPr id="16"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Content Placeholder 3">
            <a:extLst>
              <a:ext uri="{FF2B5EF4-FFF2-40B4-BE49-F238E27FC236}">
                <a16:creationId xmlns:a16="http://schemas.microsoft.com/office/drawing/2014/main" id="{6A897C1A-E0B4-984F-97F8-C642A15E4541}"/>
              </a:ext>
            </a:extLst>
          </p:cNvPr>
          <p:cNvGraphicFramePr>
            <a:graphicFrameLocks noGrp="1"/>
          </p:cNvGraphicFramePr>
          <p:nvPr>
            <p:ph idx="1"/>
            <p:extLst>
              <p:ext uri="{D42A27DB-BD31-4B8C-83A1-F6EECF244321}">
                <p14:modId xmlns:p14="http://schemas.microsoft.com/office/powerpoint/2010/main" val="187881159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015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3489-C89A-1FF1-3FC2-240DE3BFE308}"/>
              </a:ext>
            </a:extLst>
          </p:cNvPr>
          <p:cNvSpPr>
            <a:spLocks noGrp="1"/>
          </p:cNvSpPr>
          <p:nvPr>
            <p:ph type="title"/>
          </p:nvPr>
        </p:nvSpPr>
        <p:spPr/>
        <p:txBody>
          <a:bodyPr/>
          <a:lstStyle/>
          <a:p>
            <a:r>
              <a:rPr lang="en-US" dirty="0"/>
              <a:t>Criminal Justice</a:t>
            </a:r>
          </a:p>
        </p:txBody>
      </p:sp>
      <p:sp>
        <p:nvSpPr>
          <p:cNvPr id="3" name="Content Placeholder 2">
            <a:extLst>
              <a:ext uri="{FF2B5EF4-FFF2-40B4-BE49-F238E27FC236}">
                <a16:creationId xmlns:a16="http://schemas.microsoft.com/office/drawing/2014/main" id="{9D762E10-ABC4-02DB-AE1C-A8BF8A53BC61}"/>
              </a:ext>
            </a:extLst>
          </p:cNvPr>
          <p:cNvSpPr>
            <a:spLocks noGrp="1"/>
          </p:cNvSpPr>
          <p:nvPr>
            <p:ph idx="1"/>
          </p:nvPr>
        </p:nvSpPr>
        <p:spPr>
          <a:xfrm>
            <a:off x="677334" y="1722783"/>
            <a:ext cx="3894666" cy="4373217"/>
          </a:xfrm>
        </p:spPr>
        <p:txBody>
          <a:bodyPr>
            <a:normAutofit/>
          </a:bodyPr>
          <a:lstStyle/>
          <a:p>
            <a:r>
              <a:rPr lang="en-US" sz="2400" dirty="0"/>
              <a:t>At any given time, slightly less than half of respondents were involved in the criminal justice system through parole/probation or drug court.</a:t>
            </a:r>
          </a:p>
          <a:p>
            <a:pPr lvl="1"/>
            <a:r>
              <a:rPr lang="en-US" sz="2400" dirty="0"/>
              <a:t>48% at move-in</a:t>
            </a:r>
          </a:p>
          <a:p>
            <a:pPr lvl="1"/>
            <a:r>
              <a:rPr lang="en-US" sz="2400" dirty="0"/>
              <a:t>45% at six months</a:t>
            </a:r>
          </a:p>
          <a:p>
            <a:pPr lvl="1"/>
            <a:r>
              <a:rPr lang="en-US" sz="2400" dirty="0"/>
              <a:t>44% at move-out</a:t>
            </a:r>
          </a:p>
        </p:txBody>
      </p:sp>
      <p:sp>
        <p:nvSpPr>
          <p:cNvPr id="4" name="Content Placeholder 2">
            <a:extLst>
              <a:ext uri="{FF2B5EF4-FFF2-40B4-BE49-F238E27FC236}">
                <a16:creationId xmlns:a16="http://schemas.microsoft.com/office/drawing/2014/main" id="{96D20F2C-010B-A7D5-775C-564843EEFA71}"/>
              </a:ext>
            </a:extLst>
          </p:cNvPr>
          <p:cNvSpPr txBox="1">
            <a:spLocks/>
          </p:cNvSpPr>
          <p:nvPr/>
        </p:nvSpPr>
        <p:spPr>
          <a:xfrm>
            <a:off x="6524845" y="332692"/>
            <a:ext cx="3838355" cy="815388"/>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u="sng" dirty="0"/>
              <a:t>Accomplishments Since </a:t>
            </a:r>
          </a:p>
          <a:p>
            <a:pPr marL="0" indent="0">
              <a:buNone/>
            </a:pPr>
            <a:r>
              <a:rPr lang="en-US" sz="2000" u="sng" dirty="0"/>
              <a:t>Entering Recovery Housing</a:t>
            </a:r>
          </a:p>
        </p:txBody>
      </p:sp>
      <p:pic>
        <p:nvPicPr>
          <p:cNvPr id="5" name="Picture 4">
            <a:extLst>
              <a:ext uri="{FF2B5EF4-FFF2-40B4-BE49-F238E27FC236}">
                <a16:creationId xmlns:a16="http://schemas.microsoft.com/office/drawing/2014/main" id="{F6A01FAD-7C63-BC39-9892-E8BEC0D0353E}"/>
              </a:ext>
            </a:extLst>
          </p:cNvPr>
          <p:cNvPicPr>
            <a:picLocks noChangeAspect="1"/>
          </p:cNvPicPr>
          <p:nvPr/>
        </p:nvPicPr>
        <p:blipFill>
          <a:blip r:embed="rId2"/>
          <a:stretch>
            <a:fillRect/>
          </a:stretch>
        </p:blipFill>
        <p:spPr>
          <a:xfrm>
            <a:off x="6096000" y="1064654"/>
            <a:ext cx="4267200" cy="5679584"/>
          </a:xfrm>
          <a:prstGeom prst="rect">
            <a:avLst/>
          </a:prstGeom>
          <a:ln>
            <a:solidFill>
              <a:schemeClr val="accent1"/>
            </a:solidFill>
          </a:ln>
        </p:spPr>
      </p:pic>
    </p:spTree>
    <p:extLst>
      <p:ext uri="{BB962C8B-B14F-4D97-AF65-F5344CB8AC3E}">
        <p14:creationId xmlns:p14="http://schemas.microsoft.com/office/powerpoint/2010/main" val="1826468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128D-D6DE-D24C-4B5B-1D55C65D2979}"/>
              </a:ext>
            </a:extLst>
          </p:cNvPr>
          <p:cNvSpPr>
            <a:spLocks noGrp="1"/>
          </p:cNvSpPr>
          <p:nvPr>
            <p:ph type="title"/>
          </p:nvPr>
        </p:nvSpPr>
        <p:spPr>
          <a:xfrm>
            <a:off x="717090" y="2411895"/>
            <a:ext cx="2688718" cy="1320800"/>
          </a:xfrm>
        </p:spPr>
        <p:txBody>
          <a:bodyPr/>
          <a:lstStyle/>
          <a:p>
            <a:r>
              <a:rPr lang="en-US" dirty="0"/>
              <a:t>Recovery Capital</a:t>
            </a:r>
          </a:p>
        </p:txBody>
      </p:sp>
      <p:pic>
        <p:nvPicPr>
          <p:cNvPr id="6" name="Picture 5">
            <a:extLst>
              <a:ext uri="{FF2B5EF4-FFF2-40B4-BE49-F238E27FC236}">
                <a16:creationId xmlns:a16="http://schemas.microsoft.com/office/drawing/2014/main" id="{E5F1A7F9-ACDD-452D-A960-3FCD54525D2B}"/>
              </a:ext>
            </a:extLst>
          </p:cNvPr>
          <p:cNvPicPr>
            <a:picLocks noChangeAspect="1"/>
          </p:cNvPicPr>
          <p:nvPr/>
        </p:nvPicPr>
        <p:blipFill>
          <a:blip r:embed="rId2"/>
          <a:stretch>
            <a:fillRect/>
          </a:stretch>
        </p:blipFill>
        <p:spPr>
          <a:xfrm>
            <a:off x="3972340" y="416409"/>
            <a:ext cx="7772400" cy="5818739"/>
          </a:xfrm>
          <a:prstGeom prst="rect">
            <a:avLst/>
          </a:prstGeom>
        </p:spPr>
      </p:pic>
    </p:spTree>
    <p:extLst>
      <p:ext uri="{BB962C8B-B14F-4D97-AF65-F5344CB8AC3E}">
        <p14:creationId xmlns:p14="http://schemas.microsoft.com/office/powerpoint/2010/main" val="2534379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0C14-6B2E-02C1-2B17-202A12473261}"/>
              </a:ext>
            </a:extLst>
          </p:cNvPr>
          <p:cNvSpPr>
            <a:spLocks noGrp="1"/>
          </p:cNvSpPr>
          <p:nvPr>
            <p:ph type="title"/>
          </p:nvPr>
        </p:nvSpPr>
        <p:spPr>
          <a:xfrm>
            <a:off x="392004" y="2136912"/>
            <a:ext cx="2582701" cy="2584175"/>
          </a:xfrm>
        </p:spPr>
        <p:txBody>
          <a:bodyPr/>
          <a:lstStyle/>
          <a:p>
            <a:pPr algn="r"/>
            <a:r>
              <a:rPr lang="en-US" dirty="0"/>
              <a:t>Four Dimensions of Recovery</a:t>
            </a:r>
          </a:p>
        </p:txBody>
      </p:sp>
      <p:pic>
        <p:nvPicPr>
          <p:cNvPr id="4" name="Picture 3">
            <a:extLst>
              <a:ext uri="{FF2B5EF4-FFF2-40B4-BE49-F238E27FC236}">
                <a16:creationId xmlns:a16="http://schemas.microsoft.com/office/drawing/2014/main" id="{032CFB75-9355-8523-0957-0C15F9381396}"/>
              </a:ext>
            </a:extLst>
          </p:cNvPr>
          <p:cNvPicPr>
            <a:picLocks noChangeAspect="1"/>
          </p:cNvPicPr>
          <p:nvPr/>
        </p:nvPicPr>
        <p:blipFill>
          <a:blip r:embed="rId2"/>
          <a:stretch>
            <a:fillRect/>
          </a:stretch>
        </p:blipFill>
        <p:spPr>
          <a:xfrm>
            <a:off x="3273287" y="636104"/>
            <a:ext cx="8526709" cy="5768776"/>
          </a:xfrm>
          <a:prstGeom prst="rect">
            <a:avLst/>
          </a:prstGeom>
        </p:spPr>
      </p:pic>
    </p:spTree>
    <p:extLst>
      <p:ext uri="{BB962C8B-B14F-4D97-AF65-F5344CB8AC3E}">
        <p14:creationId xmlns:p14="http://schemas.microsoft.com/office/powerpoint/2010/main" val="2936811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3F9C7-988F-64DC-13F6-A535DF7FA8D9}"/>
              </a:ext>
            </a:extLst>
          </p:cNvPr>
          <p:cNvSpPr>
            <a:spLocks noGrp="1"/>
          </p:cNvSpPr>
          <p:nvPr>
            <p:ph type="title"/>
          </p:nvPr>
        </p:nvSpPr>
        <p:spPr/>
        <p:txBody>
          <a:bodyPr/>
          <a:lstStyle/>
          <a:p>
            <a:r>
              <a:rPr lang="en-US" dirty="0"/>
              <a:t>Reason to Leave Recovery Housing</a:t>
            </a:r>
          </a:p>
        </p:txBody>
      </p:sp>
      <p:pic>
        <p:nvPicPr>
          <p:cNvPr id="4" name="Content Placeholder 3" descr="Text&#10;&#10;Description automatically generated">
            <a:extLst>
              <a:ext uri="{FF2B5EF4-FFF2-40B4-BE49-F238E27FC236}">
                <a16:creationId xmlns:a16="http://schemas.microsoft.com/office/drawing/2014/main" id="{CD3ABFA7-D9CF-5F26-BA2B-70FAFF2075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071" y="2367290"/>
            <a:ext cx="11297289" cy="3132362"/>
          </a:xfrm>
          <a:prstGeom prst="rect">
            <a:avLst/>
          </a:prstGeom>
          <a:ln>
            <a:solidFill>
              <a:schemeClr val="tx1"/>
            </a:solidFill>
          </a:ln>
        </p:spPr>
      </p:pic>
    </p:spTree>
    <p:extLst>
      <p:ext uri="{BB962C8B-B14F-4D97-AF65-F5344CB8AC3E}">
        <p14:creationId xmlns:p14="http://schemas.microsoft.com/office/powerpoint/2010/main" val="329399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E73B2-5B00-C37D-3432-1212A64A92B5}"/>
              </a:ext>
            </a:extLst>
          </p:cNvPr>
          <p:cNvSpPr>
            <a:spLocks noGrp="1"/>
          </p:cNvSpPr>
          <p:nvPr>
            <p:ph type="title"/>
          </p:nvPr>
        </p:nvSpPr>
        <p:spPr>
          <a:xfrm>
            <a:off x="1286933" y="609600"/>
            <a:ext cx="10197494" cy="1099457"/>
          </a:xfrm>
        </p:spPr>
        <p:txBody>
          <a:bodyPr>
            <a:normAutofit/>
          </a:bodyPr>
          <a:lstStyle/>
          <a:p>
            <a:r>
              <a:rPr lang="en-US" dirty="0"/>
              <a:t>Open-Ended Questions</a:t>
            </a:r>
          </a:p>
        </p:txBody>
      </p:sp>
      <p:sp>
        <p:nvSpPr>
          <p:cNvPr id="16"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EC2FC369-41B4-05E2-836B-1D8CAD030C23}"/>
              </a:ext>
            </a:extLst>
          </p:cNvPr>
          <p:cNvSpPr txBox="1"/>
          <p:nvPr/>
        </p:nvSpPr>
        <p:spPr>
          <a:xfrm>
            <a:off x="681194" y="1793787"/>
            <a:ext cx="3334215" cy="4247317"/>
          </a:xfrm>
          <a:prstGeom prst="rect">
            <a:avLst/>
          </a:prstGeom>
          <a:noFill/>
        </p:spPr>
        <p:txBody>
          <a:bodyPr wrap="square">
            <a:spAutoFit/>
          </a:bodyPr>
          <a:lstStyle/>
          <a:p>
            <a:pPr marL="0" marR="0">
              <a:spcBef>
                <a:spcPts val="200"/>
              </a:spcBef>
              <a:spcAft>
                <a:spcPts val="0"/>
              </a:spcAft>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Why Should Someone Live in a Recovery Residence?</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move into a better place and find a focus on what really matters in life.</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one is willing it can help you build a foundation.</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Helps reintroduce you to society</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impact of living in a community with like-minded people is what will save you.</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a safe place for you to start the next part of your recovery.</a:t>
            </a:r>
          </a:p>
        </p:txBody>
      </p:sp>
      <p:sp>
        <p:nvSpPr>
          <p:cNvPr id="7" name="TextBox 6">
            <a:extLst>
              <a:ext uri="{FF2B5EF4-FFF2-40B4-BE49-F238E27FC236}">
                <a16:creationId xmlns:a16="http://schemas.microsoft.com/office/drawing/2014/main" id="{F03576C7-9021-3A6F-4B64-293D87661EEF}"/>
              </a:ext>
            </a:extLst>
          </p:cNvPr>
          <p:cNvSpPr txBox="1"/>
          <p:nvPr/>
        </p:nvSpPr>
        <p:spPr>
          <a:xfrm>
            <a:off x="4513101" y="1793787"/>
            <a:ext cx="3165797" cy="3970318"/>
          </a:xfrm>
          <a:prstGeom prst="rect">
            <a:avLst/>
          </a:prstGeom>
          <a:noFill/>
        </p:spPr>
        <p:txBody>
          <a:bodyPr wrap="square">
            <a:spAutoFit/>
          </a:bodyPr>
          <a:lstStyle/>
          <a:p>
            <a:pPr marL="0" marR="0">
              <a:spcBef>
                <a:spcPts val="200"/>
              </a:spcBef>
              <a:spcAft>
                <a:spcPts val="0"/>
              </a:spcAft>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How is Recovery Housing Different from Other Living Environments?</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easier to focus on yourself.</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Less triggers, safer, comfortable, not lonely.</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Put me in place not to be judged.</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there’s accountability and stability.</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gives you a chance to live on your own but still have some form of structure.</a:t>
            </a:r>
          </a:p>
        </p:txBody>
      </p:sp>
      <p:sp>
        <p:nvSpPr>
          <p:cNvPr id="8" name="TextBox 7">
            <a:extLst>
              <a:ext uri="{FF2B5EF4-FFF2-40B4-BE49-F238E27FC236}">
                <a16:creationId xmlns:a16="http://schemas.microsoft.com/office/drawing/2014/main" id="{359BB16E-A78B-C2EC-4527-2FC071D0E777}"/>
              </a:ext>
            </a:extLst>
          </p:cNvPr>
          <p:cNvSpPr txBox="1"/>
          <p:nvPr/>
        </p:nvSpPr>
        <p:spPr>
          <a:xfrm>
            <a:off x="8306166" y="1760289"/>
            <a:ext cx="3564469" cy="3970318"/>
          </a:xfrm>
          <a:prstGeom prst="rect">
            <a:avLst/>
          </a:prstGeom>
          <a:noFill/>
        </p:spPr>
        <p:txBody>
          <a:bodyPr wrap="square">
            <a:spAutoFit/>
          </a:bodyPr>
          <a:lstStyle/>
          <a:p>
            <a:pPr marL="0" marR="0">
              <a:spcBef>
                <a:spcPts val="200"/>
              </a:spcBef>
              <a:spcAft>
                <a:spcPts val="0"/>
              </a:spcAft>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Why is Recovery Housing Needed?</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gives people a safe place to get their life together and to focus on their recovery.</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So people can have a safe sober place to focus on learning to live sober.</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don’t know how to do it by myself.</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Everybody needs a second chance.</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it will help you apply everything you’ve learned to your everyday life.</a:t>
            </a:r>
          </a:p>
        </p:txBody>
      </p:sp>
    </p:spTree>
    <p:extLst>
      <p:ext uri="{BB962C8B-B14F-4D97-AF65-F5344CB8AC3E}">
        <p14:creationId xmlns:p14="http://schemas.microsoft.com/office/powerpoint/2010/main" val="200155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D1AB-11E1-8838-15D8-77BACA492DD2}"/>
              </a:ext>
            </a:extLst>
          </p:cNvPr>
          <p:cNvSpPr>
            <a:spLocks noGrp="1"/>
          </p:cNvSpPr>
          <p:nvPr>
            <p:ph type="title"/>
          </p:nvPr>
        </p:nvSpPr>
        <p:spPr/>
        <p:txBody>
          <a:bodyPr/>
          <a:lstStyle/>
          <a:p>
            <a:r>
              <a:rPr lang="en-US" dirty="0"/>
              <a:t>Why did we opt for an online tool?</a:t>
            </a:r>
          </a:p>
        </p:txBody>
      </p:sp>
      <p:sp>
        <p:nvSpPr>
          <p:cNvPr id="3" name="Content Placeholder 2">
            <a:extLst>
              <a:ext uri="{FF2B5EF4-FFF2-40B4-BE49-F238E27FC236}">
                <a16:creationId xmlns:a16="http://schemas.microsoft.com/office/drawing/2014/main" id="{56710931-CCA2-FA9F-57F9-4EDB4A38C68E}"/>
              </a:ext>
            </a:extLst>
          </p:cNvPr>
          <p:cNvSpPr>
            <a:spLocks noGrp="1"/>
          </p:cNvSpPr>
          <p:nvPr>
            <p:ph idx="1"/>
          </p:nvPr>
        </p:nvSpPr>
        <p:spPr/>
        <p:txBody>
          <a:bodyPr/>
          <a:lstStyle/>
          <a:p>
            <a:r>
              <a:rPr lang="en-US" sz="1800" dirty="0"/>
              <a:t>We wanted something that was </a:t>
            </a:r>
            <a:r>
              <a:rPr lang="en-US" sz="1800" b="1" u="sng" dirty="0"/>
              <a:t>ACCESSIBLE</a:t>
            </a:r>
            <a:r>
              <a:rPr lang="en-US" sz="1800" dirty="0"/>
              <a:t> via desktop, laptop, or other mobile device.</a:t>
            </a:r>
          </a:p>
          <a:p>
            <a:r>
              <a:rPr lang="en-US" sz="1800" dirty="0"/>
              <a:t>We wanted something that </a:t>
            </a:r>
            <a:r>
              <a:rPr lang="en-US" sz="1800" b="1" u="sng" dirty="0"/>
              <a:t>did not require that software be installed</a:t>
            </a:r>
            <a:r>
              <a:rPr lang="en-US" sz="1800" dirty="0"/>
              <a:t> on any one person’s machine.</a:t>
            </a:r>
          </a:p>
          <a:p>
            <a:r>
              <a:rPr lang="en-US" sz="1800" dirty="0"/>
              <a:t>We </a:t>
            </a:r>
            <a:r>
              <a:rPr lang="en-US" sz="1800" b="1" u="sng" dirty="0"/>
              <a:t>did not want to transfer paper </a:t>
            </a:r>
            <a:r>
              <a:rPr lang="en-US" sz="1800" dirty="0"/>
              <a:t>all over the state (concerns about getting data, losing data, etc.).</a:t>
            </a:r>
          </a:p>
          <a:p>
            <a:r>
              <a:rPr lang="en-US" sz="1800" dirty="0"/>
              <a:t>We wanted something that would </a:t>
            </a:r>
            <a:r>
              <a:rPr lang="en-US" sz="1800" b="1" u="sng" dirty="0"/>
              <a:t>gather the data and do basic analysis in real-time</a:t>
            </a:r>
            <a:r>
              <a:rPr lang="en-US" sz="1800" dirty="0"/>
              <a:t>.</a:t>
            </a:r>
          </a:p>
          <a:p>
            <a:r>
              <a:rPr lang="en-US" sz="1800" dirty="0"/>
              <a:t>We wanted something that would </a:t>
            </a:r>
            <a:r>
              <a:rPr lang="en-US" sz="1800" b="1" u="sng" dirty="0"/>
              <a:t>AUTOMATICALLY UPDATE </a:t>
            </a:r>
            <a:r>
              <a:rPr lang="en-US" sz="1800" dirty="0"/>
              <a:t>questions if we made any changes.</a:t>
            </a:r>
          </a:p>
          <a:p>
            <a:endParaRPr lang="en-US" dirty="0"/>
          </a:p>
        </p:txBody>
      </p:sp>
    </p:spTree>
    <p:extLst>
      <p:ext uri="{BB962C8B-B14F-4D97-AF65-F5344CB8AC3E}">
        <p14:creationId xmlns:p14="http://schemas.microsoft.com/office/powerpoint/2010/main" val="418487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3ED6-6075-9340-54C9-F68F4B71F157}"/>
              </a:ext>
            </a:extLst>
          </p:cNvPr>
          <p:cNvSpPr>
            <a:spLocks noGrp="1"/>
          </p:cNvSpPr>
          <p:nvPr>
            <p:ph type="title"/>
          </p:nvPr>
        </p:nvSpPr>
        <p:spPr/>
        <p:txBody>
          <a:bodyPr/>
          <a:lstStyle/>
          <a:p>
            <a:r>
              <a:rPr lang="en-US" dirty="0"/>
              <a:t>Structure of the Outcomes Tool</a:t>
            </a:r>
          </a:p>
        </p:txBody>
      </p:sp>
      <p:sp>
        <p:nvSpPr>
          <p:cNvPr id="3" name="Content Placeholder 2">
            <a:extLst>
              <a:ext uri="{FF2B5EF4-FFF2-40B4-BE49-F238E27FC236}">
                <a16:creationId xmlns:a16="http://schemas.microsoft.com/office/drawing/2014/main" id="{13CE0126-C50E-135E-3C4F-1582352D260B}"/>
              </a:ext>
            </a:extLst>
          </p:cNvPr>
          <p:cNvSpPr>
            <a:spLocks noGrp="1"/>
          </p:cNvSpPr>
          <p:nvPr>
            <p:ph idx="1"/>
          </p:nvPr>
        </p:nvSpPr>
        <p:spPr/>
        <p:txBody>
          <a:bodyPr>
            <a:normAutofit fontScale="40000" lnSpcReduction="20000"/>
          </a:bodyPr>
          <a:lstStyle/>
          <a:p>
            <a:pPr>
              <a:spcBef>
                <a:spcPts val="900"/>
              </a:spcBef>
            </a:pPr>
            <a:r>
              <a:rPr lang="en-US" sz="5100" dirty="0"/>
              <a:t>Three time intervals for data collection: at move-in, six months into the stay, and at move-out.</a:t>
            </a:r>
          </a:p>
          <a:p>
            <a:pPr>
              <a:spcBef>
                <a:spcPts val="900"/>
              </a:spcBef>
            </a:pPr>
            <a:endParaRPr lang="en-US" sz="5100" dirty="0"/>
          </a:p>
          <a:p>
            <a:pPr>
              <a:spcBef>
                <a:spcPts val="900"/>
              </a:spcBef>
            </a:pPr>
            <a:r>
              <a:rPr lang="en-US" sz="5100" dirty="0"/>
              <a:t>Categories of questions include:</a:t>
            </a:r>
          </a:p>
          <a:p>
            <a:pPr lvl="1">
              <a:spcBef>
                <a:spcPts val="900"/>
              </a:spcBef>
            </a:pPr>
            <a:r>
              <a:rPr lang="en-US" sz="3800" dirty="0"/>
              <a:t>Demographics</a:t>
            </a:r>
          </a:p>
          <a:p>
            <a:pPr lvl="1">
              <a:spcBef>
                <a:spcPts val="900"/>
              </a:spcBef>
            </a:pPr>
            <a:r>
              <a:rPr lang="en-US" sz="3800" dirty="0"/>
              <a:t>Addiction history</a:t>
            </a:r>
          </a:p>
          <a:p>
            <a:pPr lvl="1">
              <a:spcBef>
                <a:spcPts val="900"/>
              </a:spcBef>
            </a:pPr>
            <a:r>
              <a:rPr lang="en-US" sz="3800" dirty="0"/>
              <a:t>Previous living situation and destination at move out</a:t>
            </a:r>
          </a:p>
          <a:p>
            <a:pPr lvl="1">
              <a:spcBef>
                <a:spcPts val="900"/>
              </a:spcBef>
            </a:pPr>
            <a:r>
              <a:rPr lang="en-US" sz="3800" dirty="0"/>
              <a:t>Economic and social circumstances (e.g., debts, documentation, parenting status)</a:t>
            </a:r>
          </a:p>
          <a:p>
            <a:pPr lvl="1">
              <a:spcBef>
                <a:spcPts val="900"/>
              </a:spcBef>
            </a:pPr>
            <a:r>
              <a:rPr lang="en-US" sz="3800" dirty="0"/>
              <a:t>Education and Employment</a:t>
            </a:r>
          </a:p>
          <a:p>
            <a:pPr lvl="1">
              <a:spcBef>
                <a:spcPts val="900"/>
              </a:spcBef>
            </a:pPr>
            <a:r>
              <a:rPr lang="en-US" sz="3800" dirty="0"/>
              <a:t>Experience with recovery and recovery supports</a:t>
            </a:r>
          </a:p>
          <a:p>
            <a:pPr lvl="1">
              <a:spcBef>
                <a:spcPts val="900"/>
              </a:spcBef>
            </a:pPr>
            <a:r>
              <a:rPr lang="en-US" sz="3800" dirty="0"/>
              <a:t>Recovery capital</a:t>
            </a:r>
          </a:p>
          <a:p>
            <a:pPr lvl="1">
              <a:spcBef>
                <a:spcPts val="900"/>
              </a:spcBef>
            </a:pPr>
            <a:r>
              <a:rPr lang="en-US" sz="3800" dirty="0"/>
              <a:t>Questions about their experience as a resident (upon move-out)</a:t>
            </a:r>
          </a:p>
          <a:p>
            <a:endParaRPr lang="en-US" dirty="0"/>
          </a:p>
        </p:txBody>
      </p:sp>
    </p:spTree>
    <p:extLst>
      <p:ext uri="{BB962C8B-B14F-4D97-AF65-F5344CB8AC3E}">
        <p14:creationId xmlns:p14="http://schemas.microsoft.com/office/powerpoint/2010/main" val="231975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outcomes circle.tiff"/>
          <p:cNvPicPr>
            <a:picLocks noChangeAspect="1"/>
          </p:cNvPicPr>
          <p:nvPr/>
        </p:nvPicPr>
        <p:blipFill rotWithShape="1">
          <a:blip r:embed="rId2">
            <a:extLst>
              <a:ext uri="{28A0092B-C50C-407E-A947-70E740481C1C}">
                <a14:useLocalDpi xmlns:a14="http://schemas.microsoft.com/office/drawing/2010/main" val="0"/>
              </a:ext>
            </a:extLst>
          </a:blip>
          <a:srcRect l="1446" r="21375"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77333" y="609600"/>
            <a:ext cx="3851123" cy="1320800"/>
          </a:xfrm>
        </p:spPr>
        <p:txBody>
          <a:bodyPr>
            <a:normAutofit/>
          </a:bodyPr>
          <a:lstStyle/>
          <a:p>
            <a:r>
              <a:rPr lang="en-US"/>
              <a:t>What does the data tell us? </a:t>
            </a:r>
          </a:p>
        </p:txBody>
      </p:sp>
      <p:sp>
        <p:nvSpPr>
          <p:cNvPr id="3" name="Content Placeholder 2"/>
          <p:cNvSpPr>
            <a:spLocks noGrp="1"/>
          </p:cNvSpPr>
          <p:nvPr>
            <p:ph idx="1"/>
          </p:nvPr>
        </p:nvSpPr>
        <p:spPr>
          <a:xfrm>
            <a:off x="677334" y="2160589"/>
            <a:ext cx="3851122" cy="3880773"/>
          </a:xfrm>
        </p:spPr>
        <p:txBody>
          <a:bodyPr>
            <a:normAutofit/>
          </a:bodyPr>
          <a:lstStyle/>
          <a:p>
            <a:pPr marL="0" indent="0">
              <a:lnSpc>
                <a:spcPct val="90000"/>
              </a:lnSpc>
              <a:buNone/>
            </a:pPr>
            <a:r>
              <a:rPr lang="en-US" sz="1700" b="1"/>
              <a:t>Descriptive Research:</a:t>
            </a:r>
          </a:p>
          <a:p>
            <a:pPr>
              <a:lnSpc>
                <a:spcPct val="90000"/>
              </a:lnSpc>
            </a:pPr>
            <a:r>
              <a:rPr lang="en-US" sz="1700"/>
              <a:t>What do we know about residents who are moving into recovery housing? </a:t>
            </a:r>
          </a:p>
          <a:p>
            <a:pPr>
              <a:lnSpc>
                <a:spcPct val="90000"/>
              </a:lnSpc>
            </a:pPr>
            <a:r>
              <a:rPr lang="en-US" sz="1700"/>
              <a:t>What changes do they experience over time?</a:t>
            </a:r>
          </a:p>
          <a:p>
            <a:pPr>
              <a:lnSpc>
                <a:spcPct val="90000"/>
              </a:lnSpc>
            </a:pPr>
            <a:r>
              <a:rPr lang="en-US" sz="1700"/>
              <a:t>What do we know about residents who are moving out of recovery housing? </a:t>
            </a:r>
          </a:p>
          <a:p>
            <a:pPr>
              <a:lnSpc>
                <a:spcPct val="90000"/>
              </a:lnSpc>
            </a:pPr>
            <a:endParaRPr lang="en-US" sz="1700"/>
          </a:p>
          <a:p>
            <a:pPr marL="0" indent="0">
              <a:lnSpc>
                <a:spcPct val="90000"/>
              </a:lnSpc>
              <a:buNone/>
            </a:pPr>
            <a:r>
              <a:rPr lang="en-US" sz="1700" b="1"/>
              <a:t>Qualitative Research:</a:t>
            </a:r>
          </a:p>
          <a:p>
            <a:pPr>
              <a:lnSpc>
                <a:spcPct val="90000"/>
              </a:lnSpc>
            </a:pPr>
            <a:r>
              <a:rPr lang="en-US" sz="1700"/>
              <a:t>What do residents want to tell us? </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08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480D-8D4F-65FB-8F47-161CB522960D}"/>
              </a:ext>
            </a:extLst>
          </p:cNvPr>
          <p:cNvSpPr>
            <a:spLocks noGrp="1"/>
          </p:cNvSpPr>
          <p:nvPr>
            <p:ph type="title"/>
          </p:nvPr>
        </p:nvSpPr>
        <p:spPr/>
        <p:txBody>
          <a:bodyPr/>
          <a:lstStyle/>
          <a:p>
            <a:r>
              <a:rPr lang="en-US" dirty="0"/>
              <a:t>Outcomes Data: May – December 2022</a:t>
            </a:r>
          </a:p>
        </p:txBody>
      </p:sp>
      <p:sp>
        <p:nvSpPr>
          <p:cNvPr id="3" name="Content Placeholder 2">
            <a:extLst>
              <a:ext uri="{FF2B5EF4-FFF2-40B4-BE49-F238E27FC236}">
                <a16:creationId xmlns:a16="http://schemas.microsoft.com/office/drawing/2014/main" id="{9A81E832-4731-CED4-714C-7CDAA4002BF2}"/>
              </a:ext>
            </a:extLst>
          </p:cNvPr>
          <p:cNvSpPr>
            <a:spLocks noGrp="1"/>
          </p:cNvSpPr>
          <p:nvPr>
            <p:ph idx="1"/>
          </p:nvPr>
        </p:nvSpPr>
        <p:spPr>
          <a:xfrm>
            <a:off x="677334" y="2160590"/>
            <a:ext cx="8596668" cy="633982"/>
          </a:xfrm>
        </p:spPr>
        <p:txBody>
          <a:bodyPr>
            <a:normAutofit fontScale="92500" lnSpcReduction="20000"/>
          </a:bodyPr>
          <a:lstStyle/>
          <a:p>
            <a:r>
              <a:rPr lang="en-US" dirty="0"/>
              <a:t>From the re-launch of the Outcomes Tool in May 2022 through December 31, 2022: </a:t>
            </a:r>
          </a:p>
          <a:p>
            <a:pPr marL="0" indent="0">
              <a:buNone/>
            </a:pPr>
            <a:r>
              <a:rPr lang="en-US" dirty="0"/>
              <a:t> </a:t>
            </a:r>
          </a:p>
        </p:txBody>
      </p:sp>
      <p:graphicFrame>
        <p:nvGraphicFramePr>
          <p:cNvPr id="5" name="Diagram 4">
            <a:extLst>
              <a:ext uri="{FF2B5EF4-FFF2-40B4-BE49-F238E27FC236}">
                <a16:creationId xmlns:a16="http://schemas.microsoft.com/office/drawing/2014/main" id="{0F09C104-68A9-837C-71CD-1B7DDB2F4C58}"/>
              </a:ext>
            </a:extLst>
          </p:cNvPr>
          <p:cNvGraphicFramePr/>
          <p:nvPr>
            <p:extLst>
              <p:ext uri="{D42A27DB-BD31-4B8C-83A1-F6EECF244321}">
                <p14:modId xmlns:p14="http://schemas.microsoft.com/office/powerpoint/2010/main" val="2744500374"/>
              </p:ext>
            </p:extLst>
          </p:nvPr>
        </p:nvGraphicFramePr>
        <p:xfrm>
          <a:off x="984036" y="166488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009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28DD-7C7F-A99F-B231-12A0245647FA}"/>
              </a:ext>
            </a:extLst>
          </p:cNvPr>
          <p:cNvSpPr>
            <a:spLocks noGrp="1"/>
          </p:cNvSpPr>
          <p:nvPr>
            <p:ph type="title"/>
          </p:nvPr>
        </p:nvSpPr>
        <p:spPr/>
        <p:txBody>
          <a:bodyPr/>
          <a:lstStyle/>
          <a:p>
            <a:r>
              <a:rPr lang="en-US" dirty="0"/>
              <a:t>Demographics*</a:t>
            </a:r>
          </a:p>
        </p:txBody>
      </p:sp>
      <p:sp>
        <p:nvSpPr>
          <p:cNvPr id="3" name="Content Placeholder 2">
            <a:extLst>
              <a:ext uri="{FF2B5EF4-FFF2-40B4-BE49-F238E27FC236}">
                <a16:creationId xmlns:a16="http://schemas.microsoft.com/office/drawing/2014/main" id="{D1047081-D03F-3798-3A9E-8467B041D094}"/>
              </a:ext>
            </a:extLst>
          </p:cNvPr>
          <p:cNvSpPr>
            <a:spLocks noGrp="1"/>
          </p:cNvSpPr>
          <p:nvPr>
            <p:ph idx="1"/>
          </p:nvPr>
        </p:nvSpPr>
        <p:spPr>
          <a:xfrm>
            <a:off x="1128994" y="1742510"/>
            <a:ext cx="1963049" cy="828457"/>
          </a:xfrm>
        </p:spPr>
        <p:txBody>
          <a:bodyPr>
            <a:normAutofit/>
          </a:bodyPr>
          <a:lstStyle/>
          <a:p>
            <a:pPr marL="0" indent="0">
              <a:buNone/>
            </a:pPr>
            <a:r>
              <a:rPr lang="en-US" sz="3200" dirty="0"/>
              <a:t>Gender</a:t>
            </a:r>
          </a:p>
          <a:p>
            <a:pPr marL="0" indent="0">
              <a:buNone/>
            </a:pPr>
            <a:endParaRPr lang="en-US" dirty="0"/>
          </a:p>
        </p:txBody>
      </p:sp>
      <p:pic>
        <p:nvPicPr>
          <p:cNvPr id="5" name="Graphic 4" descr="Woman with solid fill">
            <a:extLst>
              <a:ext uri="{FF2B5EF4-FFF2-40B4-BE49-F238E27FC236}">
                <a16:creationId xmlns:a16="http://schemas.microsoft.com/office/drawing/2014/main" id="{DFF85F3B-9431-0020-A104-B46F3E7B97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7585" y="2758857"/>
            <a:ext cx="1587675" cy="1587675"/>
          </a:xfrm>
          <a:prstGeom prst="rect">
            <a:avLst/>
          </a:prstGeom>
        </p:spPr>
      </p:pic>
      <p:pic>
        <p:nvPicPr>
          <p:cNvPr id="7" name="Graphic 6" descr="Man with solid fill">
            <a:extLst>
              <a:ext uri="{FF2B5EF4-FFF2-40B4-BE49-F238E27FC236}">
                <a16:creationId xmlns:a16="http://schemas.microsoft.com/office/drawing/2014/main" id="{C07560C6-40E2-768D-9C0A-33AFA4EC5D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0519" y="2758858"/>
            <a:ext cx="1587674" cy="1587674"/>
          </a:xfrm>
          <a:prstGeom prst="rect">
            <a:avLst/>
          </a:prstGeom>
        </p:spPr>
      </p:pic>
      <p:sp>
        <p:nvSpPr>
          <p:cNvPr id="8" name="TextBox 7">
            <a:extLst>
              <a:ext uri="{FF2B5EF4-FFF2-40B4-BE49-F238E27FC236}">
                <a16:creationId xmlns:a16="http://schemas.microsoft.com/office/drawing/2014/main" id="{383AE348-4495-11DD-95BD-6E38D6E78C27}"/>
              </a:ext>
            </a:extLst>
          </p:cNvPr>
          <p:cNvSpPr txBox="1"/>
          <p:nvPr/>
        </p:nvSpPr>
        <p:spPr>
          <a:xfrm>
            <a:off x="677333" y="4534422"/>
            <a:ext cx="1587673" cy="1077218"/>
          </a:xfrm>
          <a:prstGeom prst="rect">
            <a:avLst/>
          </a:prstGeom>
          <a:noFill/>
        </p:spPr>
        <p:txBody>
          <a:bodyPr wrap="square" rtlCol="0">
            <a:spAutoFit/>
          </a:bodyPr>
          <a:lstStyle/>
          <a:p>
            <a:r>
              <a:rPr lang="en-US" sz="3200" b="1" dirty="0"/>
              <a:t>43% female</a:t>
            </a:r>
          </a:p>
        </p:txBody>
      </p:sp>
      <p:sp>
        <p:nvSpPr>
          <p:cNvPr id="9" name="TextBox 8">
            <a:extLst>
              <a:ext uri="{FF2B5EF4-FFF2-40B4-BE49-F238E27FC236}">
                <a16:creationId xmlns:a16="http://schemas.microsoft.com/office/drawing/2014/main" id="{DB109AB4-545D-B487-0CE5-469A51053087}"/>
              </a:ext>
            </a:extLst>
          </p:cNvPr>
          <p:cNvSpPr txBox="1"/>
          <p:nvPr/>
        </p:nvSpPr>
        <p:spPr>
          <a:xfrm>
            <a:off x="2588707" y="4534422"/>
            <a:ext cx="1394570" cy="1077218"/>
          </a:xfrm>
          <a:prstGeom prst="rect">
            <a:avLst/>
          </a:prstGeom>
          <a:noFill/>
        </p:spPr>
        <p:txBody>
          <a:bodyPr wrap="square" rtlCol="0">
            <a:spAutoFit/>
          </a:bodyPr>
          <a:lstStyle/>
          <a:p>
            <a:r>
              <a:rPr lang="en-US" sz="3200" b="1" dirty="0"/>
              <a:t>54% </a:t>
            </a:r>
          </a:p>
          <a:p>
            <a:r>
              <a:rPr lang="en-US" sz="3200" b="1" dirty="0"/>
              <a:t>male</a:t>
            </a:r>
          </a:p>
        </p:txBody>
      </p:sp>
      <p:sp>
        <p:nvSpPr>
          <p:cNvPr id="11" name="Content Placeholder 2">
            <a:extLst>
              <a:ext uri="{FF2B5EF4-FFF2-40B4-BE49-F238E27FC236}">
                <a16:creationId xmlns:a16="http://schemas.microsoft.com/office/drawing/2014/main" id="{7DFEA3F2-DC3D-4553-5B33-9B5C76824CF0}"/>
              </a:ext>
            </a:extLst>
          </p:cNvPr>
          <p:cNvSpPr txBox="1">
            <a:spLocks/>
          </p:cNvSpPr>
          <p:nvPr/>
        </p:nvSpPr>
        <p:spPr>
          <a:xfrm>
            <a:off x="6967487" y="1746360"/>
            <a:ext cx="3822747" cy="5982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200" dirty="0"/>
              <a:t>Sexual Identity</a:t>
            </a:r>
          </a:p>
          <a:p>
            <a:pPr marL="0" indent="0">
              <a:buFont typeface="Wingdings 3" charset="2"/>
              <a:buNone/>
            </a:pPr>
            <a:endParaRPr lang="en-US" dirty="0"/>
          </a:p>
        </p:txBody>
      </p:sp>
      <p:pic>
        <p:nvPicPr>
          <p:cNvPr id="12" name="Picture 11" descr="Chart, bar chart&#10;&#10;Description automatically generated">
            <a:extLst>
              <a:ext uri="{FF2B5EF4-FFF2-40B4-BE49-F238E27FC236}">
                <a16:creationId xmlns:a16="http://schemas.microsoft.com/office/drawing/2014/main" id="{400AA094-8115-28C2-30B3-13DDF8BBF5E0}"/>
              </a:ext>
            </a:extLst>
          </p:cNvPr>
          <p:cNvPicPr>
            <a:picLocks noChangeAspect="1"/>
          </p:cNvPicPr>
          <p:nvPr/>
        </p:nvPicPr>
        <p:blipFill>
          <a:blip r:embed="rId6"/>
          <a:stretch>
            <a:fillRect/>
          </a:stretch>
        </p:blipFill>
        <p:spPr>
          <a:xfrm>
            <a:off x="5583188" y="2620226"/>
            <a:ext cx="5821242" cy="2774167"/>
          </a:xfrm>
          <a:prstGeom prst="rect">
            <a:avLst/>
          </a:prstGeom>
          <a:ln>
            <a:solidFill>
              <a:schemeClr val="tx1"/>
            </a:solidFill>
          </a:ln>
        </p:spPr>
      </p:pic>
      <p:sp>
        <p:nvSpPr>
          <p:cNvPr id="13" name="TextBox 12">
            <a:extLst>
              <a:ext uri="{FF2B5EF4-FFF2-40B4-BE49-F238E27FC236}">
                <a16:creationId xmlns:a16="http://schemas.microsoft.com/office/drawing/2014/main" id="{7B78EB37-9910-3BA7-64E2-B66C3D25B625}"/>
              </a:ext>
            </a:extLst>
          </p:cNvPr>
          <p:cNvSpPr txBox="1"/>
          <p:nvPr/>
        </p:nvSpPr>
        <p:spPr>
          <a:xfrm>
            <a:off x="5583188" y="5394373"/>
            <a:ext cx="4534422" cy="307777"/>
          </a:xfrm>
          <a:prstGeom prst="rect">
            <a:avLst/>
          </a:prstGeom>
          <a:noFill/>
        </p:spPr>
        <p:txBody>
          <a:bodyPr wrap="square" rtlCol="0">
            <a:spAutoFit/>
          </a:bodyPr>
          <a:lstStyle/>
          <a:p>
            <a:r>
              <a:rPr lang="en-US" sz="1400" dirty="0"/>
              <a:t>Sexual Identity of Respondents at Move-In</a:t>
            </a:r>
          </a:p>
        </p:txBody>
      </p:sp>
      <p:sp>
        <p:nvSpPr>
          <p:cNvPr id="14" name="TextBox 13">
            <a:extLst>
              <a:ext uri="{FF2B5EF4-FFF2-40B4-BE49-F238E27FC236}">
                <a16:creationId xmlns:a16="http://schemas.microsoft.com/office/drawing/2014/main" id="{FB2A0CA5-45F8-FAFF-969C-8C58BDFD79CF}"/>
              </a:ext>
            </a:extLst>
          </p:cNvPr>
          <p:cNvSpPr txBox="1"/>
          <p:nvPr/>
        </p:nvSpPr>
        <p:spPr>
          <a:xfrm>
            <a:off x="445079" y="6447773"/>
            <a:ext cx="5650921" cy="307777"/>
          </a:xfrm>
          <a:prstGeom prst="rect">
            <a:avLst/>
          </a:prstGeom>
          <a:noFill/>
        </p:spPr>
        <p:txBody>
          <a:bodyPr wrap="square" rtlCol="0">
            <a:spAutoFit/>
          </a:bodyPr>
          <a:lstStyle/>
          <a:p>
            <a:r>
              <a:rPr lang="en-US" sz="1400" dirty="0"/>
              <a:t>*all demographic data measured at move-in unless otherwise noted</a:t>
            </a:r>
          </a:p>
        </p:txBody>
      </p:sp>
    </p:spTree>
    <p:extLst>
      <p:ext uri="{BB962C8B-B14F-4D97-AF65-F5344CB8AC3E}">
        <p14:creationId xmlns:p14="http://schemas.microsoft.com/office/powerpoint/2010/main" val="208492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AF20-2292-5599-431D-2BF23799D477}"/>
              </a:ext>
            </a:extLst>
          </p:cNvPr>
          <p:cNvSpPr>
            <a:spLocks noGrp="1"/>
          </p:cNvSpPr>
          <p:nvPr>
            <p:ph type="title"/>
          </p:nvPr>
        </p:nvSpPr>
        <p:spPr>
          <a:xfrm>
            <a:off x="677334" y="609600"/>
            <a:ext cx="8596668" cy="693107"/>
          </a:xfrm>
        </p:spPr>
        <p:txBody>
          <a:bodyPr/>
          <a:lstStyle/>
          <a:p>
            <a:r>
              <a:rPr lang="en-US" dirty="0"/>
              <a:t>Demographics</a:t>
            </a:r>
          </a:p>
        </p:txBody>
      </p:sp>
      <p:sp>
        <p:nvSpPr>
          <p:cNvPr id="3" name="Content Placeholder 2">
            <a:extLst>
              <a:ext uri="{FF2B5EF4-FFF2-40B4-BE49-F238E27FC236}">
                <a16:creationId xmlns:a16="http://schemas.microsoft.com/office/drawing/2014/main" id="{6B2539B5-1300-ED89-2627-1D5A6D96B1AB}"/>
              </a:ext>
            </a:extLst>
          </p:cNvPr>
          <p:cNvSpPr>
            <a:spLocks noGrp="1"/>
          </p:cNvSpPr>
          <p:nvPr>
            <p:ph idx="1"/>
          </p:nvPr>
        </p:nvSpPr>
        <p:spPr>
          <a:xfrm>
            <a:off x="840172" y="1717213"/>
            <a:ext cx="4032452" cy="693107"/>
          </a:xfrm>
        </p:spPr>
        <p:txBody>
          <a:bodyPr>
            <a:noAutofit/>
          </a:bodyPr>
          <a:lstStyle/>
          <a:p>
            <a:pPr marL="0" indent="0">
              <a:buNone/>
            </a:pPr>
            <a:r>
              <a:rPr lang="en-US" sz="3200" dirty="0"/>
              <a:t>Race and Ethnicity</a:t>
            </a:r>
          </a:p>
        </p:txBody>
      </p:sp>
      <p:graphicFrame>
        <p:nvGraphicFramePr>
          <p:cNvPr id="4" name="Table 4">
            <a:extLst>
              <a:ext uri="{FF2B5EF4-FFF2-40B4-BE49-F238E27FC236}">
                <a16:creationId xmlns:a16="http://schemas.microsoft.com/office/drawing/2014/main" id="{63D642E5-E4E5-F597-A62E-10032562CAC9}"/>
              </a:ext>
            </a:extLst>
          </p:cNvPr>
          <p:cNvGraphicFramePr>
            <a:graphicFrameLocks noGrp="1"/>
          </p:cNvGraphicFramePr>
          <p:nvPr>
            <p:extLst>
              <p:ext uri="{D42A27DB-BD31-4B8C-83A1-F6EECF244321}">
                <p14:modId xmlns:p14="http://schemas.microsoft.com/office/powerpoint/2010/main" val="4223712025"/>
              </p:ext>
            </p:extLst>
          </p:nvPr>
        </p:nvGraphicFramePr>
        <p:xfrm>
          <a:off x="677334" y="2687319"/>
          <a:ext cx="4032453" cy="3333123"/>
        </p:xfrm>
        <a:graphic>
          <a:graphicData uri="http://schemas.openxmlformats.org/drawingml/2006/table">
            <a:tbl>
              <a:tblPr firstRow="1" bandRow="1">
                <a:tableStyleId>{5C22544A-7EE6-4342-B048-85BDC9FD1C3A}</a:tableStyleId>
              </a:tblPr>
              <a:tblGrid>
                <a:gridCol w="1344151">
                  <a:extLst>
                    <a:ext uri="{9D8B030D-6E8A-4147-A177-3AD203B41FA5}">
                      <a16:colId xmlns:a16="http://schemas.microsoft.com/office/drawing/2014/main" val="3319942235"/>
                    </a:ext>
                  </a:extLst>
                </a:gridCol>
                <a:gridCol w="1344151">
                  <a:extLst>
                    <a:ext uri="{9D8B030D-6E8A-4147-A177-3AD203B41FA5}">
                      <a16:colId xmlns:a16="http://schemas.microsoft.com/office/drawing/2014/main" val="1699506999"/>
                    </a:ext>
                  </a:extLst>
                </a:gridCol>
                <a:gridCol w="1344151">
                  <a:extLst>
                    <a:ext uri="{9D8B030D-6E8A-4147-A177-3AD203B41FA5}">
                      <a16:colId xmlns:a16="http://schemas.microsoft.com/office/drawing/2014/main" val="4166091234"/>
                    </a:ext>
                  </a:extLst>
                </a:gridCol>
              </a:tblGrid>
              <a:tr h="806241">
                <a:tc>
                  <a:txBody>
                    <a:bodyPr/>
                    <a:lstStyle/>
                    <a:p>
                      <a:endParaRPr lang="en-US"/>
                    </a:p>
                  </a:txBody>
                  <a:tcPr anchor="ctr"/>
                </a:tc>
                <a:tc>
                  <a:txBody>
                    <a:bodyPr/>
                    <a:lstStyle/>
                    <a:p>
                      <a:r>
                        <a:rPr lang="en-US" dirty="0"/>
                        <a:t>RH </a:t>
                      </a:r>
                      <a:r>
                        <a:rPr lang="en-US" sz="1600" dirty="0"/>
                        <a:t>participants</a:t>
                      </a:r>
                    </a:p>
                  </a:txBody>
                  <a:tcPr anchor="ctr"/>
                </a:tc>
                <a:tc>
                  <a:txBody>
                    <a:bodyPr/>
                    <a:lstStyle/>
                    <a:p>
                      <a:r>
                        <a:rPr lang="en-US" dirty="0"/>
                        <a:t>Ohio census data*</a:t>
                      </a:r>
                    </a:p>
                  </a:txBody>
                  <a:tcPr anchor="ctr"/>
                </a:tc>
                <a:extLst>
                  <a:ext uri="{0D108BD9-81ED-4DB2-BD59-A6C34878D82A}">
                    <a16:rowId xmlns:a16="http://schemas.microsoft.com/office/drawing/2014/main" val="3372505262"/>
                  </a:ext>
                </a:extLst>
              </a:tr>
              <a:tr h="806241">
                <a:tc>
                  <a:txBody>
                    <a:bodyPr/>
                    <a:lstStyle/>
                    <a:p>
                      <a:r>
                        <a:rPr lang="en-US" dirty="0"/>
                        <a:t>White</a:t>
                      </a:r>
                    </a:p>
                  </a:txBody>
                  <a:tcPr anchor="ctr"/>
                </a:tc>
                <a:tc>
                  <a:txBody>
                    <a:bodyPr/>
                    <a:lstStyle/>
                    <a:p>
                      <a:r>
                        <a:rPr lang="en-US" dirty="0"/>
                        <a:t>78%</a:t>
                      </a:r>
                    </a:p>
                  </a:txBody>
                  <a:tcPr anchor="ctr"/>
                </a:tc>
                <a:tc>
                  <a:txBody>
                    <a:bodyPr/>
                    <a:lstStyle/>
                    <a:p>
                      <a:r>
                        <a:rPr lang="en-US" dirty="0"/>
                        <a:t>81%</a:t>
                      </a:r>
                    </a:p>
                  </a:txBody>
                  <a:tcPr anchor="ctr"/>
                </a:tc>
                <a:extLst>
                  <a:ext uri="{0D108BD9-81ED-4DB2-BD59-A6C34878D82A}">
                    <a16:rowId xmlns:a16="http://schemas.microsoft.com/office/drawing/2014/main" val="1769386668"/>
                  </a:ext>
                </a:extLst>
              </a:tr>
              <a:tr h="806241">
                <a:tc>
                  <a:txBody>
                    <a:bodyPr/>
                    <a:lstStyle/>
                    <a:p>
                      <a:r>
                        <a:rPr lang="en-US" dirty="0"/>
                        <a:t>Black</a:t>
                      </a:r>
                    </a:p>
                  </a:txBody>
                  <a:tcPr anchor="ctr"/>
                </a:tc>
                <a:tc>
                  <a:txBody>
                    <a:bodyPr/>
                    <a:lstStyle/>
                    <a:p>
                      <a:r>
                        <a:rPr lang="en-US" dirty="0"/>
                        <a:t>16%</a:t>
                      </a:r>
                    </a:p>
                  </a:txBody>
                  <a:tcPr anchor="ctr"/>
                </a:tc>
                <a:tc>
                  <a:txBody>
                    <a:bodyPr/>
                    <a:lstStyle/>
                    <a:p>
                      <a:r>
                        <a:rPr lang="en-US" dirty="0"/>
                        <a:t>13%</a:t>
                      </a:r>
                    </a:p>
                  </a:txBody>
                  <a:tcPr anchor="ctr"/>
                </a:tc>
                <a:extLst>
                  <a:ext uri="{0D108BD9-81ED-4DB2-BD59-A6C34878D82A}">
                    <a16:rowId xmlns:a16="http://schemas.microsoft.com/office/drawing/2014/main" val="2186813702"/>
                  </a:ext>
                </a:extLst>
              </a:tr>
              <a:tr h="806241">
                <a:tc>
                  <a:txBody>
                    <a:bodyPr/>
                    <a:lstStyle/>
                    <a:p>
                      <a:r>
                        <a:rPr lang="en-US" dirty="0"/>
                        <a:t>Non-Hispanic</a:t>
                      </a:r>
                    </a:p>
                  </a:txBody>
                  <a:tcPr anchor="ctr"/>
                </a:tc>
                <a:tc>
                  <a:txBody>
                    <a:bodyPr/>
                    <a:lstStyle/>
                    <a:p>
                      <a:r>
                        <a:rPr lang="en-US" dirty="0"/>
                        <a:t>85%</a:t>
                      </a:r>
                    </a:p>
                  </a:txBody>
                  <a:tcPr anchor="ctr"/>
                </a:tc>
                <a:tc>
                  <a:txBody>
                    <a:bodyPr/>
                    <a:lstStyle/>
                    <a:p>
                      <a:r>
                        <a:rPr lang="en-US" dirty="0"/>
                        <a:t>78%</a:t>
                      </a:r>
                    </a:p>
                  </a:txBody>
                  <a:tcPr anchor="ctr"/>
                </a:tc>
                <a:extLst>
                  <a:ext uri="{0D108BD9-81ED-4DB2-BD59-A6C34878D82A}">
                    <a16:rowId xmlns:a16="http://schemas.microsoft.com/office/drawing/2014/main" val="4125447319"/>
                  </a:ext>
                </a:extLst>
              </a:tr>
            </a:tbl>
          </a:graphicData>
        </a:graphic>
      </p:graphicFrame>
      <p:sp>
        <p:nvSpPr>
          <p:cNvPr id="5" name="TextBox 4">
            <a:extLst>
              <a:ext uri="{FF2B5EF4-FFF2-40B4-BE49-F238E27FC236}">
                <a16:creationId xmlns:a16="http://schemas.microsoft.com/office/drawing/2014/main" id="{5C55E54B-A102-D51A-CF79-2BDBE6208B28}"/>
              </a:ext>
            </a:extLst>
          </p:cNvPr>
          <p:cNvSpPr txBox="1"/>
          <p:nvPr/>
        </p:nvSpPr>
        <p:spPr>
          <a:xfrm>
            <a:off x="677334" y="6020442"/>
            <a:ext cx="3280891" cy="276999"/>
          </a:xfrm>
          <a:prstGeom prst="rect">
            <a:avLst/>
          </a:prstGeom>
          <a:noFill/>
        </p:spPr>
        <p:txBody>
          <a:bodyPr wrap="square" rtlCol="0">
            <a:spAutoFit/>
          </a:bodyPr>
          <a:lstStyle/>
          <a:p>
            <a:r>
              <a:rPr lang="en-US" sz="1200" dirty="0"/>
              <a:t>*</a:t>
            </a:r>
            <a:r>
              <a:rPr lang="en-US" sz="1200" dirty="0" err="1"/>
              <a:t>census.gov</a:t>
            </a:r>
            <a:r>
              <a:rPr lang="en-US" sz="1200" dirty="0"/>
              <a:t>/</a:t>
            </a:r>
            <a:r>
              <a:rPr lang="en-US" sz="1200" dirty="0" err="1"/>
              <a:t>quickfacts</a:t>
            </a:r>
            <a:r>
              <a:rPr lang="en-US" sz="1200" dirty="0"/>
              <a:t>/OH</a:t>
            </a:r>
          </a:p>
        </p:txBody>
      </p:sp>
      <p:sp>
        <p:nvSpPr>
          <p:cNvPr id="6" name="Content Placeholder 2">
            <a:extLst>
              <a:ext uri="{FF2B5EF4-FFF2-40B4-BE49-F238E27FC236}">
                <a16:creationId xmlns:a16="http://schemas.microsoft.com/office/drawing/2014/main" id="{F480B7EC-C28F-30A8-D711-C34F2E5A0380}"/>
              </a:ext>
            </a:extLst>
          </p:cNvPr>
          <p:cNvSpPr txBox="1">
            <a:spLocks/>
          </p:cNvSpPr>
          <p:nvPr/>
        </p:nvSpPr>
        <p:spPr>
          <a:xfrm>
            <a:off x="6096000" y="1648459"/>
            <a:ext cx="4032452" cy="69310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3200" dirty="0"/>
              <a:t>Age</a:t>
            </a:r>
          </a:p>
        </p:txBody>
      </p:sp>
      <p:pic>
        <p:nvPicPr>
          <p:cNvPr id="7" name="Picture 6" descr="Chart, pie chart&#10;&#10;Description automatically generated">
            <a:extLst>
              <a:ext uri="{FF2B5EF4-FFF2-40B4-BE49-F238E27FC236}">
                <a16:creationId xmlns:a16="http://schemas.microsoft.com/office/drawing/2014/main" id="{61470E61-4E63-66B2-0541-8ABFEDDCE9F9}"/>
              </a:ext>
            </a:extLst>
          </p:cNvPr>
          <p:cNvPicPr>
            <a:picLocks noChangeAspect="1"/>
          </p:cNvPicPr>
          <p:nvPr/>
        </p:nvPicPr>
        <p:blipFill>
          <a:blip r:embed="rId2"/>
          <a:stretch>
            <a:fillRect/>
          </a:stretch>
        </p:blipFill>
        <p:spPr>
          <a:xfrm>
            <a:off x="6868697" y="2341566"/>
            <a:ext cx="2730160" cy="4248610"/>
          </a:xfrm>
          <a:prstGeom prst="rect">
            <a:avLst/>
          </a:prstGeom>
          <a:ln>
            <a:solidFill>
              <a:schemeClr val="tx1"/>
            </a:solidFill>
          </a:ln>
        </p:spPr>
      </p:pic>
    </p:spTree>
    <p:extLst>
      <p:ext uri="{BB962C8B-B14F-4D97-AF65-F5344CB8AC3E}">
        <p14:creationId xmlns:p14="http://schemas.microsoft.com/office/powerpoint/2010/main" val="285164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69FE-07DA-1D0C-4C19-2C6ED4328F7F}"/>
              </a:ext>
            </a:extLst>
          </p:cNvPr>
          <p:cNvSpPr>
            <a:spLocks noGrp="1"/>
          </p:cNvSpPr>
          <p:nvPr>
            <p:ph type="title"/>
          </p:nvPr>
        </p:nvSpPr>
        <p:spPr>
          <a:xfrm>
            <a:off x="677334" y="609600"/>
            <a:ext cx="8596668" cy="730685"/>
          </a:xfrm>
        </p:spPr>
        <p:txBody>
          <a:bodyPr/>
          <a:lstStyle/>
          <a:p>
            <a:r>
              <a:rPr lang="en-US" dirty="0"/>
              <a:t>Demographics</a:t>
            </a:r>
          </a:p>
        </p:txBody>
      </p:sp>
      <p:graphicFrame>
        <p:nvGraphicFramePr>
          <p:cNvPr id="7" name="Table 7">
            <a:extLst>
              <a:ext uri="{FF2B5EF4-FFF2-40B4-BE49-F238E27FC236}">
                <a16:creationId xmlns:a16="http://schemas.microsoft.com/office/drawing/2014/main" id="{B21747AB-5502-04E9-CC04-1091B7B764F6}"/>
              </a:ext>
            </a:extLst>
          </p:cNvPr>
          <p:cNvGraphicFramePr>
            <a:graphicFrameLocks noGrp="1"/>
          </p:cNvGraphicFramePr>
          <p:nvPr>
            <p:ph idx="1"/>
            <p:extLst>
              <p:ext uri="{D42A27DB-BD31-4B8C-83A1-F6EECF244321}">
                <p14:modId xmlns:p14="http://schemas.microsoft.com/office/powerpoint/2010/main" val="2549563417"/>
              </p:ext>
            </p:extLst>
          </p:nvPr>
        </p:nvGraphicFramePr>
        <p:xfrm>
          <a:off x="677334" y="2649103"/>
          <a:ext cx="10370094" cy="3100344"/>
        </p:xfrm>
        <a:graphic>
          <a:graphicData uri="http://schemas.openxmlformats.org/drawingml/2006/table">
            <a:tbl>
              <a:tblPr firstRow="1" bandRow="1">
                <a:tableStyleId>{5C22544A-7EE6-4342-B048-85BDC9FD1C3A}</a:tableStyleId>
              </a:tblPr>
              <a:tblGrid>
                <a:gridCol w="1728349">
                  <a:extLst>
                    <a:ext uri="{9D8B030D-6E8A-4147-A177-3AD203B41FA5}">
                      <a16:colId xmlns:a16="http://schemas.microsoft.com/office/drawing/2014/main" val="2428305140"/>
                    </a:ext>
                  </a:extLst>
                </a:gridCol>
                <a:gridCol w="1728349">
                  <a:extLst>
                    <a:ext uri="{9D8B030D-6E8A-4147-A177-3AD203B41FA5}">
                      <a16:colId xmlns:a16="http://schemas.microsoft.com/office/drawing/2014/main" val="3827898229"/>
                    </a:ext>
                  </a:extLst>
                </a:gridCol>
                <a:gridCol w="1728349">
                  <a:extLst>
                    <a:ext uri="{9D8B030D-6E8A-4147-A177-3AD203B41FA5}">
                      <a16:colId xmlns:a16="http://schemas.microsoft.com/office/drawing/2014/main" val="3082036974"/>
                    </a:ext>
                  </a:extLst>
                </a:gridCol>
                <a:gridCol w="1728349">
                  <a:extLst>
                    <a:ext uri="{9D8B030D-6E8A-4147-A177-3AD203B41FA5}">
                      <a16:colId xmlns:a16="http://schemas.microsoft.com/office/drawing/2014/main" val="2998924429"/>
                    </a:ext>
                  </a:extLst>
                </a:gridCol>
                <a:gridCol w="1728349">
                  <a:extLst>
                    <a:ext uri="{9D8B030D-6E8A-4147-A177-3AD203B41FA5}">
                      <a16:colId xmlns:a16="http://schemas.microsoft.com/office/drawing/2014/main" val="713722105"/>
                    </a:ext>
                  </a:extLst>
                </a:gridCol>
                <a:gridCol w="1728349">
                  <a:extLst>
                    <a:ext uri="{9D8B030D-6E8A-4147-A177-3AD203B41FA5}">
                      <a16:colId xmlns:a16="http://schemas.microsoft.com/office/drawing/2014/main" val="2062891704"/>
                    </a:ext>
                  </a:extLst>
                </a:gridCol>
              </a:tblGrid>
              <a:tr h="775086">
                <a:tc>
                  <a:txBody>
                    <a:bodyPr/>
                    <a:lstStyle/>
                    <a:p>
                      <a:endParaRPr lang="en-US"/>
                    </a:p>
                  </a:txBody>
                  <a:tcPr/>
                </a:tc>
                <a:tc>
                  <a:txBody>
                    <a:bodyPr/>
                    <a:lstStyle/>
                    <a:p>
                      <a:r>
                        <a:rPr lang="en-US" dirty="0"/>
                        <a:t>Drivers License</a:t>
                      </a:r>
                    </a:p>
                  </a:txBody>
                  <a:tcPr/>
                </a:tc>
                <a:tc>
                  <a:txBody>
                    <a:bodyPr/>
                    <a:lstStyle/>
                    <a:p>
                      <a:r>
                        <a:rPr lang="en-US" dirty="0"/>
                        <a:t>State ID</a:t>
                      </a:r>
                    </a:p>
                  </a:txBody>
                  <a:tcPr/>
                </a:tc>
                <a:tc>
                  <a:txBody>
                    <a:bodyPr/>
                    <a:lstStyle/>
                    <a:p>
                      <a:r>
                        <a:rPr lang="en-US" dirty="0"/>
                        <a:t>Social Security Card</a:t>
                      </a:r>
                    </a:p>
                  </a:txBody>
                  <a:tcPr/>
                </a:tc>
                <a:tc>
                  <a:txBody>
                    <a:bodyPr/>
                    <a:lstStyle/>
                    <a:p>
                      <a:r>
                        <a:rPr lang="en-US" dirty="0"/>
                        <a:t>Birth Certificate</a:t>
                      </a:r>
                    </a:p>
                  </a:txBody>
                  <a:tcPr/>
                </a:tc>
                <a:tc>
                  <a:txBody>
                    <a:bodyPr/>
                    <a:lstStyle/>
                    <a:p>
                      <a:r>
                        <a:rPr lang="en-US" dirty="0"/>
                        <a:t>At least one document</a:t>
                      </a:r>
                    </a:p>
                  </a:txBody>
                  <a:tcPr/>
                </a:tc>
                <a:extLst>
                  <a:ext uri="{0D108BD9-81ED-4DB2-BD59-A6C34878D82A}">
                    <a16:rowId xmlns:a16="http://schemas.microsoft.com/office/drawing/2014/main" val="4064548182"/>
                  </a:ext>
                </a:extLst>
              </a:tr>
              <a:tr h="775086">
                <a:tc>
                  <a:txBody>
                    <a:bodyPr/>
                    <a:lstStyle/>
                    <a:p>
                      <a:r>
                        <a:rPr lang="en-US" dirty="0"/>
                        <a:t>Move-In </a:t>
                      </a:r>
                    </a:p>
                  </a:txBody>
                  <a:tcPr anchor="ctr"/>
                </a:tc>
                <a:tc>
                  <a:txBody>
                    <a:bodyPr/>
                    <a:lstStyle/>
                    <a:p>
                      <a:r>
                        <a:rPr lang="en-US" dirty="0"/>
                        <a:t>31.34%</a:t>
                      </a:r>
                    </a:p>
                  </a:txBody>
                  <a:tcPr anchor="ctr"/>
                </a:tc>
                <a:tc>
                  <a:txBody>
                    <a:bodyPr/>
                    <a:lstStyle/>
                    <a:p>
                      <a:r>
                        <a:rPr lang="en-US" dirty="0"/>
                        <a:t>60.81%</a:t>
                      </a:r>
                    </a:p>
                  </a:txBody>
                  <a:tcPr anchor="ctr"/>
                </a:tc>
                <a:tc>
                  <a:txBody>
                    <a:bodyPr/>
                    <a:lstStyle/>
                    <a:p>
                      <a:r>
                        <a:rPr lang="en-US" dirty="0"/>
                        <a:t>56.27%</a:t>
                      </a:r>
                    </a:p>
                  </a:txBody>
                  <a:tcPr anchor="ctr"/>
                </a:tc>
                <a:tc>
                  <a:txBody>
                    <a:bodyPr/>
                    <a:lstStyle/>
                    <a:p>
                      <a:r>
                        <a:rPr lang="en-US" dirty="0"/>
                        <a:t>57.79%</a:t>
                      </a:r>
                    </a:p>
                  </a:txBody>
                  <a:tcPr anchor="ctr"/>
                </a:tc>
                <a:tc>
                  <a:txBody>
                    <a:bodyPr/>
                    <a:lstStyle/>
                    <a:p>
                      <a:r>
                        <a:rPr lang="en-US" dirty="0"/>
                        <a:t>83.94%</a:t>
                      </a:r>
                    </a:p>
                  </a:txBody>
                  <a:tcPr anchor="ctr"/>
                </a:tc>
                <a:extLst>
                  <a:ext uri="{0D108BD9-81ED-4DB2-BD59-A6C34878D82A}">
                    <a16:rowId xmlns:a16="http://schemas.microsoft.com/office/drawing/2014/main" val="3201493760"/>
                  </a:ext>
                </a:extLst>
              </a:tr>
              <a:tr h="775086">
                <a:tc>
                  <a:txBody>
                    <a:bodyPr/>
                    <a:lstStyle/>
                    <a:p>
                      <a:r>
                        <a:rPr lang="en-US" dirty="0"/>
                        <a:t>Six Months</a:t>
                      </a:r>
                    </a:p>
                  </a:txBody>
                  <a:tcPr anchor="ctr"/>
                </a:tc>
                <a:tc>
                  <a:txBody>
                    <a:bodyPr/>
                    <a:lstStyle/>
                    <a:p>
                      <a:r>
                        <a:rPr lang="en-US" dirty="0"/>
                        <a:t>48.27%</a:t>
                      </a:r>
                    </a:p>
                  </a:txBody>
                  <a:tcPr anchor="ctr"/>
                </a:tc>
                <a:tc>
                  <a:txBody>
                    <a:bodyPr/>
                    <a:lstStyle/>
                    <a:p>
                      <a:r>
                        <a:rPr lang="en-US" dirty="0"/>
                        <a:t>72.52%</a:t>
                      </a:r>
                    </a:p>
                  </a:txBody>
                  <a:tcPr anchor="ctr"/>
                </a:tc>
                <a:tc>
                  <a:txBody>
                    <a:bodyPr/>
                    <a:lstStyle/>
                    <a:p>
                      <a:r>
                        <a:rPr lang="en-US" dirty="0"/>
                        <a:t>76.44%</a:t>
                      </a:r>
                    </a:p>
                  </a:txBody>
                  <a:tcPr anchor="ctr"/>
                </a:tc>
                <a:tc>
                  <a:txBody>
                    <a:bodyPr/>
                    <a:lstStyle/>
                    <a:p>
                      <a:r>
                        <a:rPr lang="en-US" dirty="0"/>
                        <a:t>81.06%</a:t>
                      </a:r>
                    </a:p>
                  </a:txBody>
                  <a:tcPr anchor="ctr"/>
                </a:tc>
                <a:tc>
                  <a:txBody>
                    <a:bodyPr/>
                    <a:lstStyle/>
                    <a:p>
                      <a:r>
                        <a:rPr lang="en-US" dirty="0"/>
                        <a:t>97.00%</a:t>
                      </a:r>
                    </a:p>
                  </a:txBody>
                  <a:tcPr anchor="ctr"/>
                </a:tc>
                <a:extLst>
                  <a:ext uri="{0D108BD9-81ED-4DB2-BD59-A6C34878D82A}">
                    <a16:rowId xmlns:a16="http://schemas.microsoft.com/office/drawing/2014/main" val="509259110"/>
                  </a:ext>
                </a:extLst>
              </a:tr>
              <a:tr h="775086">
                <a:tc>
                  <a:txBody>
                    <a:bodyPr/>
                    <a:lstStyle/>
                    <a:p>
                      <a:r>
                        <a:rPr lang="en-US" dirty="0"/>
                        <a:t>Move-Out</a:t>
                      </a:r>
                    </a:p>
                  </a:txBody>
                  <a:tcPr anchor="ctr"/>
                </a:tc>
                <a:tc>
                  <a:txBody>
                    <a:bodyPr/>
                    <a:lstStyle/>
                    <a:p>
                      <a:r>
                        <a:rPr lang="en-US" dirty="0"/>
                        <a:t>35.68%</a:t>
                      </a:r>
                    </a:p>
                  </a:txBody>
                  <a:tcPr anchor="ctr"/>
                </a:tc>
                <a:tc>
                  <a:txBody>
                    <a:bodyPr/>
                    <a:lstStyle/>
                    <a:p>
                      <a:r>
                        <a:rPr lang="en-US" dirty="0"/>
                        <a:t>60.56%</a:t>
                      </a:r>
                    </a:p>
                  </a:txBody>
                  <a:tcPr anchor="ctr"/>
                </a:tc>
                <a:tc>
                  <a:txBody>
                    <a:bodyPr/>
                    <a:lstStyle/>
                    <a:p>
                      <a:r>
                        <a:rPr lang="en-US" dirty="0"/>
                        <a:t>65.28%</a:t>
                      </a:r>
                    </a:p>
                  </a:txBody>
                  <a:tcPr anchor="ctr"/>
                </a:tc>
                <a:tc>
                  <a:txBody>
                    <a:bodyPr/>
                    <a:lstStyle/>
                    <a:p>
                      <a:r>
                        <a:rPr lang="en-US" dirty="0"/>
                        <a:t>64.08%</a:t>
                      </a:r>
                    </a:p>
                  </a:txBody>
                  <a:tcPr anchor="ctr"/>
                </a:tc>
                <a:tc>
                  <a:txBody>
                    <a:bodyPr/>
                    <a:lstStyle/>
                    <a:p>
                      <a:r>
                        <a:rPr lang="en-US" dirty="0"/>
                        <a:t>82.08%</a:t>
                      </a:r>
                    </a:p>
                  </a:txBody>
                  <a:tcPr anchor="ctr"/>
                </a:tc>
                <a:extLst>
                  <a:ext uri="{0D108BD9-81ED-4DB2-BD59-A6C34878D82A}">
                    <a16:rowId xmlns:a16="http://schemas.microsoft.com/office/drawing/2014/main" val="1501008246"/>
                  </a:ext>
                </a:extLst>
              </a:tr>
            </a:tbl>
          </a:graphicData>
        </a:graphic>
      </p:graphicFrame>
      <p:sp>
        <p:nvSpPr>
          <p:cNvPr id="8" name="Content Placeholder 2">
            <a:extLst>
              <a:ext uri="{FF2B5EF4-FFF2-40B4-BE49-F238E27FC236}">
                <a16:creationId xmlns:a16="http://schemas.microsoft.com/office/drawing/2014/main" id="{1E147015-F009-E278-7D34-905B5A508CF8}"/>
              </a:ext>
            </a:extLst>
          </p:cNvPr>
          <p:cNvSpPr txBox="1">
            <a:spLocks/>
          </p:cNvSpPr>
          <p:nvPr/>
        </p:nvSpPr>
        <p:spPr>
          <a:xfrm>
            <a:off x="978681" y="1820646"/>
            <a:ext cx="7188288" cy="8284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200" dirty="0"/>
              <a:t>Possession of Personal Documents</a:t>
            </a:r>
          </a:p>
          <a:p>
            <a:pPr marL="0" indent="0">
              <a:buFont typeface="Wingdings 3" charset="2"/>
              <a:buNone/>
            </a:pPr>
            <a:endParaRPr lang="en-US" dirty="0"/>
          </a:p>
        </p:txBody>
      </p:sp>
    </p:spTree>
    <p:extLst>
      <p:ext uri="{BB962C8B-B14F-4D97-AF65-F5344CB8AC3E}">
        <p14:creationId xmlns:p14="http://schemas.microsoft.com/office/powerpoint/2010/main" val="3976267516"/>
      </p:ext>
    </p:extLst>
  </p:cSld>
  <p:clrMapOvr>
    <a:masterClrMapping/>
  </p:clrMapOvr>
</p:sld>
</file>

<file path=ppt/theme/theme1.xml><?xml version="1.0" encoding="utf-8"?>
<a:theme xmlns:a="http://schemas.openxmlformats.org/drawingml/2006/main" name="Facet">
  <a:themeElements>
    <a:clrScheme name="Custom 1">
      <a:dk1>
        <a:srgbClr val="000000"/>
      </a:dk1>
      <a:lt1>
        <a:srgbClr val="FFFFFF"/>
      </a:lt1>
      <a:dk2>
        <a:srgbClr val="44546A"/>
      </a:dk2>
      <a:lt2>
        <a:srgbClr val="E7E6E6"/>
      </a:lt2>
      <a:accent1>
        <a:srgbClr val="1C2049"/>
      </a:accent1>
      <a:accent2>
        <a:srgbClr val="4F844D"/>
      </a:accent2>
      <a:accent3>
        <a:srgbClr val="A5A5A5"/>
      </a:accent3>
      <a:accent4>
        <a:srgbClr val="489CC7"/>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11270</TotalTime>
  <Words>1488</Words>
  <Application>Microsoft Macintosh PowerPoint</Application>
  <PresentationFormat>Widescreen</PresentationFormat>
  <Paragraphs>272</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.Lucida Grande UI Regular</vt:lpstr>
      <vt:lpstr>Arial</vt:lpstr>
      <vt:lpstr>Calibri</vt:lpstr>
      <vt:lpstr>Calibri Light</vt:lpstr>
      <vt:lpstr>Symbol</vt:lpstr>
      <vt:lpstr>Trebuchet MS</vt:lpstr>
      <vt:lpstr>Wingdings 3</vt:lpstr>
      <vt:lpstr>Facet</vt:lpstr>
      <vt:lpstr>How to Use Outcomes Tool Data</vt:lpstr>
      <vt:lpstr>History of the Outcomes Tool</vt:lpstr>
      <vt:lpstr>Why did we opt for an online tool?</vt:lpstr>
      <vt:lpstr>Structure of the Outcomes Tool</vt:lpstr>
      <vt:lpstr>What does the data tell us? </vt:lpstr>
      <vt:lpstr>Outcomes Data: May – December 2022</vt:lpstr>
      <vt:lpstr>Demographics*</vt:lpstr>
      <vt:lpstr>Demographics</vt:lpstr>
      <vt:lpstr>Demographics</vt:lpstr>
      <vt:lpstr>Demographics</vt:lpstr>
      <vt:lpstr>Mental and Physical Health</vt:lpstr>
      <vt:lpstr>Length of Stay</vt:lpstr>
      <vt:lpstr>Living Situation</vt:lpstr>
      <vt:lpstr>Living Situation</vt:lpstr>
      <vt:lpstr>Substance Use Disorder and Implications</vt:lpstr>
      <vt:lpstr>Children and Parenting</vt:lpstr>
      <vt:lpstr>Recovery Support Activities</vt:lpstr>
      <vt:lpstr>Peer Support</vt:lpstr>
      <vt:lpstr>Income</vt:lpstr>
      <vt:lpstr>Debt</vt:lpstr>
      <vt:lpstr>Educational Status</vt:lpstr>
      <vt:lpstr>Educational Accomplishments</vt:lpstr>
      <vt:lpstr>Employment</vt:lpstr>
      <vt:lpstr>Criminal Justice</vt:lpstr>
      <vt:lpstr>Recovery Capital</vt:lpstr>
      <vt:lpstr>Four Dimensions of Recovery</vt:lpstr>
      <vt:lpstr>Reason to Leave Recovery Housing</vt:lpstr>
      <vt:lpstr>Open-Ended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Kathleen Gallant</cp:lastModifiedBy>
  <cp:revision>16</cp:revision>
  <dcterms:created xsi:type="dcterms:W3CDTF">2022-03-30T17:17:07Z</dcterms:created>
  <dcterms:modified xsi:type="dcterms:W3CDTF">2023-02-22T13:53:57Z</dcterms:modified>
</cp:coreProperties>
</file>