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57" r:id="rId3"/>
    <p:sldId id="280" r:id="rId4"/>
    <p:sldId id="276" r:id="rId5"/>
    <p:sldId id="277" r:id="rId6"/>
    <p:sldId id="278" r:id="rId7"/>
    <p:sldId id="262" r:id="rId8"/>
    <p:sldId id="272" r:id="rId9"/>
    <p:sldId id="274" r:id="rId10"/>
    <p:sldId id="273" r:id="rId11"/>
    <p:sldId id="281" r:id="rId12"/>
    <p:sldId id="270" r:id="rId13"/>
    <p:sldId id="266" r:id="rId14"/>
    <p:sldId id="268" r:id="rId15"/>
    <p:sldId id="267" r:id="rId16"/>
    <p:sldId id="263" r:id="rId17"/>
    <p:sldId id="269" r:id="rId18"/>
    <p:sldId id="264" r:id="rId19"/>
    <p:sldId id="265" r:id="rId20"/>
    <p:sldId id="258"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66195" autoAdjust="0"/>
  </p:normalViewPr>
  <p:slideViewPr>
    <p:cSldViewPr snapToGrid="0">
      <p:cViewPr varScale="1">
        <p:scale>
          <a:sx n="44" d="100"/>
          <a:sy n="44" d="100"/>
        </p:scale>
        <p:origin x="772" y="36"/>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61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ACE-C279-4487-81E5-D761ED253086}" type="datetimeFigureOut">
              <a:rPr lang="en-US" smtClean="0"/>
              <a:t>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14C262-F71B-4430-9689-BB210D9D9DB7}" type="slidenum">
              <a:rPr lang="en-US" smtClean="0"/>
              <a:t>‹#›</a:t>
            </a:fld>
            <a:endParaRPr lang="en-US"/>
          </a:p>
        </p:txBody>
      </p:sp>
    </p:spTree>
    <p:extLst>
      <p:ext uri="{BB962C8B-B14F-4D97-AF65-F5344CB8AC3E}">
        <p14:creationId xmlns:p14="http://schemas.microsoft.com/office/powerpoint/2010/main" val="114733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discussion will focus on the first and third aspects.</a:t>
            </a:r>
          </a:p>
          <a:p>
            <a:r>
              <a:rPr lang="en-US" dirty="0"/>
              <a:t>Disparate Treatment:</a:t>
            </a:r>
          </a:p>
          <a:p>
            <a:pPr lvl="1"/>
            <a:r>
              <a:rPr lang="en-US" dirty="0"/>
              <a:t>Discrimination Based on Stereotypes, Prejudices, Fears Arising from Ignorance or Generalizations, or an Aversion to the Protected category, OR</a:t>
            </a:r>
          </a:p>
          <a:p>
            <a:pPr lvl="1"/>
            <a:r>
              <a:rPr lang="en-US" dirty="0"/>
              <a:t>A Policy, Rule, Law, or Action that Relies on a Distinction or Consideration of the Protected Category, regardless of any animus or bias.</a:t>
            </a:r>
          </a:p>
          <a:p>
            <a:pPr marL="457200" lvl="1" indent="0">
              <a:buNone/>
            </a:pPr>
            <a:r>
              <a:rPr lang="en-US" sz="2800" dirty="0"/>
              <a:t>Importantly:</a:t>
            </a:r>
          </a:p>
          <a:p>
            <a:pPr lvl="1"/>
            <a:r>
              <a:rPr lang="en-US" dirty="0"/>
              <a:t>The Protected Status need only be a Motivating Factor for the disparate treatment</a:t>
            </a:r>
          </a:p>
          <a:p>
            <a:pPr lvl="1"/>
            <a:r>
              <a:rPr lang="en-US" dirty="0"/>
              <a:t>The Discrimination itself is Unlawful, even if it did NOT result in an actual denial of housing.</a:t>
            </a:r>
          </a:p>
          <a:p>
            <a:pPr marL="4572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0" i="0" kern="1200" dirty="0">
              <a:solidFill>
                <a:schemeClr val="tx1"/>
              </a:solidFill>
              <a:effectLst/>
              <a:latin typeface="Avenir" panose="02000503020000020003" pitchFamily="2" charset="0"/>
              <a:ea typeface="+mn-ea"/>
              <a:cs typeface="+mn-cs"/>
            </a:endParaRPr>
          </a:p>
          <a:p>
            <a:pPr marL="4572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i="0" kern="1200" dirty="0">
                <a:solidFill>
                  <a:schemeClr val="tx1"/>
                </a:solidFill>
                <a:effectLst/>
                <a:latin typeface="Avenir" panose="02000503020000020003" pitchFamily="2" charset="0"/>
                <a:ea typeface="+mn-ea"/>
                <a:cs typeface="+mn-cs"/>
              </a:rPr>
              <a:t>Laws and ordinances that single</a:t>
            </a:r>
            <a:r>
              <a:rPr lang="en-US" sz="2400" b="0" i="0" kern="1200" baseline="0" dirty="0">
                <a:solidFill>
                  <a:schemeClr val="tx1"/>
                </a:solidFill>
                <a:effectLst/>
                <a:latin typeface="Avenir" panose="02000503020000020003" pitchFamily="2" charset="0"/>
                <a:ea typeface="+mn-ea"/>
                <a:cs typeface="+mn-cs"/>
              </a:rPr>
              <a:t> out group homes or recovery residences for regulation are discriminatory on their face.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0" i="0" kern="1200" dirty="0">
              <a:solidFill>
                <a:schemeClr val="tx1"/>
              </a:solidFill>
              <a:effectLst/>
              <a:latin typeface="Avenir" panose="02000503020000020003" pitchFamily="2" charset="0"/>
              <a:ea typeface="+mn-ea"/>
              <a:cs typeface="+mn-cs"/>
            </a:endParaRPr>
          </a:p>
          <a:p>
            <a:pPr marL="45720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i="0" kern="1200" dirty="0">
                <a:solidFill>
                  <a:schemeClr val="tx1"/>
                </a:solidFill>
                <a:effectLst/>
                <a:latin typeface="Avenir" panose="02000503020000020003" pitchFamily="2" charset="0"/>
                <a:ea typeface="+mn-ea"/>
                <a:cs typeface="+mn-cs"/>
              </a:rPr>
              <a:t>And even a “benign</a:t>
            </a:r>
            <a:r>
              <a:rPr lang="en-US" sz="2400" b="0" i="0" kern="1200" baseline="0" dirty="0">
                <a:solidFill>
                  <a:schemeClr val="tx1"/>
                </a:solidFill>
                <a:effectLst/>
                <a:latin typeface="Avenir" panose="02000503020000020003" pitchFamily="2" charset="0"/>
                <a:ea typeface="+mn-ea"/>
                <a:cs typeface="+mn-cs"/>
              </a:rPr>
              <a:t> motive” doesn’t change the fact that it is discriminatory on its face.</a:t>
            </a:r>
            <a:endParaRPr lang="en-US" dirty="0"/>
          </a:p>
          <a:p>
            <a:endParaRPr lang="en-US" dirty="0"/>
          </a:p>
          <a:p>
            <a:r>
              <a:rPr lang="en-US" dirty="0"/>
              <a:t>Disparate Impact: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This type of claim requires sophisticated evidence, such as statistical analysis showing that there is an out-sized impact on the group home. Generally better to request</a:t>
            </a:r>
            <a:r>
              <a:rPr lang="en-US" baseline="0" dirty="0"/>
              <a:t> an exception to the policy.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Reasonable Accommodations – this means asking the city to make an exception to a rule or policy or regulation that is necessary and reasonable.</a:t>
            </a:r>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3</a:t>
            </a:fld>
            <a:endParaRPr lang="en-US"/>
          </a:p>
        </p:txBody>
      </p:sp>
    </p:spTree>
    <p:extLst>
      <p:ext uri="{BB962C8B-B14F-4D97-AF65-F5344CB8AC3E}">
        <p14:creationId xmlns:p14="http://schemas.microsoft.com/office/powerpoint/2010/main" val="186821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Supreme Court: Vill of Belle Terre 416 US 1 (1974) – group homes like boarding houses, frat houses have more people, create noise and increase parking pressures.  And, families deserve more constitutional protection than groups of friends, acquaintances or even strangers.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Ordinance that provides a streamlined process for RRs would be seen as receiving an advantage, not being treated unequally.</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adult foster care may have special state laws guaranteeing permission in all residential zones if they are within a certain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State law makes a huge difference – is the group home a “family” under the law? </a:t>
            </a:r>
            <a:r>
              <a:rPr lang="en-US" baseline="0" dirty="0" err="1"/>
              <a:t>Marbrunak</a:t>
            </a:r>
            <a:r>
              <a:rPr lang="en-US" baseline="0" dirty="0"/>
              <a:t> was in Ohio and the answer was “yes” but the answer would be “no” in Michigan.</a:t>
            </a:r>
            <a:r>
              <a:rPr lang="en-US" sz="1200" b="0" i="0" u="none" strike="noStrike" kern="1200" baseline="0" dirty="0">
                <a:solidFill>
                  <a:schemeClr val="tx1"/>
                </a:solidFill>
                <a:latin typeface="Avenir" panose="02000503020000020003"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venir"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venir" panose="02000503020000020003" pitchFamily="2" charset="0"/>
                <a:ea typeface="+mn-ea"/>
                <a:cs typeface="+mn-cs"/>
              </a:rPr>
              <a:t>Years ago, the Supreme Court held that “negative attitudes[ ] or fear . . . are not permissible bases for treating a home for [individuals with intellectual disabilities] differently from apartment houses, multiple dwellings, and the like. . . . [T]he City may not avoid the strictures of [the Equal Protection] Clause by deferring to the wishes or objections of some fraction of the body politic.” </a:t>
            </a:r>
            <a:r>
              <a:rPr lang="en-US" sz="1200" b="0" i="1" u="none" strike="noStrike" kern="1200" baseline="0" dirty="0">
                <a:solidFill>
                  <a:schemeClr val="tx1"/>
                </a:solidFill>
                <a:latin typeface="Avenir" panose="02000503020000020003" pitchFamily="2" charset="0"/>
                <a:ea typeface="+mn-ea"/>
                <a:cs typeface="+mn-cs"/>
              </a:rPr>
              <a:t>City of Cleburne v. Cleburne Living Ctr.</a:t>
            </a:r>
            <a:r>
              <a:rPr lang="en-US" sz="1200" b="0" i="0" u="none" strike="noStrike" kern="1200" baseline="0" dirty="0">
                <a:solidFill>
                  <a:schemeClr val="tx1"/>
                </a:solidFill>
                <a:latin typeface="Avenir" panose="02000503020000020003" pitchFamily="2" charset="0"/>
                <a:ea typeface="+mn-ea"/>
                <a:cs typeface="+mn-cs"/>
              </a:rPr>
              <a:t>, 473 U.S. 432, 448 (1985);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12</a:t>
            </a:fld>
            <a:endParaRPr lang="en-US"/>
          </a:p>
        </p:txBody>
      </p:sp>
    </p:spTree>
    <p:extLst>
      <p:ext uri="{BB962C8B-B14F-4D97-AF65-F5344CB8AC3E}">
        <p14:creationId xmlns:p14="http://schemas.microsoft.com/office/powerpoint/2010/main" val="391760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venir" panose="02000503020000020003" pitchFamily="2" charset="0"/>
                <a:ea typeface="+mn-ea"/>
                <a:cs typeface="+mn-cs"/>
              </a:rPr>
              <a:t>MDSS has not met that burden. MDSS claims that the 1500–foot spacing requirement integrates the disabled into the community and prevents “clustering” and **10 “ghettoization.” In addition, it argues that the spacing requirement also serves the goal of deinstitutionalization by preventing a cluster of AFC facilities from recreating an institutional environment in the community.</a:t>
            </a:r>
          </a:p>
          <a:p>
            <a:r>
              <a:rPr lang="en-US" sz="1200" b="0" i="0" kern="1200" dirty="0">
                <a:solidFill>
                  <a:schemeClr val="tx1"/>
                </a:solidFill>
                <a:effectLst/>
                <a:latin typeface="Avenir" panose="02000503020000020003" pitchFamily="2" charset="0"/>
                <a:ea typeface="+mn-ea"/>
                <a:cs typeface="+mn-cs"/>
              </a:rPr>
              <a:t>*291 As an initial matter, integration is not a sufficient justification for maintaining permanent quotas under the FHA or the FHAA, especially where, as here, the burden of the quota falls on the disadvantaged minority. </a:t>
            </a:r>
            <a:r>
              <a:rPr lang="en-US" sz="1200" b="0" i="1" kern="1200" dirty="0">
                <a:solidFill>
                  <a:schemeClr val="tx1"/>
                </a:solidFill>
                <a:effectLst/>
                <a:latin typeface="Avenir" panose="02000503020000020003" pitchFamily="2" charset="0"/>
                <a:ea typeface="+mn-ea"/>
                <a:cs typeface="+mn-cs"/>
              </a:rPr>
              <a:t>See United States v. Starrett City Associates,</a:t>
            </a:r>
            <a:r>
              <a:rPr lang="en-US" sz="1200" b="0" i="0" kern="1200" dirty="0">
                <a:solidFill>
                  <a:schemeClr val="tx1"/>
                </a:solidFill>
                <a:effectLst/>
                <a:latin typeface="Avenir" panose="02000503020000020003" pitchFamily="2" charset="0"/>
                <a:ea typeface="+mn-ea"/>
                <a:cs typeface="+mn-cs"/>
              </a:rPr>
              <a:t> 840 F.2d 1096, 1102–03 (2nd Cir.1988), </a:t>
            </a:r>
            <a:r>
              <a:rPr lang="en-US" sz="1200" b="0" i="1" kern="1200" dirty="0">
                <a:solidFill>
                  <a:schemeClr val="tx1"/>
                </a:solidFill>
                <a:effectLst/>
                <a:latin typeface="Avenir" panose="02000503020000020003" pitchFamily="2" charset="0"/>
                <a:ea typeface="+mn-ea"/>
                <a:cs typeface="+mn-cs"/>
              </a:rPr>
              <a:t>cert. denied,</a:t>
            </a:r>
            <a:r>
              <a:rPr lang="en-US" sz="1200" b="0" i="0" kern="1200" dirty="0">
                <a:solidFill>
                  <a:schemeClr val="tx1"/>
                </a:solidFill>
                <a:effectLst/>
                <a:latin typeface="Avenir" panose="02000503020000020003" pitchFamily="2" charset="0"/>
                <a:ea typeface="+mn-ea"/>
                <a:cs typeface="+mn-cs"/>
              </a:rPr>
              <a:t> 488 U.S. 946, 109 </a:t>
            </a:r>
            <a:r>
              <a:rPr lang="en-US" sz="1200" b="0" i="0" kern="1200" dirty="0" err="1">
                <a:solidFill>
                  <a:schemeClr val="tx1"/>
                </a:solidFill>
                <a:effectLst/>
                <a:latin typeface="Avenir" panose="02000503020000020003" pitchFamily="2" charset="0"/>
                <a:ea typeface="+mn-ea"/>
                <a:cs typeface="+mn-cs"/>
              </a:rPr>
              <a:t>S.Ct</a:t>
            </a:r>
            <a:r>
              <a:rPr lang="en-US" sz="1200" b="0" i="0" kern="1200" dirty="0">
                <a:solidFill>
                  <a:schemeClr val="tx1"/>
                </a:solidFill>
                <a:effectLst/>
                <a:latin typeface="Avenir" panose="02000503020000020003" pitchFamily="2" charset="0"/>
                <a:ea typeface="+mn-ea"/>
                <a:cs typeface="+mn-cs"/>
              </a:rPr>
              <a:t>. 376, 102 L.Ed.2d 365 (1988); </a:t>
            </a:r>
            <a:r>
              <a:rPr lang="en-US" sz="1200" b="0" i="1" kern="1200" dirty="0">
                <a:solidFill>
                  <a:schemeClr val="tx1"/>
                </a:solidFill>
                <a:effectLst/>
                <a:latin typeface="Avenir" panose="02000503020000020003" pitchFamily="2" charset="0"/>
                <a:ea typeface="+mn-ea"/>
                <a:cs typeface="+mn-cs"/>
              </a:rPr>
              <a:t>Horizon House,</a:t>
            </a:r>
            <a:r>
              <a:rPr lang="en-US" sz="1200" b="0" i="0" kern="1200" dirty="0">
                <a:solidFill>
                  <a:schemeClr val="tx1"/>
                </a:solidFill>
                <a:effectLst/>
                <a:latin typeface="Avenir" panose="02000503020000020003" pitchFamily="2" charset="0"/>
                <a:ea typeface="+mn-ea"/>
                <a:cs typeface="+mn-cs"/>
              </a:rPr>
              <a:t> 804 </a:t>
            </a:r>
            <a:r>
              <a:rPr lang="en-US" sz="1200" b="0" i="0" kern="1200" dirty="0" err="1">
                <a:solidFill>
                  <a:schemeClr val="tx1"/>
                </a:solidFill>
                <a:effectLst/>
                <a:latin typeface="Avenir" panose="02000503020000020003" pitchFamily="2" charset="0"/>
                <a:ea typeface="+mn-ea"/>
                <a:cs typeface="+mn-cs"/>
              </a:rPr>
              <a:t>F.Supp</a:t>
            </a:r>
            <a:r>
              <a:rPr lang="en-US" sz="1200" b="0" i="0" kern="1200" dirty="0">
                <a:solidFill>
                  <a:schemeClr val="tx1"/>
                </a:solidFill>
                <a:effectLst/>
                <a:latin typeface="Avenir" panose="02000503020000020003" pitchFamily="2" charset="0"/>
                <a:ea typeface="+mn-ea"/>
                <a:cs typeface="+mn-cs"/>
              </a:rPr>
              <a:t>. at 695. The FHAA protects the right of individuals to live in the residence of their choice in the community. </a:t>
            </a:r>
            <a:r>
              <a:rPr lang="en-US" sz="1200" b="0" i="1" kern="1200" dirty="0" err="1">
                <a:solidFill>
                  <a:schemeClr val="tx1"/>
                </a:solidFill>
                <a:effectLst/>
                <a:latin typeface="Avenir" panose="02000503020000020003" pitchFamily="2" charset="0"/>
                <a:ea typeface="+mn-ea"/>
                <a:cs typeface="+mn-cs"/>
              </a:rPr>
              <a:t>Marbrunak</a:t>
            </a:r>
            <a:r>
              <a:rPr lang="en-US" sz="1200" b="0" i="1" kern="1200" dirty="0">
                <a:solidFill>
                  <a:schemeClr val="tx1"/>
                </a:solidFill>
                <a:effectLst/>
                <a:latin typeface="Avenir" panose="02000503020000020003" pitchFamily="2" charset="0"/>
                <a:ea typeface="+mn-ea"/>
                <a:cs typeface="+mn-cs"/>
              </a:rPr>
              <a:t>,</a:t>
            </a:r>
            <a:r>
              <a:rPr lang="en-US" sz="1200" b="0" i="0" kern="1200" dirty="0">
                <a:solidFill>
                  <a:schemeClr val="tx1"/>
                </a:solidFill>
                <a:effectLst/>
                <a:latin typeface="Avenir" panose="02000503020000020003" pitchFamily="2" charset="0"/>
                <a:ea typeface="+mn-ea"/>
                <a:cs typeface="+mn-cs"/>
              </a:rPr>
              <a:t> 974 F.2d at 45. If the state were allowed to impose quotas on the number of minorities who could move into a neighborhood in the name of integration, this right would be vitiated.</a:t>
            </a:r>
          </a:p>
          <a:p>
            <a:br>
              <a:rPr lang="en-US" sz="1200" b="0" i="0" kern="1200" dirty="0">
                <a:solidFill>
                  <a:schemeClr val="tx1"/>
                </a:solidFill>
                <a:effectLst/>
                <a:latin typeface="Avenir" panose="02000503020000020003" pitchFamily="2" charset="0"/>
                <a:ea typeface="+mn-ea"/>
                <a:cs typeface="+mn-cs"/>
              </a:rPr>
            </a:br>
            <a:r>
              <a:rPr lang="en-US" sz="1200" b="0" i="0" u="sng" kern="1200" dirty="0">
                <a:solidFill>
                  <a:schemeClr val="tx1"/>
                </a:solidFill>
                <a:effectLst/>
                <a:latin typeface="Avenir" panose="02000503020000020003" pitchFamily="2" charset="0"/>
                <a:ea typeface="+mn-ea"/>
                <a:cs typeface="+mn-cs"/>
              </a:rPr>
              <a:t>Larkin v. State of Mich. </a:t>
            </a:r>
            <a:r>
              <a:rPr lang="en-US" sz="1200" b="0" i="0" u="sng" kern="1200" dirty="0" err="1">
                <a:solidFill>
                  <a:schemeClr val="tx1"/>
                </a:solidFill>
                <a:effectLst/>
                <a:latin typeface="Avenir" panose="02000503020000020003" pitchFamily="2" charset="0"/>
                <a:ea typeface="+mn-ea"/>
                <a:cs typeface="+mn-cs"/>
              </a:rPr>
              <a:t>Dep't</a:t>
            </a:r>
            <a:r>
              <a:rPr lang="en-US" sz="1200" b="0" i="0" u="sng" kern="1200" dirty="0">
                <a:solidFill>
                  <a:schemeClr val="tx1"/>
                </a:solidFill>
                <a:effectLst/>
                <a:latin typeface="Avenir" panose="02000503020000020003" pitchFamily="2" charset="0"/>
                <a:ea typeface="+mn-ea"/>
                <a:cs typeface="+mn-cs"/>
              </a:rPr>
              <a:t> of Soc. Servs.</a:t>
            </a:r>
            <a:r>
              <a:rPr lang="en-US" sz="1200" b="0" i="0" kern="1200" dirty="0">
                <a:solidFill>
                  <a:schemeClr val="tx1"/>
                </a:solidFill>
                <a:effectLst/>
                <a:latin typeface="Avenir" panose="02000503020000020003" pitchFamily="2" charset="0"/>
                <a:ea typeface="+mn-ea"/>
                <a:cs typeface="+mn-cs"/>
              </a:rPr>
              <a:t>, 89 F.3d 285, 290–91 (6th Cir. 1996)</a:t>
            </a:r>
          </a:p>
          <a:p>
            <a:endParaRPr lang="en-US" sz="1200" b="0" i="0" kern="1200" dirty="0">
              <a:solidFill>
                <a:schemeClr val="tx1"/>
              </a:solidFill>
              <a:effectLst/>
              <a:latin typeface="Avenir"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panose="02000503020000020003" pitchFamily="2" charset="0"/>
                <a:ea typeface="+mn-ea"/>
                <a:cs typeface="+mn-cs"/>
              </a:rPr>
              <a:t>However, as we have previously noted, disabled individuals who wish to live in a community often have no choice but to live in an AFC facility. </a:t>
            </a:r>
            <a:r>
              <a:rPr lang="en-US" sz="1200" b="0" i="1" kern="1200" dirty="0">
                <a:solidFill>
                  <a:schemeClr val="tx1"/>
                </a:solidFill>
                <a:effectLst/>
                <a:latin typeface="Avenir" panose="02000503020000020003" pitchFamily="2" charset="0"/>
                <a:ea typeface="+mn-ea"/>
                <a:cs typeface="+mn-cs"/>
              </a:rPr>
              <a:t>Smith &amp; Lee Assoc.,</a:t>
            </a:r>
            <a:r>
              <a:rPr lang="en-US" sz="1200" b="0" i="0" kern="1200" dirty="0">
                <a:solidFill>
                  <a:schemeClr val="tx1"/>
                </a:solidFill>
                <a:effectLst/>
                <a:latin typeface="Avenir" panose="02000503020000020003" pitchFamily="2" charset="0"/>
                <a:ea typeface="+mn-ea"/>
                <a:cs typeface="+mn-cs"/>
              </a:rPr>
              <a:t> 13 F.3d at 931. Alternatively, if the disabled truly have the right to live anywhere they choose, then the limitations on AFC facilities do not prevent clustering and ghettoization in any meaningful way. Thus, MDSS's own argument suggests that integration is not the true reason for the spacing requirements.</a:t>
            </a:r>
            <a:br>
              <a:rPr lang="en-US" sz="1200" b="0" i="0" kern="1200" dirty="0">
                <a:solidFill>
                  <a:schemeClr val="tx1"/>
                </a:solidFill>
                <a:effectLst/>
                <a:latin typeface="Avenir" panose="02000503020000020003" pitchFamily="2" charset="0"/>
                <a:ea typeface="+mn-ea"/>
                <a:cs typeface="+mn-cs"/>
              </a:rPr>
            </a:br>
            <a:br>
              <a:rPr lang="en-US" sz="1200" b="0" i="0" kern="1200" dirty="0">
                <a:solidFill>
                  <a:schemeClr val="tx1"/>
                </a:solidFill>
                <a:effectLst/>
                <a:latin typeface="Avenir" panose="02000503020000020003" pitchFamily="2" charset="0"/>
                <a:ea typeface="+mn-ea"/>
                <a:cs typeface="+mn-cs"/>
              </a:rPr>
            </a:br>
            <a:r>
              <a:rPr lang="en-US" sz="1200" b="0" i="0" u="sng" kern="1200" dirty="0">
                <a:solidFill>
                  <a:schemeClr val="tx1"/>
                </a:solidFill>
                <a:effectLst/>
                <a:latin typeface="Avenir" panose="02000503020000020003" pitchFamily="2" charset="0"/>
                <a:ea typeface="+mn-ea"/>
                <a:cs typeface="+mn-cs"/>
              </a:rPr>
              <a:t>Larkin v. State of Mich. </a:t>
            </a:r>
            <a:r>
              <a:rPr lang="en-US" sz="1200" b="0" i="0" u="sng" kern="1200" dirty="0" err="1">
                <a:solidFill>
                  <a:schemeClr val="tx1"/>
                </a:solidFill>
                <a:effectLst/>
                <a:latin typeface="Avenir" panose="02000503020000020003" pitchFamily="2" charset="0"/>
                <a:ea typeface="+mn-ea"/>
                <a:cs typeface="+mn-cs"/>
              </a:rPr>
              <a:t>Dep't</a:t>
            </a:r>
            <a:r>
              <a:rPr lang="en-US" sz="1200" b="0" i="0" u="sng" kern="1200" dirty="0">
                <a:solidFill>
                  <a:schemeClr val="tx1"/>
                </a:solidFill>
                <a:effectLst/>
                <a:latin typeface="Avenir" panose="02000503020000020003" pitchFamily="2" charset="0"/>
                <a:ea typeface="+mn-ea"/>
                <a:cs typeface="+mn-cs"/>
              </a:rPr>
              <a:t> of Soc. Servs.</a:t>
            </a:r>
            <a:r>
              <a:rPr lang="en-US" sz="1200" b="0" i="0" kern="1200" dirty="0">
                <a:solidFill>
                  <a:schemeClr val="tx1"/>
                </a:solidFill>
                <a:effectLst/>
                <a:latin typeface="Avenir" panose="02000503020000020003" pitchFamily="2" charset="0"/>
                <a:ea typeface="+mn-ea"/>
                <a:cs typeface="+mn-cs"/>
              </a:rPr>
              <a:t>, 89 F.3d 285, 291 (6th Cir. 1996)</a:t>
            </a: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13</a:t>
            </a:fld>
            <a:endParaRPr lang="en-US"/>
          </a:p>
        </p:txBody>
      </p:sp>
    </p:spTree>
    <p:extLst>
      <p:ext uri="{BB962C8B-B14F-4D97-AF65-F5344CB8AC3E}">
        <p14:creationId xmlns:p14="http://schemas.microsoft.com/office/powerpoint/2010/main" val="153987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panose="02000503020000020003" pitchFamily="2" charset="0"/>
                <a:ea typeface="+mn-ea"/>
                <a:cs typeface="+mn-cs"/>
              </a:rPr>
              <a:t>Notifying the municipality or the neighbors of the proposed AFC facility seems to have little relationship to the advancement of these goals. In fact, such notice would more likely have quite the opposite effect, as it would facilitate the organized opposition to the home, and animosity towards its residents</a:t>
            </a:r>
            <a:br>
              <a:rPr lang="en-US" sz="1200" b="0" i="0" kern="1200" dirty="0">
                <a:solidFill>
                  <a:schemeClr val="tx1"/>
                </a:solidFill>
                <a:effectLst/>
                <a:latin typeface="Avenir" panose="02000503020000020003" pitchFamily="2" charset="0"/>
                <a:ea typeface="+mn-ea"/>
                <a:cs typeface="+mn-cs"/>
              </a:rPr>
            </a:br>
            <a:br>
              <a:rPr lang="en-US" sz="1200" b="0" i="0" kern="1200" dirty="0">
                <a:solidFill>
                  <a:schemeClr val="tx1"/>
                </a:solidFill>
                <a:effectLst/>
                <a:latin typeface="Avenir" panose="02000503020000020003" pitchFamily="2" charset="0"/>
                <a:ea typeface="+mn-ea"/>
                <a:cs typeface="+mn-cs"/>
              </a:rPr>
            </a:br>
            <a:r>
              <a:rPr lang="en-US" sz="1200" b="0" i="0" u="sng" kern="1200" dirty="0">
                <a:solidFill>
                  <a:schemeClr val="tx1"/>
                </a:solidFill>
                <a:effectLst/>
                <a:latin typeface="Avenir" panose="02000503020000020003" pitchFamily="2" charset="0"/>
                <a:ea typeface="+mn-ea"/>
                <a:cs typeface="+mn-cs"/>
              </a:rPr>
              <a:t>Larkin v. State of Mich. </a:t>
            </a:r>
            <a:r>
              <a:rPr lang="en-US" sz="1200" b="0" i="0" u="sng" kern="1200" dirty="0" err="1">
                <a:solidFill>
                  <a:schemeClr val="tx1"/>
                </a:solidFill>
                <a:effectLst/>
                <a:latin typeface="Avenir" panose="02000503020000020003" pitchFamily="2" charset="0"/>
                <a:ea typeface="+mn-ea"/>
                <a:cs typeface="+mn-cs"/>
              </a:rPr>
              <a:t>Dep't</a:t>
            </a:r>
            <a:r>
              <a:rPr lang="en-US" sz="1200" b="0" i="0" u="sng" kern="1200" dirty="0">
                <a:solidFill>
                  <a:schemeClr val="tx1"/>
                </a:solidFill>
                <a:effectLst/>
                <a:latin typeface="Avenir" panose="02000503020000020003" pitchFamily="2" charset="0"/>
                <a:ea typeface="+mn-ea"/>
                <a:cs typeface="+mn-cs"/>
              </a:rPr>
              <a:t> of Soc. Servs.</a:t>
            </a:r>
            <a:r>
              <a:rPr lang="en-US" sz="1200" b="0" i="0" kern="1200" dirty="0">
                <a:solidFill>
                  <a:schemeClr val="tx1"/>
                </a:solidFill>
                <a:effectLst/>
                <a:latin typeface="Avenir" panose="02000503020000020003" pitchFamily="2" charset="0"/>
                <a:ea typeface="+mn-ea"/>
                <a:cs typeface="+mn-cs"/>
              </a:rPr>
              <a:t>, 89 F.3d 285, 292 (6th Cir. 1996)</a:t>
            </a: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14</a:t>
            </a:fld>
            <a:endParaRPr lang="en-US"/>
          </a:p>
        </p:txBody>
      </p:sp>
    </p:spTree>
    <p:extLst>
      <p:ext uri="{BB962C8B-B14F-4D97-AF65-F5344CB8AC3E}">
        <p14:creationId xmlns:p14="http://schemas.microsoft.com/office/powerpoint/2010/main" val="4525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Arlington Heights, the Supreme Court identified six non-exhaustive factors</a:t>
            </a:r>
          </a:p>
          <a:p>
            <a:r>
              <a:rPr lang="en-US" dirty="0"/>
              <a:t>that often shed light on whether defendants enacted a law with discriminatory</a:t>
            </a:r>
          </a:p>
          <a:p>
            <a:r>
              <a:rPr lang="en-US" dirty="0"/>
              <a:t>purpose: 1) the “impact” of the enactment; 2) the “historical background” to the</a:t>
            </a:r>
          </a:p>
          <a:p>
            <a:r>
              <a:rPr lang="en-US" dirty="0"/>
              <a:t>enactment; 3) the “specific sequence of events leading up to the” enactment; 4)</a:t>
            </a:r>
          </a:p>
          <a:p>
            <a:r>
              <a:rPr lang="en-US" dirty="0"/>
              <a:t>“[d]</a:t>
            </a:r>
            <a:r>
              <a:rPr lang="en-US" dirty="0" err="1"/>
              <a:t>epartures</a:t>
            </a:r>
            <a:r>
              <a:rPr lang="en-US" dirty="0"/>
              <a:t> from the normal procedural sequence”; 5) “[s]</a:t>
            </a:r>
            <a:r>
              <a:rPr lang="en-US" dirty="0" err="1"/>
              <a:t>ubstantive</a:t>
            </a:r>
            <a:r>
              <a:rPr lang="en-US" dirty="0"/>
              <a:t> departures”;</a:t>
            </a:r>
          </a:p>
          <a:p>
            <a:r>
              <a:rPr lang="en-US" dirty="0"/>
              <a:t>and 6) the “legislative or administrative history . . ., especially where there are</a:t>
            </a:r>
          </a:p>
          <a:p>
            <a:r>
              <a:rPr lang="en-US" dirty="0"/>
              <a:t>contemporary statements by members of the </a:t>
            </a:r>
            <a:r>
              <a:rPr lang="en-US" dirty="0" err="1"/>
              <a:t>decisionmaking</a:t>
            </a:r>
            <a:r>
              <a:rPr lang="en-US" dirty="0"/>
              <a:t> body, minutes of its</a:t>
            </a:r>
          </a:p>
          <a:p>
            <a:r>
              <a:rPr lang="en-US" dirty="0"/>
              <a:t>meetings, or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panose="02000503020000020003" pitchFamily="2" charset="0"/>
                <a:ea typeface="+mn-ea"/>
                <a:cs typeface="+mn-cs"/>
              </a:rPr>
              <a:t>The ordinance makes no effort, for example, to promulgate one set of safety standards tailored to the needs and abilities of developmentally disabled persons who are hearing impaired, another for those whose vision is impaired, another for those whose conditions impair their mobility, etc. Instead, the ordinance lumps all the requirements together and makes all of them applicable in the instance of every *48 developmental disability. The expense that would result from complying with needless safety requirements amounts to an onerous burden which has the effect of limiting the ability of these handicapped individuals to live in the residence of their choice.</a:t>
            </a:r>
            <a:br>
              <a:rPr lang="en-US" sz="1200" b="0" i="0" kern="1200" dirty="0">
                <a:solidFill>
                  <a:schemeClr val="tx1"/>
                </a:solidFill>
                <a:effectLst/>
                <a:latin typeface="Avenir" panose="02000503020000020003" pitchFamily="2" charset="0"/>
                <a:ea typeface="+mn-ea"/>
                <a:cs typeface="+mn-cs"/>
              </a:rPr>
            </a:br>
            <a:br>
              <a:rPr lang="en-US" sz="1200" b="0" i="0" kern="1200" dirty="0">
                <a:solidFill>
                  <a:schemeClr val="tx1"/>
                </a:solidFill>
                <a:effectLst/>
                <a:latin typeface="Avenir" panose="02000503020000020003" pitchFamily="2" charset="0"/>
                <a:ea typeface="+mn-ea"/>
                <a:cs typeface="+mn-cs"/>
              </a:rPr>
            </a:br>
            <a:r>
              <a:rPr lang="en-US" sz="1200" b="0" i="0" u="sng" kern="1200" dirty="0" err="1">
                <a:solidFill>
                  <a:schemeClr val="tx1"/>
                </a:solidFill>
                <a:effectLst/>
                <a:latin typeface="Avenir" panose="02000503020000020003" pitchFamily="2" charset="0"/>
                <a:ea typeface="+mn-ea"/>
                <a:cs typeface="+mn-cs"/>
              </a:rPr>
              <a:t>Marbrunak</a:t>
            </a:r>
            <a:r>
              <a:rPr lang="en-US" sz="1200" b="0" i="0" u="sng" kern="1200" dirty="0">
                <a:solidFill>
                  <a:schemeClr val="tx1"/>
                </a:solidFill>
                <a:effectLst/>
                <a:latin typeface="Avenir" panose="02000503020000020003" pitchFamily="2" charset="0"/>
                <a:ea typeface="+mn-ea"/>
                <a:cs typeface="+mn-cs"/>
              </a:rPr>
              <a:t>, Inc. v. City of Stow, Ohio</a:t>
            </a:r>
            <a:r>
              <a:rPr lang="en-US" sz="1200" b="0" i="0" kern="1200" dirty="0">
                <a:solidFill>
                  <a:schemeClr val="tx1"/>
                </a:solidFill>
                <a:effectLst/>
                <a:latin typeface="Avenir" panose="02000503020000020003" pitchFamily="2" charset="0"/>
                <a:ea typeface="+mn-ea"/>
                <a:cs typeface="+mn-cs"/>
              </a:rPr>
              <a:t>, 974 F.2d 43, 47–48 (6th Cir. 1992)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venir"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venir" panose="02000503020000020003" pitchFamily="2" charset="0"/>
                <a:ea typeface="+mn-ea"/>
                <a:cs typeface="+mn-cs"/>
              </a:rPr>
              <a:t>Therefore, in order for facially discriminatory statutes to survive a challenge under the FHAA, the defendant must demonstrate that they are “warranted by the unique and specific needs and abilities of those handicapped persons” to whom the regulations apply.</a:t>
            </a:r>
            <a:br>
              <a:rPr lang="en-US" sz="1200" b="0" i="0" kern="1200" dirty="0">
                <a:solidFill>
                  <a:schemeClr val="tx1"/>
                </a:solidFill>
                <a:effectLst/>
                <a:latin typeface="Avenir" panose="02000503020000020003" pitchFamily="2" charset="0"/>
                <a:ea typeface="+mn-ea"/>
                <a:cs typeface="+mn-cs"/>
              </a:rPr>
            </a:br>
            <a:br>
              <a:rPr lang="en-US" sz="1200" b="0" i="0" kern="1200" dirty="0">
                <a:solidFill>
                  <a:schemeClr val="tx1"/>
                </a:solidFill>
                <a:effectLst/>
                <a:latin typeface="Avenir" panose="02000503020000020003" pitchFamily="2" charset="0"/>
                <a:ea typeface="+mn-ea"/>
                <a:cs typeface="+mn-cs"/>
              </a:rPr>
            </a:br>
            <a:r>
              <a:rPr lang="en-US" sz="1200" b="0" i="0" u="sng" kern="1200" dirty="0">
                <a:solidFill>
                  <a:schemeClr val="tx1"/>
                </a:solidFill>
                <a:effectLst/>
                <a:latin typeface="Avenir" panose="02000503020000020003" pitchFamily="2" charset="0"/>
                <a:ea typeface="+mn-ea"/>
                <a:cs typeface="+mn-cs"/>
              </a:rPr>
              <a:t>Larkin v. State of Mich. </a:t>
            </a:r>
            <a:r>
              <a:rPr lang="en-US" sz="1200" b="0" i="0" u="sng" kern="1200" dirty="0" err="1">
                <a:solidFill>
                  <a:schemeClr val="tx1"/>
                </a:solidFill>
                <a:effectLst/>
                <a:latin typeface="Avenir" panose="02000503020000020003" pitchFamily="2" charset="0"/>
                <a:ea typeface="+mn-ea"/>
                <a:cs typeface="+mn-cs"/>
              </a:rPr>
              <a:t>Dep't</a:t>
            </a:r>
            <a:r>
              <a:rPr lang="en-US" sz="1200" b="0" i="0" u="sng" kern="1200" dirty="0">
                <a:solidFill>
                  <a:schemeClr val="tx1"/>
                </a:solidFill>
                <a:effectLst/>
                <a:latin typeface="Avenir" panose="02000503020000020003" pitchFamily="2" charset="0"/>
                <a:ea typeface="+mn-ea"/>
                <a:cs typeface="+mn-cs"/>
              </a:rPr>
              <a:t> of Soc. Servs.</a:t>
            </a:r>
            <a:r>
              <a:rPr lang="en-US" sz="1200" b="0" i="0" kern="1200" dirty="0">
                <a:solidFill>
                  <a:schemeClr val="tx1"/>
                </a:solidFill>
                <a:effectLst/>
                <a:latin typeface="Avenir" panose="02000503020000020003" pitchFamily="2" charset="0"/>
                <a:ea typeface="+mn-ea"/>
                <a:cs typeface="+mn-cs"/>
              </a:rPr>
              <a:t>, 89 F.3d 285, 290 (6th Cir. 1996)</a:t>
            </a: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16</a:t>
            </a:fld>
            <a:endParaRPr lang="en-US"/>
          </a:p>
        </p:txBody>
      </p:sp>
    </p:spTree>
    <p:extLst>
      <p:ext uri="{BB962C8B-B14F-4D97-AF65-F5344CB8AC3E}">
        <p14:creationId xmlns:p14="http://schemas.microsoft.com/office/powerpoint/2010/main" val="401916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is the family defined?</a:t>
            </a: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17</a:t>
            </a:fld>
            <a:endParaRPr lang="en-US"/>
          </a:p>
        </p:txBody>
      </p:sp>
    </p:spTree>
    <p:extLst>
      <p:ext uri="{BB962C8B-B14F-4D97-AF65-F5344CB8AC3E}">
        <p14:creationId xmlns:p14="http://schemas.microsoft.com/office/powerpoint/2010/main" val="329645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21</a:t>
            </a:fld>
            <a:endParaRPr lang="en-US"/>
          </a:p>
        </p:txBody>
      </p:sp>
    </p:spTree>
    <p:extLst>
      <p:ext uri="{BB962C8B-B14F-4D97-AF65-F5344CB8AC3E}">
        <p14:creationId xmlns:p14="http://schemas.microsoft.com/office/powerpoint/2010/main" val="324852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venir" panose="02000503020000020003" pitchFamily="2" charset="0"/>
                <a:ea typeface="+mn-ea"/>
                <a:cs typeface="+mn-cs"/>
              </a:rPr>
              <a:t>Indeed, this language does not provide any specific exemptions or designate persons covered, but rather . . . applies on its face to anyone who makes prohibited statements.” </a:t>
            </a:r>
          </a:p>
          <a:p>
            <a:endParaRPr lang="en-US" sz="1200" b="0" i="0" u="none" strike="noStrike" kern="1200" baseline="0" dirty="0">
              <a:solidFill>
                <a:schemeClr val="tx1"/>
              </a:solidFill>
              <a:latin typeface="Avenir" panose="02000503020000020003" pitchFamily="2" charset="0"/>
              <a:ea typeface="+mn-ea"/>
              <a:cs typeface="+mn-cs"/>
            </a:endParaRPr>
          </a:p>
          <a:p>
            <a:r>
              <a:rPr lang="en-US" sz="1200" b="0" i="0" u="none" strike="noStrike" kern="1200" baseline="0" dirty="0">
                <a:solidFill>
                  <a:schemeClr val="tx1"/>
                </a:solidFill>
                <a:latin typeface="Avenir" panose="02000503020000020003" pitchFamily="2" charset="0"/>
                <a:ea typeface="+mn-ea"/>
                <a:cs typeface="+mn-cs"/>
              </a:rPr>
              <a:t>what matters is whether the ordinary listener would understand the statements as considering her as such and expressing discrimination or a preference against her on that basis.” </a:t>
            </a:r>
          </a:p>
          <a:p>
            <a:endParaRPr lang="en-US" sz="1200" b="0" i="0" u="none" strike="noStrike" kern="1200" baseline="0" dirty="0">
              <a:solidFill>
                <a:schemeClr val="tx1"/>
              </a:solidFill>
              <a:latin typeface="Avenir" panose="02000503020000020003" pitchFamily="2" charset="0"/>
              <a:ea typeface="+mn-ea"/>
              <a:cs typeface="+mn-cs"/>
            </a:endParaRPr>
          </a:p>
          <a:p>
            <a:r>
              <a:rPr lang="en-US" sz="1200" b="0" i="0" u="none" strike="noStrike" kern="1200" baseline="0" dirty="0">
                <a:solidFill>
                  <a:schemeClr val="tx1"/>
                </a:solidFill>
                <a:latin typeface="Avenir" panose="02000503020000020003" pitchFamily="2" charset="0"/>
                <a:ea typeface="+mn-ea"/>
                <a:cs typeface="+mn-cs"/>
              </a:rPr>
              <a:t>Fact intensive – speaker’s subjective belief is not the point – it’s what the statements convey</a:t>
            </a: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4</a:t>
            </a:fld>
            <a:endParaRPr lang="en-US"/>
          </a:p>
        </p:txBody>
      </p:sp>
    </p:spTree>
    <p:extLst>
      <p:ext uri="{BB962C8B-B14F-4D97-AF65-F5344CB8AC3E}">
        <p14:creationId xmlns:p14="http://schemas.microsoft.com/office/powerpoint/2010/main" val="364060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venir" panose="02000503020000020003" pitchFamily="2" charset="0"/>
                <a:ea typeface="+mn-ea"/>
                <a:cs typeface="+mn-cs"/>
              </a:rPr>
              <a:t>The phrase “otherwise make unavailable” language in 42 U.S.C. § 3604(f) is a “catchall phrase[ ]” that “look[s] to consequences, not intent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venir" panose="02000503020000020003" pitchFamily="2" charset="0"/>
              <a:ea typeface="+mn-ea"/>
              <a:cs typeface="+mn-cs"/>
            </a:endParaRPr>
          </a:p>
          <a:p>
            <a:r>
              <a:rPr lang="en-US" sz="1200" b="0" i="0" u="none" strike="noStrike" kern="1200" baseline="0" dirty="0">
                <a:solidFill>
                  <a:schemeClr val="tx1"/>
                </a:solidFill>
                <a:latin typeface="Avenir" panose="02000503020000020003" pitchFamily="2" charset="0"/>
                <a:ea typeface="+mn-ea"/>
                <a:cs typeface="+mn-cs"/>
              </a:rPr>
              <a:t>Courts have found that a defendant “otherwise makes [housing] unavailable” under the Fair Housing Act when the defendant engages in a series of actions that imposes burdens on or constitutes harassment of a protected class of residents or intended residents, making it more difficult for the members of the protected class to obtain housing or conveying a sense that the members of the protected class are unwanted. </a:t>
            </a:r>
          </a:p>
          <a:p>
            <a:endParaRPr lang="en-US" sz="1200" b="0" i="0" u="none" strike="noStrike" kern="1200" baseline="0" dirty="0">
              <a:solidFill>
                <a:schemeClr val="tx1"/>
              </a:solidFill>
              <a:latin typeface="Avenir" panose="02000503020000020003" pitchFamily="2" charset="0"/>
              <a:ea typeface="+mn-ea"/>
              <a:cs typeface="+mn-cs"/>
            </a:endParaRPr>
          </a:p>
          <a:p>
            <a:r>
              <a:rPr lang="en-US" sz="1200" b="0" i="0" u="none" strike="noStrike" kern="1200" baseline="0" dirty="0">
                <a:solidFill>
                  <a:schemeClr val="tx1"/>
                </a:solidFill>
                <a:latin typeface="Avenir" panose="02000503020000020003" pitchFamily="2" charset="0"/>
                <a:ea typeface="+mn-ea"/>
                <a:cs typeface="+mn-cs"/>
              </a:rPr>
              <a:t>Delaying tactics and discouragement can violate this section.</a:t>
            </a:r>
          </a:p>
          <a:p>
            <a:endParaRPr lang="en-US" sz="1200" b="0" i="0" u="none" strike="noStrike" kern="1200" baseline="0" dirty="0">
              <a:solidFill>
                <a:schemeClr val="tx1"/>
              </a:solidFill>
              <a:latin typeface="Avenir" panose="02000503020000020003" pitchFamily="2" charset="0"/>
              <a:ea typeface="+mn-ea"/>
              <a:cs typeface="+mn-cs"/>
            </a:endParaRPr>
          </a:p>
          <a:p>
            <a:r>
              <a:rPr lang="en-US" sz="1200" b="0" i="0" u="none" strike="noStrike" kern="1200" baseline="0" dirty="0">
                <a:solidFill>
                  <a:schemeClr val="tx1"/>
                </a:solidFill>
                <a:latin typeface="Avenir" panose="02000503020000020003" pitchFamily="2" charset="0"/>
                <a:ea typeface="+mn-ea"/>
                <a:cs typeface="+mn-cs"/>
              </a:rPr>
              <a:t>Animus or being “knowingly responsive” to animus of others can demonstrate discrimination.</a:t>
            </a:r>
          </a:p>
          <a:p>
            <a:endParaRPr lang="en-US" sz="1200" b="0" i="0" u="none" strike="noStrike" kern="1200" baseline="0" dirty="0">
              <a:solidFill>
                <a:schemeClr val="tx1"/>
              </a:solidFill>
              <a:latin typeface="Avenir" panose="02000503020000020003" pitchFamily="2" charset="0"/>
              <a:ea typeface="+mn-ea"/>
              <a:cs typeface="+mn-cs"/>
            </a:endParaRPr>
          </a:p>
          <a:p>
            <a:endParaRPr lang="en-US" sz="1200" b="0" i="0" u="none" strike="noStrike" kern="1200" baseline="0" dirty="0">
              <a:solidFill>
                <a:schemeClr val="tx1"/>
              </a:solidFill>
              <a:latin typeface="Avenir" panose="02000503020000020003" pitchFamily="2" charset="0"/>
              <a:ea typeface="+mn-ea"/>
              <a:cs typeface="+mn-cs"/>
            </a:endParaRPr>
          </a:p>
          <a:p>
            <a:r>
              <a:rPr lang="en-US" sz="1200" b="0" i="1" u="none" strike="noStrike" kern="1200" baseline="0" dirty="0">
                <a:solidFill>
                  <a:schemeClr val="tx1"/>
                </a:solidFill>
                <a:latin typeface="Avenir" panose="02000503020000020003" pitchFamily="2" charset="0"/>
                <a:ea typeface="+mn-ea"/>
                <a:cs typeface="+mn-cs"/>
              </a:rPr>
              <a:t>States v. Yonkers Bd. of Educ.</a:t>
            </a:r>
            <a:r>
              <a:rPr lang="en-US" sz="1200" b="0" i="0" u="none" strike="noStrike" kern="1200" baseline="0" dirty="0">
                <a:solidFill>
                  <a:schemeClr val="tx1"/>
                </a:solidFill>
                <a:latin typeface="Avenir" panose="02000503020000020003" pitchFamily="2" charset="0"/>
                <a:ea typeface="+mn-ea"/>
                <a:cs typeface="+mn-cs"/>
              </a:rPr>
              <a:t>, 837 F.2d 1181, 1217, 1223, 1226 (2d Cir. 1987)). </a:t>
            </a:r>
          </a:p>
          <a:p>
            <a:r>
              <a:rPr lang="en-US" sz="1200" b="0" i="0" u="none" strike="noStrike" kern="1200" baseline="0" dirty="0">
                <a:solidFill>
                  <a:schemeClr val="tx1"/>
                </a:solidFill>
                <a:latin typeface="Avenir" panose="02000503020000020003" pitchFamily="2" charset="0"/>
                <a:ea typeface="+mn-ea"/>
                <a:cs typeface="+mn-cs"/>
              </a:rPr>
              <a:t>As a result, discriminatory intent may be inferred from the totality of the circumstances, including </a:t>
            </a:r>
          </a:p>
          <a:p>
            <a:r>
              <a:rPr lang="en-US" sz="1200" b="0" i="0" u="none" strike="noStrike" kern="1200" baseline="0" dirty="0">
                <a:solidFill>
                  <a:schemeClr val="tx1"/>
                </a:solidFill>
                <a:latin typeface="Avenir" panose="02000503020000020003" pitchFamily="2" charset="0"/>
                <a:ea typeface="+mn-ea"/>
                <a:cs typeface="+mn-cs"/>
              </a:rPr>
              <a:t>the historical background of the decision . . . ; the specific sequence of events leading up to the challenged decision, . . . ; contemporary statements by members of the </a:t>
            </a:r>
            <a:r>
              <a:rPr lang="en-US" sz="1200" b="0" i="0" u="none" strike="noStrike" kern="1200" baseline="0" dirty="0" err="1">
                <a:solidFill>
                  <a:schemeClr val="tx1"/>
                </a:solidFill>
                <a:latin typeface="Avenir" panose="02000503020000020003" pitchFamily="2" charset="0"/>
                <a:ea typeface="+mn-ea"/>
                <a:cs typeface="+mn-cs"/>
              </a:rPr>
              <a:t>decisionmaking</a:t>
            </a:r>
            <a:r>
              <a:rPr lang="en-US" sz="1200" b="0" i="0" u="none" strike="noStrike" kern="1200" baseline="0" dirty="0">
                <a:solidFill>
                  <a:schemeClr val="tx1"/>
                </a:solidFill>
                <a:latin typeface="Avenir" panose="02000503020000020003" pitchFamily="2" charset="0"/>
                <a:ea typeface="+mn-ea"/>
                <a:cs typeface="+mn-cs"/>
              </a:rPr>
              <a:t> body . . . ; . . . and substantive departures . . . , particularly if the factors usually considered important by the decisionmaker strongly favor a decision contrary to the one reached. </a:t>
            </a:r>
          </a:p>
          <a:p>
            <a:endParaRPr lang="en-US" sz="1200" b="0" i="0" u="none" strike="noStrike" kern="1200" baseline="0" dirty="0">
              <a:solidFill>
                <a:schemeClr val="tx1"/>
              </a:solidFill>
              <a:latin typeface="Avenir"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venir" panose="02000503020000020003" pitchFamily="2" charset="0"/>
                <a:ea typeface="+mn-ea"/>
                <a:cs typeface="+mn-cs"/>
              </a:rPr>
              <a:t>(“[I]f an official act is performed simply in order to appease the discriminatory viewpoints of private parties, that act itself becomes tainted with discriminatory intent even if the decisionmaker personally has no strong views on the matter.”), </a:t>
            </a:r>
            <a:endParaRPr lang="en-US" dirty="0"/>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5</a:t>
            </a:fld>
            <a:endParaRPr lang="en-US"/>
          </a:p>
        </p:txBody>
      </p:sp>
    </p:spTree>
    <p:extLst>
      <p:ext uri="{BB962C8B-B14F-4D97-AF65-F5344CB8AC3E}">
        <p14:creationId xmlns:p14="http://schemas.microsoft.com/office/powerpoint/2010/main" val="376290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venir" panose="02000503020000020003" pitchFamily="2" charset="0"/>
                <a:ea typeface="+mn-ea"/>
                <a:cs typeface="+mn-cs"/>
              </a:rPr>
              <a:t>A variety of housing-related activities also have constituted viable claims under § 3617, including attempted evictions, </a:t>
            </a:r>
            <a:r>
              <a:rPr lang="en-US" sz="1200" b="0" i="1" u="none" strike="noStrike" kern="1200" baseline="0" dirty="0">
                <a:solidFill>
                  <a:schemeClr val="tx1"/>
                </a:solidFill>
                <a:latin typeface="Avenir" panose="02000503020000020003" pitchFamily="2" charset="0"/>
                <a:ea typeface="+mn-ea"/>
                <a:cs typeface="+mn-cs"/>
              </a:rPr>
              <a:t>Robbins v. Conn. Inst. for the Blind</a:t>
            </a:r>
            <a:r>
              <a:rPr lang="en-US" sz="1200" b="0" i="0" u="none" strike="noStrike" kern="1200" baseline="0" dirty="0">
                <a:solidFill>
                  <a:schemeClr val="tx1"/>
                </a:solidFill>
                <a:latin typeface="Avenir" panose="02000503020000020003" pitchFamily="2" charset="0"/>
                <a:ea typeface="+mn-ea"/>
                <a:cs typeface="+mn-cs"/>
              </a:rPr>
              <a:t>, No. 3:10-cv-1712 (JBA), 2012 WL 3940133, at *7 (D. Conn. Sept. 10, 2012)); manipulation of municipal processes to delay plaintiffs’ ability to obtain needed permits</a:t>
            </a:r>
            <a:r>
              <a:rPr lang="en-US" sz="1200" b="0" i="1" u="none" strike="noStrike" kern="1200" baseline="0" dirty="0">
                <a:solidFill>
                  <a:schemeClr val="tx1"/>
                </a:solidFill>
                <a:latin typeface="Avenir" panose="02000503020000020003" pitchFamily="2" charset="0"/>
                <a:ea typeface="+mn-ea"/>
                <a:cs typeface="+mn-cs"/>
              </a:rPr>
              <a:t>, S. Middlesex Opportunity Council</a:t>
            </a:r>
            <a:r>
              <a:rPr lang="en-US" sz="1200" b="0" i="0" u="none" strike="noStrike" kern="1200" baseline="0" dirty="0">
                <a:solidFill>
                  <a:schemeClr val="tx1"/>
                </a:solidFill>
                <a:latin typeface="Avenir" panose="02000503020000020003" pitchFamily="2" charset="0"/>
                <a:ea typeface="+mn-ea"/>
                <a:cs typeface="+mn-cs"/>
              </a:rPr>
              <a:t>, 752 F. Supp. 2d at 85; and discriminatory application of zoning laws, </a:t>
            </a:r>
            <a:r>
              <a:rPr lang="en-US" sz="1200" b="0" i="1" u="none" strike="noStrike" kern="1200" baseline="0" dirty="0">
                <a:solidFill>
                  <a:schemeClr val="tx1"/>
                </a:solidFill>
                <a:latin typeface="Avenir" panose="02000503020000020003" pitchFamily="2" charset="0"/>
                <a:ea typeface="+mn-ea"/>
                <a:cs typeface="+mn-cs"/>
              </a:rPr>
              <a:t>Stewart B. McKinney Found., Inc. v. Town Plan &amp; Zoning Comm’n of Town of Fairfield</a:t>
            </a:r>
            <a:r>
              <a:rPr lang="en-US" sz="1200" b="0" i="0" u="none" strike="noStrike" kern="1200" baseline="0" dirty="0">
                <a:solidFill>
                  <a:schemeClr val="tx1"/>
                </a:solidFill>
                <a:latin typeface="Avenir" panose="02000503020000020003" pitchFamily="2" charset="0"/>
                <a:ea typeface="+mn-ea"/>
                <a:cs typeface="+mn-cs"/>
              </a:rPr>
              <a:t>, 790 F. Supp. 1197, 1197 (D. Conn. 1992). Additionally, as some courts have held, “[i]t is sufficient to state that ‘interference’ under [§ 3617] can encompass a ‘pattern of harassment, invidiously motivated.’ </a:t>
            </a:r>
          </a:p>
          <a:p>
            <a:endParaRPr lang="en-US" dirty="0"/>
          </a:p>
          <a:p>
            <a:r>
              <a:rPr lang="en-US" dirty="0"/>
              <a:t>There is more than enough evidence for a reasonable jury to find that Defendants have</a:t>
            </a:r>
          </a:p>
          <a:p>
            <a:r>
              <a:rPr lang="en-US" dirty="0"/>
              <a:t>taken adverse actions in the form of holding and publicizing a public forum with the intent of</a:t>
            </a:r>
          </a:p>
          <a:p>
            <a:r>
              <a:rPr lang="en-US" dirty="0"/>
              <a:t>amplifying community opposition to the Reiman Drive residence</a:t>
            </a:r>
            <a:r>
              <a:rPr lang="en-US" baseline="0" dirty="0"/>
              <a:t> </a:t>
            </a:r>
            <a:r>
              <a:rPr lang="en-US" dirty="0"/>
              <a:t>promoting opposition by,</a:t>
            </a:r>
          </a:p>
          <a:p>
            <a:r>
              <a:rPr lang="en-US" dirty="0"/>
              <a:t>publishing statements and giving interviews expressing a preference that Gilead leave,</a:t>
            </a:r>
          </a:p>
          <a:p>
            <a:r>
              <a:rPr lang="en-US" dirty="0"/>
              <a:t>Pursuing, a petition to the Connecticut Department of Public Health in order to deny Gilead a license, issuing a Cease &amp; Desist order regarding the property, and denying tax exempt status to 5</a:t>
            </a:r>
          </a:p>
          <a:p>
            <a:r>
              <a:rPr lang="en-US" dirty="0"/>
              <a:t>Reiman Drive, despite having granted tax exempt status to similarly situated properties before</a:t>
            </a:r>
          </a:p>
        </p:txBody>
      </p:sp>
      <p:sp>
        <p:nvSpPr>
          <p:cNvPr id="4" name="Slide Number Placeholder 3"/>
          <p:cNvSpPr>
            <a:spLocks noGrp="1"/>
          </p:cNvSpPr>
          <p:nvPr>
            <p:ph type="sldNum" sz="quarter" idx="5"/>
          </p:nvPr>
        </p:nvSpPr>
        <p:spPr/>
        <p:txBody>
          <a:bodyPr/>
          <a:lstStyle/>
          <a:p>
            <a:fld id="{5B14C262-F71B-4430-9689-BB210D9D9DB7}" type="slidenum">
              <a:rPr lang="en-US" smtClean="0"/>
              <a:t>6</a:t>
            </a:fld>
            <a:endParaRPr lang="en-US"/>
          </a:p>
        </p:txBody>
      </p:sp>
    </p:spTree>
    <p:extLst>
      <p:ext uri="{BB962C8B-B14F-4D97-AF65-F5344CB8AC3E}">
        <p14:creationId xmlns:p14="http://schemas.microsoft.com/office/powerpoint/2010/main" val="118105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Avenir" panose="02000503020000020003" pitchFamily="2" charset="0"/>
                <a:ea typeface="+mn-ea"/>
                <a:cs typeface="+mn-cs"/>
              </a:rPr>
              <a:t>Larkin v. State of Mich. </a:t>
            </a:r>
            <a:r>
              <a:rPr lang="en-US" sz="1200" b="0" i="0" u="sng" kern="1200" dirty="0" err="1">
                <a:solidFill>
                  <a:schemeClr val="tx1"/>
                </a:solidFill>
                <a:effectLst/>
                <a:latin typeface="Avenir" panose="02000503020000020003" pitchFamily="2" charset="0"/>
                <a:ea typeface="+mn-ea"/>
                <a:cs typeface="+mn-cs"/>
              </a:rPr>
              <a:t>Dep't</a:t>
            </a:r>
            <a:r>
              <a:rPr lang="en-US" sz="1200" b="0" i="0" u="sng" kern="1200" dirty="0">
                <a:solidFill>
                  <a:schemeClr val="tx1"/>
                </a:solidFill>
                <a:effectLst/>
                <a:latin typeface="Avenir" panose="02000503020000020003" pitchFamily="2" charset="0"/>
                <a:ea typeface="+mn-ea"/>
                <a:cs typeface="+mn-cs"/>
              </a:rPr>
              <a:t> of Soc. Servs.</a:t>
            </a:r>
            <a:r>
              <a:rPr lang="en-US" sz="1200" b="0" i="0" kern="1200" dirty="0">
                <a:solidFill>
                  <a:schemeClr val="tx1"/>
                </a:solidFill>
                <a:effectLst/>
                <a:latin typeface="Avenir" panose="02000503020000020003" pitchFamily="2" charset="0"/>
                <a:ea typeface="+mn-ea"/>
                <a:cs typeface="+mn-cs"/>
              </a:rPr>
              <a:t>, 89 F.3d 285, 292 (6th Cir. 1996)</a:t>
            </a:r>
          </a:p>
          <a:p>
            <a:endParaRPr lang="en-US" sz="1200" b="0" i="0" u="none" strike="noStrike" kern="1200" baseline="0" dirty="0">
              <a:solidFill>
                <a:schemeClr val="tx1"/>
              </a:solidFill>
              <a:latin typeface="Avenir" panose="02000503020000020003" pitchFamily="2" charset="0"/>
              <a:ea typeface="+mn-ea"/>
              <a:cs typeface="+mn-cs"/>
            </a:endParaRPr>
          </a:p>
          <a:p>
            <a:r>
              <a:rPr lang="en-US" sz="1200" b="0" i="0" u="none" strike="noStrike" kern="1200" baseline="0" dirty="0">
                <a:solidFill>
                  <a:schemeClr val="tx1"/>
                </a:solidFill>
                <a:latin typeface="Avenir" panose="02000503020000020003" pitchFamily="2" charset="0"/>
                <a:ea typeface="+mn-ea"/>
                <a:cs typeface="+mn-cs"/>
              </a:rPr>
              <a:t>“[A] local municipality has wide-ranging discretion in regulating land use within its borders.” </a:t>
            </a:r>
            <a:r>
              <a:rPr lang="en-US" sz="1200" b="0" i="1" u="none" strike="noStrike" kern="1200" baseline="0" dirty="0">
                <a:solidFill>
                  <a:schemeClr val="tx1"/>
                </a:solidFill>
                <a:latin typeface="Avenir" panose="02000503020000020003" pitchFamily="2" charset="0"/>
                <a:ea typeface="+mn-ea"/>
                <a:cs typeface="+mn-cs"/>
              </a:rPr>
              <a:t>Smith &amp; Lee Assocs., Inc. v. City of Taylor, Mich.</a:t>
            </a:r>
            <a:r>
              <a:rPr lang="en-US" sz="1200" b="0" i="0" u="none" strike="noStrike" kern="1200" baseline="0" dirty="0">
                <a:solidFill>
                  <a:schemeClr val="tx1"/>
                </a:solidFill>
                <a:latin typeface="Avenir" panose="02000503020000020003" pitchFamily="2" charset="0"/>
                <a:ea typeface="+mn-ea"/>
                <a:cs typeface="+mn-cs"/>
              </a:rPr>
              <a:t>, 13 F.3d 920, 925 (6th Cir. 1993). But it may not violate federal laws, including the FHA and the ADA. And it may not rely on conflicting state or local laws to erase liability for such</a:t>
            </a:r>
          </a:p>
          <a:p>
            <a:r>
              <a:rPr lang="en-US" sz="1200" b="0" i="0" u="none" strike="noStrike" kern="1200" baseline="0" dirty="0">
                <a:solidFill>
                  <a:schemeClr val="tx1"/>
                </a:solidFill>
                <a:latin typeface="Avenir" panose="02000503020000020003" pitchFamily="2" charset="0"/>
                <a:ea typeface="+mn-ea"/>
                <a:cs typeface="+mn-cs"/>
              </a:rPr>
              <a:t>violations.   Amber Reineck House</a:t>
            </a:r>
          </a:p>
          <a:p>
            <a:endParaRPr lang="en-US" sz="1200" b="0" i="0" u="none" strike="noStrike" kern="1200" baseline="0" dirty="0">
              <a:solidFill>
                <a:schemeClr val="tx1"/>
              </a:solidFill>
              <a:latin typeface="Avenir" panose="02000503020000020003" pitchFamily="2" charset="0"/>
              <a:ea typeface="+mn-ea"/>
              <a:cs typeface="+mn-cs"/>
            </a:endParaRPr>
          </a:p>
          <a:p>
            <a:r>
              <a:rPr lang="en-US" sz="1200" b="0" i="0" u="none" strike="noStrike" kern="1200" baseline="0" dirty="0">
                <a:solidFill>
                  <a:schemeClr val="tx1"/>
                </a:solidFill>
                <a:latin typeface="Avenir" panose="02000503020000020003" pitchFamily="2" charset="0"/>
                <a:ea typeface="+mn-ea"/>
                <a:cs typeface="+mn-cs"/>
              </a:rPr>
              <a:t>Must be clear on what is necessary for the persons with disabilities.</a:t>
            </a: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7</a:t>
            </a:fld>
            <a:endParaRPr lang="en-US"/>
          </a:p>
        </p:txBody>
      </p:sp>
    </p:spTree>
    <p:extLst>
      <p:ext uri="{BB962C8B-B14F-4D97-AF65-F5344CB8AC3E}">
        <p14:creationId xmlns:p14="http://schemas.microsoft.com/office/powerpoint/2010/main" val="224060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venir" panose="02000503020000020003" pitchFamily="2" charset="0"/>
                <a:ea typeface="+mn-ea"/>
                <a:cs typeface="+mn-cs"/>
              </a:rPr>
              <a:t>“Equal opportunity” is defined broadly. The FHAA’s House Report explains that the Act “is a clear pronouncement of a national commitment to end the unnecessary exclusion of persons with handicaps from the American mainstream.” </a:t>
            </a:r>
            <a:r>
              <a:rPr lang="en-US" sz="1200" b="0" i="1" u="none" strike="noStrike" kern="1200" baseline="0" dirty="0">
                <a:solidFill>
                  <a:schemeClr val="tx1"/>
                </a:solidFill>
                <a:latin typeface="Avenir" panose="02000503020000020003" pitchFamily="2" charset="0"/>
                <a:ea typeface="+mn-ea"/>
                <a:cs typeface="+mn-cs"/>
              </a:rPr>
              <a:t>Smith &amp; Lee Assocs., Inc.</a:t>
            </a:r>
            <a:r>
              <a:rPr lang="en-US" sz="1200" b="0" i="0" u="none" strike="noStrike" kern="1200" baseline="0" dirty="0">
                <a:solidFill>
                  <a:schemeClr val="tx1"/>
                </a:solidFill>
                <a:latin typeface="Avenir" panose="02000503020000020003" pitchFamily="2" charset="0"/>
                <a:ea typeface="+mn-ea"/>
                <a:cs typeface="+mn-cs"/>
              </a:rPr>
              <a:t>, 102 F.3d at 795 (quoting H.R. Rep. No. 100-711, at 18 (1988)) (emphasis omitted). For that reason, “equal opportunity” protects not only the right “to use and enjoy a [particular] dwelling,” 42 U.S.C. § 3604(f)(3)(B), but also the broader right “to choose to live in single-family neighborhoods.” </a:t>
            </a:r>
            <a:r>
              <a:rPr lang="en-US" sz="1200" b="0" i="1" u="none" strike="noStrike" kern="1200" baseline="0" dirty="0">
                <a:solidFill>
                  <a:schemeClr val="tx1"/>
                </a:solidFill>
                <a:latin typeface="Avenir" panose="02000503020000020003" pitchFamily="2" charset="0"/>
                <a:ea typeface="+mn-ea"/>
                <a:cs typeface="+mn-cs"/>
              </a:rPr>
              <a:t>Smith &amp; Lee Assocs., Inc.</a:t>
            </a:r>
            <a:r>
              <a:rPr lang="en-US" sz="1200" b="0" i="0" u="none" strike="noStrike" kern="1200" baseline="0" dirty="0">
                <a:solidFill>
                  <a:schemeClr val="tx1"/>
                </a:solidFill>
                <a:latin typeface="Avenir" panose="02000503020000020003" pitchFamily="2" charset="0"/>
                <a:ea typeface="+mn-ea"/>
                <a:cs typeface="+mn-cs"/>
              </a:rPr>
              <a:t>, 102 F.3d at 795. Put differently, </a:t>
            </a:r>
            <a:r>
              <a:rPr lang="en-US" sz="1200" b="1" i="0" u="none" strike="noStrike" kern="1200" baseline="0" dirty="0">
                <a:solidFill>
                  <a:schemeClr val="tx1"/>
                </a:solidFill>
                <a:latin typeface="Avenir" panose="02000503020000020003" pitchFamily="2" charset="0"/>
                <a:ea typeface="+mn-ea"/>
                <a:cs typeface="+mn-cs"/>
              </a:rPr>
              <a:t>“‘[e]qual opportunity’ means that disabled individuals are entitled to live in the same residences </a:t>
            </a:r>
            <a:r>
              <a:rPr lang="en-US" sz="1200" b="1" i="1" u="none" strike="noStrike" kern="1200" baseline="0" dirty="0">
                <a:solidFill>
                  <a:schemeClr val="tx1"/>
                </a:solidFill>
                <a:latin typeface="Avenir" panose="02000503020000020003" pitchFamily="2" charset="0"/>
                <a:ea typeface="+mn-ea"/>
                <a:cs typeface="+mn-cs"/>
              </a:rPr>
              <a:t>and communities </a:t>
            </a:r>
            <a:r>
              <a:rPr lang="en-US" sz="1200" b="1" i="0" u="none" strike="noStrike" kern="1200" baseline="0" dirty="0">
                <a:solidFill>
                  <a:schemeClr val="tx1"/>
                </a:solidFill>
                <a:latin typeface="Avenir" panose="02000503020000020003" pitchFamily="2" charset="0"/>
                <a:ea typeface="+mn-ea"/>
                <a:cs typeface="+mn-cs"/>
              </a:rPr>
              <a:t>as non-disabled individu</a:t>
            </a:r>
            <a:r>
              <a:rPr lang="en-US" sz="1200" b="0" i="0" u="none" strike="noStrike" kern="1200" baseline="0" dirty="0">
                <a:solidFill>
                  <a:schemeClr val="tx1"/>
                </a:solidFill>
                <a:latin typeface="Avenir" panose="02000503020000020003" pitchFamily="2" charset="0"/>
                <a:ea typeface="+mn-ea"/>
                <a:cs typeface="+mn-cs"/>
              </a:rPr>
              <a:t>als, insofar as that can be accomplished through a reasonable accommodation or modification.” </a:t>
            </a:r>
            <a:r>
              <a:rPr lang="en-US" sz="1200" b="0" i="1" u="none" strike="noStrike" kern="1200" baseline="0" dirty="0">
                <a:solidFill>
                  <a:schemeClr val="tx1"/>
                </a:solidFill>
                <a:latin typeface="Avenir" panose="02000503020000020003" pitchFamily="2" charset="0"/>
                <a:ea typeface="+mn-ea"/>
                <a:cs typeface="+mn-cs"/>
              </a:rPr>
              <a:t>Hollis</a:t>
            </a:r>
            <a:r>
              <a:rPr lang="en-US" sz="1200" b="0" i="0" u="none" strike="noStrike" kern="1200" baseline="0" dirty="0">
                <a:solidFill>
                  <a:schemeClr val="tx1"/>
                </a:solidFill>
                <a:latin typeface="Avenir" panose="02000503020000020003" pitchFamily="2" charset="0"/>
                <a:ea typeface="+mn-ea"/>
                <a:cs typeface="+mn-cs"/>
              </a:rPr>
              <a:t>, 760 F.3d at 541 (emphasis added</a:t>
            </a:r>
          </a:p>
          <a:p>
            <a:endParaRPr lang="en-US" sz="1200" b="0" i="0" u="none" strike="noStrike" kern="1200" baseline="0" dirty="0">
              <a:solidFill>
                <a:schemeClr val="tx1"/>
              </a:solidFill>
              <a:latin typeface="Avenir"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venir" panose="02000503020000020003" pitchFamily="2" charset="0"/>
                <a:ea typeface="+mn-ea"/>
                <a:cs typeface="+mn-cs"/>
              </a:rPr>
              <a:t>Moreover, “‘equal opportunity[]’ . . . is concerned with achieving equal results, not just formal equality.” </a:t>
            </a:r>
            <a:r>
              <a:rPr lang="en-US" sz="1200" b="0" i="1" u="none" strike="noStrike" kern="1200" baseline="0" dirty="0">
                <a:solidFill>
                  <a:schemeClr val="tx1"/>
                </a:solidFill>
                <a:latin typeface="Avenir" panose="02000503020000020003" pitchFamily="2" charset="0"/>
                <a:ea typeface="+mn-ea"/>
                <a:cs typeface="+mn-cs"/>
              </a:rPr>
              <a:t>Smith </a:t>
            </a: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8</a:t>
            </a:fld>
            <a:endParaRPr lang="en-US"/>
          </a:p>
        </p:txBody>
      </p:sp>
    </p:spTree>
    <p:extLst>
      <p:ext uri="{BB962C8B-B14F-4D97-AF65-F5344CB8AC3E}">
        <p14:creationId xmlns:p14="http://schemas.microsoft.com/office/powerpoint/2010/main" val="2484081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venir" panose="02000503020000020003" pitchFamily="2" charset="0"/>
                <a:ea typeface="+mn-ea"/>
                <a:cs typeface="+mn-cs"/>
              </a:rPr>
              <a:t>“Necessary” sets a “high standard.” </a:t>
            </a:r>
            <a:r>
              <a:rPr lang="en-US" sz="1200" b="0" i="1" kern="1200" baseline="0" dirty="0" err="1">
                <a:solidFill>
                  <a:schemeClr val="tx1"/>
                </a:solidFill>
                <a:effectLst/>
                <a:latin typeface="Avenir" panose="02000503020000020003" pitchFamily="2" charset="0"/>
                <a:ea typeface="+mn-ea"/>
                <a:cs typeface="+mn-cs"/>
              </a:rPr>
              <a:t>Vorchheimer</a:t>
            </a:r>
            <a:r>
              <a:rPr lang="en-US" sz="1200" b="0" i="1" kern="1200" baseline="0" dirty="0">
                <a:solidFill>
                  <a:schemeClr val="tx1"/>
                </a:solidFill>
                <a:effectLst/>
                <a:latin typeface="Avenir" panose="02000503020000020003" pitchFamily="2" charset="0"/>
                <a:ea typeface="+mn-ea"/>
                <a:cs typeface="+mn-cs"/>
              </a:rPr>
              <a:t> v. Phila. Owners </a:t>
            </a:r>
            <a:r>
              <a:rPr lang="en-US" sz="1200" b="0" i="1" kern="1200" baseline="0" dirty="0" err="1">
                <a:solidFill>
                  <a:schemeClr val="tx1"/>
                </a:solidFill>
                <a:effectLst/>
                <a:latin typeface="Avenir" panose="02000503020000020003" pitchFamily="2" charset="0"/>
                <a:ea typeface="+mn-ea"/>
                <a:cs typeface="+mn-cs"/>
              </a:rPr>
              <a:t>Ass’n</a:t>
            </a:r>
            <a:r>
              <a:rPr lang="en-US" sz="1200" b="0" i="0" kern="1200" baseline="0" dirty="0">
                <a:solidFill>
                  <a:schemeClr val="tx1"/>
                </a:solidFill>
                <a:effectLst/>
                <a:latin typeface="Avenir" panose="02000503020000020003" pitchFamily="2" charset="0"/>
                <a:ea typeface="+mn-ea"/>
                <a:cs typeface="+mn-cs"/>
              </a:rPr>
              <a:t>, 903 F.3d 100, 105 (3d Cir. 2018). It means “‘indispensable,’ ‘essential,’ ‘something that cannot be done without.’” </a:t>
            </a:r>
            <a:r>
              <a:rPr lang="en-US" sz="1200" b="0" i="1" kern="1200" baseline="0" dirty="0">
                <a:solidFill>
                  <a:schemeClr val="tx1"/>
                </a:solidFill>
                <a:effectLst/>
                <a:latin typeface="Avenir" panose="02000503020000020003" pitchFamily="2" charset="0"/>
                <a:ea typeface="+mn-ea"/>
                <a:cs typeface="+mn-cs"/>
              </a:rPr>
              <a:t>Davis v. Echo Valley Condo. </a:t>
            </a:r>
            <a:r>
              <a:rPr lang="en-US" sz="1200" b="0" i="1" kern="1200" baseline="0" dirty="0" err="1">
                <a:solidFill>
                  <a:schemeClr val="tx1"/>
                </a:solidFill>
                <a:effectLst/>
                <a:latin typeface="Avenir" panose="02000503020000020003" pitchFamily="2" charset="0"/>
                <a:ea typeface="+mn-ea"/>
                <a:cs typeface="+mn-cs"/>
              </a:rPr>
              <a:t>Ass’n</a:t>
            </a:r>
            <a:r>
              <a:rPr lang="en-US" sz="1200" b="0" i="0" kern="1200" baseline="0" dirty="0">
                <a:solidFill>
                  <a:schemeClr val="tx1"/>
                </a:solidFill>
                <a:effectLst/>
                <a:latin typeface="Avenir" panose="02000503020000020003" pitchFamily="2" charset="0"/>
                <a:ea typeface="+mn-ea"/>
                <a:cs typeface="+mn-cs"/>
              </a:rPr>
              <a:t>, 945 F.3d 483, 490 (6th Cir.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venir" panose="02000503020000020003" pitchFamily="2" charset="0"/>
                <a:ea typeface="+mn-ea"/>
                <a:cs typeface="+mn-cs"/>
              </a:rPr>
              <a:t>“‘when such accommodations may be necessary’ . . . is another way of saying ‘whenever they are necessary’ or ‘as far as they are necessary.’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venir" panose="02000503020000020003" pitchFamily="2" charset="0"/>
                <a:ea typeface="+mn-ea"/>
                <a:cs typeface="+mn-cs"/>
              </a:rPr>
              <a:t>In context here, “necessary” “‘mandates a causation inquiry that examines whether the requested accommodation . . . would redress injuries that otherwise would prevent a disabled [person] from receiving the same [opportunity] as a non-disabled person would receive.’”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9</a:t>
            </a:fld>
            <a:endParaRPr lang="en-US"/>
          </a:p>
        </p:txBody>
      </p:sp>
    </p:spTree>
    <p:extLst>
      <p:ext uri="{BB962C8B-B14F-4D97-AF65-F5344CB8AC3E}">
        <p14:creationId xmlns:p14="http://schemas.microsoft.com/office/powerpoint/2010/main" val="71643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venir" panose="02000503020000020003" pitchFamily="2" charset="0"/>
                <a:ea typeface="+mn-ea"/>
                <a:cs typeface="+mn-cs"/>
              </a:rPr>
              <a:t>In doing so, courts may take into account the effect that granting an accommodation request may have on “other potential applications.” </a:t>
            </a:r>
            <a:r>
              <a:rPr lang="en-US" sz="1200" b="0" i="1" u="none" strike="noStrike" kern="1200" baseline="0" dirty="0">
                <a:solidFill>
                  <a:schemeClr val="tx1"/>
                </a:solidFill>
                <a:latin typeface="Avenir" panose="02000503020000020003" pitchFamily="2" charset="0"/>
                <a:ea typeface="+mn-ea"/>
                <a:cs typeface="+mn-cs"/>
              </a:rPr>
              <a:t>Smith &amp; Lee Assocs., Inc.</a:t>
            </a:r>
            <a:r>
              <a:rPr lang="en-US" sz="1200" b="0" i="0" u="none" strike="noStrike" kern="1200" baseline="0" dirty="0">
                <a:solidFill>
                  <a:schemeClr val="tx1"/>
                </a:solidFill>
                <a:latin typeface="Avenir" panose="02000503020000020003" pitchFamily="2" charset="0"/>
                <a:ea typeface="+mn-ea"/>
                <a:cs typeface="+mn-cs"/>
              </a:rPr>
              <a:t>, 13 F.3d at 932. Courts may also consider whether the requested accommodation would “interfere with the rights of third parties.” </a:t>
            </a:r>
            <a:r>
              <a:rPr lang="en-US" sz="1200" b="0" i="1" u="none" strike="noStrike" kern="1200" baseline="0" dirty="0">
                <a:solidFill>
                  <a:schemeClr val="tx1"/>
                </a:solidFill>
                <a:latin typeface="Avenir" panose="02000503020000020003" pitchFamily="2" charset="0"/>
                <a:ea typeface="+mn-ea"/>
                <a:cs typeface="+mn-cs"/>
              </a:rPr>
              <a:t>Davis</a:t>
            </a:r>
            <a:r>
              <a:rPr lang="en-US" sz="1200" b="0" i="0" u="none" strike="noStrike" kern="1200" baseline="0" dirty="0">
                <a:solidFill>
                  <a:schemeClr val="tx1"/>
                </a:solidFill>
                <a:latin typeface="Avenir" panose="02000503020000020003" pitchFamily="2" charset="0"/>
                <a:ea typeface="+mn-ea"/>
                <a:cs typeface="+mn-cs"/>
              </a:rPr>
              <a:t>, 945 F.3d at 492 (“[A] third party’s rights do not have to be sacrificed on the altar of reasonable accommodation.” (internal quotation and alteration marks and citation omitted)). </a:t>
            </a:r>
            <a:endParaRPr lang="en-US" dirty="0"/>
          </a:p>
          <a:p>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10</a:t>
            </a:fld>
            <a:endParaRPr lang="en-US"/>
          </a:p>
        </p:txBody>
      </p:sp>
    </p:spTree>
    <p:extLst>
      <p:ext uri="{BB962C8B-B14F-4D97-AF65-F5344CB8AC3E}">
        <p14:creationId xmlns:p14="http://schemas.microsoft.com/office/powerpoint/2010/main" val="258731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exception cannot be applied whole-sale to</a:t>
            </a:r>
            <a:r>
              <a:rPr lang="en-US" baseline="0" dirty="0"/>
              <a:t> a group or category of people</a:t>
            </a:r>
          </a:p>
          <a:p>
            <a:r>
              <a:rPr lang="en-US" baseline="0" dirty="0"/>
              <a:t>This can’t be used as a “catch-all” defense for discrimination</a:t>
            </a:r>
          </a:p>
          <a:p>
            <a:endParaRPr lang="en-US" baseline="0" dirty="0"/>
          </a:p>
          <a:p>
            <a:r>
              <a:rPr lang="en-US" baseline="0" dirty="0"/>
              <a:t>But, as recovery residence operators, know that it is baked into the law and you should ensure that individuals with a history of violence or presenting a threat to others have safe-guards in place such as assurances for their safe conduct</a:t>
            </a:r>
            <a:endParaRPr lang="en-US" dirty="0"/>
          </a:p>
        </p:txBody>
      </p:sp>
      <p:sp>
        <p:nvSpPr>
          <p:cNvPr id="4" name="Slide Number Placeholder 3"/>
          <p:cNvSpPr>
            <a:spLocks noGrp="1"/>
          </p:cNvSpPr>
          <p:nvPr>
            <p:ph type="sldNum" sz="quarter" idx="5"/>
          </p:nvPr>
        </p:nvSpPr>
        <p:spPr/>
        <p:txBody>
          <a:bodyPr/>
          <a:lstStyle/>
          <a:p>
            <a:fld id="{5B14C262-F71B-4430-9689-BB210D9D9DB7}" type="slidenum">
              <a:rPr lang="en-US" smtClean="0"/>
              <a:t>11</a:t>
            </a:fld>
            <a:endParaRPr lang="en-US"/>
          </a:p>
        </p:txBody>
      </p:sp>
    </p:spTree>
    <p:extLst>
      <p:ext uri="{BB962C8B-B14F-4D97-AF65-F5344CB8AC3E}">
        <p14:creationId xmlns:p14="http://schemas.microsoft.com/office/powerpoint/2010/main" val="3756436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2"/>
      </p:bgRef>
    </p:bg>
    <p:spTree>
      <p:nvGrpSpPr>
        <p:cNvPr id="1" name=""/>
        <p:cNvGrpSpPr/>
        <p:nvPr/>
      </p:nvGrpSpPr>
      <p:grpSpPr>
        <a:xfrm>
          <a:off x="0" y="0"/>
          <a:ext cx="0" cy="0"/>
          <a:chOff x="0" y="0"/>
          <a:chExt cx="0" cy="0"/>
        </a:xfrm>
      </p:grpSpPr>
      <p:pic>
        <p:nvPicPr>
          <p:cNvPr id="4" name="Picture 3" descr="A picture containing person, people, crowd&#10;&#10;Description automatically generated">
            <a:extLst>
              <a:ext uri="{FF2B5EF4-FFF2-40B4-BE49-F238E27FC236}">
                <a16:creationId xmlns:a16="http://schemas.microsoft.com/office/drawing/2014/main" id="{7216173D-F10B-E8F5-53DA-CABC57BC99C3}"/>
              </a:ext>
            </a:extLst>
          </p:cNvPr>
          <p:cNvPicPr>
            <a:picLocks noChangeAspect="1"/>
          </p:cNvPicPr>
          <p:nvPr userDrawn="1"/>
        </p:nvPicPr>
        <p:blipFill rotWithShape="1">
          <a:blip r:embed="rId2"/>
          <a:srcRect t="36841" b="21000"/>
          <a:stretch/>
        </p:blipFill>
        <p:spPr>
          <a:xfrm>
            <a:off x="0" y="3429000"/>
            <a:ext cx="12199971" cy="3429000"/>
          </a:xfrm>
          <a:prstGeom prst="rect">
            <a:avLst/>
          </a:prstGeom>
        </p:spPr>
      </p:pic>
      <p:sp>
        <p:nvSpPr>
          <p:cNvPr id="5" name="Rectangle 4">
            <a:extLst>
              <a:ext uri="{FF2B5EF4-FFF2-40B4-BE49-F238E27FC236}">
                <a16:creationId xmlns:a16="http://schemas.microsoft.com/office/drawing/2014/main" id="{14389EC8-8579-920F-ADF6-5C4F8EC9E018}"/>
              </a:ext>
            </a:extLst>
          </p:cNvPr>
          <p:cNvSpPr/>
          <p:nvPr userDrawn="1"/>
        </p:nvSpPr>
        <p:spPr>
          <a:xfrm>
            <a:off x="2550493" y="4007324"/>
            <a:ext cx="7298489" cy="2272352"/>
          </a:xfrm>
          <a:prstGeom prst="rect">
            <a:avLst/>
          </a:prstGeom>
          <a:solidFill>
            <a:schemeClr val="dk1">
              <a:alpha val="437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37FCAB1-1A86-57C0-4896-FB6CD7212E52}"/>
              </a:ext>
            </a:extLst>
          </p:cNvPr>
          <p:cNvSpPr txBox="1"/>
          <p:nvPr userDrawn="1"/>
        </p:nvSpPr>
        <p:spPr>
          <a:xfrm>
            <a:off x="3161580" y="4424438"/>
            <a:ext cx="6687402" cy="1492716"/>
          </a:xfrm>
          <a:prstGeom prst="rect">
            <a:avLst/>
          </a:prstGeom>
          <a:noFill/>
        </p:spPr>
        <p:txBody>
          <a:bodyPr wrap="square" rtlCol="0">
            <a:spAutoFit/>
          </a:bodyPr>
          <a:lstStyle/>
          <a:p>
            <a:pPr>
              <a:spcAft>
                <a:spcPts val="600"/>
              </a:spcAft>
            </a:pPr>
            <a:r>
              <a:rPr lang="en-US" sz="3800" b="1" i="0" spc="20" baseline="0" dirty="0">
                <a:latin typeface="Avenir Heavy" panose="02000503020000020003" pitchFamily="2" charset="0"/>
              </a:rPr>
              <a:t>Justice, served.</a:t>
            </a:r>
          </a:p>
          <a:p>
            <a:r>
              <a:rPr lang="en-US" sz="2400" b="0" i="0" dirty="0">
                <a:latin typeface="Avenir Medium" panose="02000503020000020003" pitchFamily="2" charset="0"/>
              </a:rPr>
              <a:t>Helping people overcome injustice</a:t>
            </a:r>
            <a:br>
              <a:rPr lang="en-US" sz="2400" b="0" i="0" dirty="0">
                <a:latin typeface="Avenir Medium" panose="02000503020000020003" pitchFamily="2" charset="0"/>
              </a:rPr>
            </a:br>
            <a:r>
              <a:rPr lang="en-US" sz="2400" b="0" i="0" dirty="0">
                <a:latin typeface="Avenir Medium" panose="02000503020000020003" pitchFamily="2" charset="0"/>
              </a:rPr>
              <a:t>is more than just our work. It’s our passion.</a:t>
            </a:r>
          </a:p>
        </p:txBody>
      </p:sp>
      <p:pic>
        <p:nvPicPr>
          <p:cNvPr id="8" name="Picture 7" descr="Text&#10;&#10;Description automatically generated">
            <a:extLst>
              <a:ext uri="{FF2B5EF4-FFF2-40B4-BE49-F238E27FC236}">
                <a16:creationId xmlns:a16="http://schemas.microsoft.com/office/drawing/2014/main" id="{5A8EE41B-FC3A-2C76-C828-5B36AF90A0DE}"/>
              </a:ext>
            </a:extLst>
          </p:cNvPr>
          <p:cNvPicPr>
            <a:picLocks noChangeAspect="1"/>
          </p:cNvPicPr>
          <p:nvPr userDrawn="1"/>
        </p:nvPicPr>
        <p:blipFill>
          <a:blip r:embed="rId3"/>
          <a:stretch>
            <a:fillRect/>
          </a:stretch>
        </p:blipFill>
        <p:spPr>
          <a:xfrm>
            <a:off x="3487092" y="222977"/>
            <a:ext cx="5425293" cy="1251991"/>
          </a:xfrm>
          <a:prstGeom prst="rect">
            <a:avLst/>
          </a:prstGeom>
        </p:spPr>
      </p:pic>
      <p:sp>
        <p:nvSpPr>
          <p:cNvPr id="10" name="Text Placeholder 9">
            <a:extLst>
              <a:ext uri="{FF2B5EF4-FFF2-40B4-BE49-F238E27FC236}">
                <a16:creationId xmlns:a16="http://schemas.microsoft.com/office/drawing/2014/main" id="{E1FE3D09-912D-1889-238C-C5944FF30312}"/>
              </a:ext>
            </a:extLst>
          </p:cNvPr>
          <p:cNvSpPr>
            <a:spLocks noGrp="1"/>
          </p:cNvSpPr>
          <p:nvPr>
            <p:ph type="body" sz="quarter" idx="10"/>
          </p:nvPr>
        </p:nvSpPr>
        <p:spPr>
          <a:xfrm>
            <a:off x="764275" y="1735273"/>
            <a:ext cx="10727140" cy="12519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8872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2"/>
      </p:bgRef>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07ABE5B-2EB6-F7E5-BEC6-B2288EC3CA36}"/>
              </a:ext>
            </a:extLst>
          </p:cNvPr>
          <p:cNvPicPr>
            <a:picLocks noChangeAspect="1"/>
          </p:cNvPicPr>
          <p:nvPr userDrawn="1"/>
        </p:nvPicPr>
        <p:blipFill>
          <a:blip r:embed="rId2"/>
          <a:stretch>
            <a:fillRect/>
          </a:stretch>
        </p:blipFill>
        <p:spPr>
          <a:xfrm>
            <a:off x="2855492" y="2931832"/>
            <a:ext cx="6481008" cy="1495617"/>
          </a:xfrm>
          <a:prstGeom prst="rect">
            <a:avLst/>
          </a:prstGeom>
        </p:spPr>
      </p:pic>
      <p:sp>
        <p:nvSpPr>
          <p:cNvPr id="5" name="TextBox 4">
            <a:extLst>
              <a:ext uri="{FF2B5EF4-FFF2-40B4-BE49-F238E27FC236}">
                <a16:creationId xmlns:a16="http://schemas.microsoft.com/office/drawing/2014/main" id="{0A07299F-D147-D2C7-A041-1D1D910036D2}"/>
              </a:ext>
            </a:extLst>
          </p:cNvPr>
          <p:cNvSpPr txBox="1"/>
          <p:nvPr userDrawn="1"/>
        </p:nvSpPr>
        <p:spPr>
          <a:xfrm>
            <a:off x="3216162" y="5047559"/>
            <a:ext cx="5759669" cy="1277273"/>
          </a:xfrm>
          <a:prstGeom prst="rect">
            <a:avLst/>
          </a:prstGeom>
          <a:noFill/>
        </p:spPr>
        <p:txBody>
          <a:bodyPr wrap="square" rtlCol="0">
            <a:spAutoFit/>
          </a:bodyPr>
          <a:lstStyle/>
          <a:p>
            <a:pPr algn="ctr">
              <a:lnSpc>
                <a:spcPct val="100000"/>
              </a:lnSpc>
              <a:spcAft>
                <a:spcPts val="300"/>
              </a:spcAft>
            </a:pPr>
            <a:r>
              <a:rPr lang="en-US" b="0" i="0" dirty="0">
                <a:solidFill>
                  <a:srgbClr val="FFFFFF"/>
                </a:solidFill>
                <a:effectLst/>
                <a:latin typeface="Avenir" panose="02000503020000020003" pitchFamily="2" charset="0"/>
              </a:rPr>
              <a:t>117 West 4th Street, Suite 200</a:t>
            </a:r>
          </a:p>
          <a:p>
            <a:pPr algn="ctr">
              <a:lnSpc>
                <a:spcPct val="100000"/>
              </a:lnSpc>
              <a:spcAft>
                <a:spcPts val="300"/>
              </a:spcAft>
            </a:pPr>
            <a:r>
              <a:rPr lang="en-US" b="0" i="0" dirty="0">
                <a:solidFill>
                  <a:srgbClr val="FFFFFF"/>
                </a:solidFill>
                <a:effectLst/>
                <a:latin typeface="Avenir" panose="02000503020000020003" pitchFamily="2" charset="0"/>
              </a:rPr>
              <a:t>Royal Oak, Michigan 48067</a:t>
            </a:r>
            <a:br>
              <a:rPr lang="en-US" b="0" i="0" dirty="0">
                <a:latin typeface="Avenir" panose="02000503020000020003" pitchFamily="2" charset="0"/>
              </a:rPr>
            </a:br>
            <a:r>
              <a:rPr lang="en-US" b="0" i="0" dirty="0">
                <a:solidFill>
                  <a:srgbClr val="FFFFFF"/>
                </a:solidFill>
                <a:effectLst/>
                <a:latin typeface="Avenir" panose="02000503020000020003" pitchFamily="2" charset="0"/>
              </a:rPr>
              <a:t>(248) 398-9800</a:t>
            </a:r>
          </a:p>
          <a:p>
            <a:pPr algn="ctr">
              <a:lnSpc>
                <a:spcPct val="100000"/>
              </a:lnSpc>
              <a:spcAft>
                <a:spcPts val="300"/>
              </a:spcAft>
            </a:pPr>
            <a:r>
              <a:rPr lang="en-US" b="0" i="0" dirty="0" err="1">
                <a:solidFill>
                  <a:srgbClr val="FFFFFF"/>
                </a:solidFill>
                <a:effectLst/>
                <a:latin typeface="Avenir" panose="02000503020000020003" pitchFamily="2" charset="0"/>
              </a:rPr>
              <a:t>www.pittlawpc.com</a:t>
            </a:r>
            <a:endParaRPr lang="en-US" b="0" i="0" dirty="0">
              <a:latin typeface="Avenir" panose="02000503020000020003" pitchFamily="2" charset="0"/>
            </a:endParaRPr>
          </a:p>
        </p:txBody>
      </p:sp>
      <p:sp>
        <p:nvSpPr>
          <p:cNvPr id="3" name="Text Placeholder 2">
            <a:extLst>
              <a:ext uri="{FF2B5EF4-FFF2-40B4-BE49-F238E27FC236}">
                <a16:creationId xmlns:a16="http://schemas.microsoft.com/office/drawing/2014/main" id="{60CDB741-81B9-F515-DAD4-447007702320}"/>
              </a:ext>
            </a:extLst>
          </p:cNvPr>
          <p:cNvSpPr>
            <a:spLocks noGrp="1"/>
          </p:cNvSpPr>
          <p:nvPr>
            <p:ph type="body" sz="quarter" idx="10"/>
          </p:nvPr>
        </p:nvSpPr>
        <p:spPr>
          <a:xfrm>
            <a:off x="2601910" y="732530"/>
            <a:ext cx="6988175" cy="107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59961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0AA850-B401-3692-5FFF-1EEF68CAF8C1}"/>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C91861F-6BFA-08B3-5876-2E07C9A64AA9}"/>
              </a:ext>
            </a:extLst>
          </p:cNvPr>
          <p:cNvSpPr>
            <a:spLocks noGrp="1"/>
          </p:cNvSpPr>
          <p:nvPr>
            <p:ph type="ctrTitle"/>
          </p:nvPr>
        </p:nvSpPr>
        <p:spPr>
          <a:xfrm>
            <a:off x="1524000" y="1122363"/>
            <a:ext cx="9144000" cy="2387600"/>
          </a:xfrm>
        </p:spPr>
        <p:txBody>
          <a:bodyPr anchor="b"/>
          <a:lstStyle>
            <a:lvl1pPr algn="ctr">
              <a:defRPr sz="6000" b="0" i="0">
                <a:latin typeface="Avenir Medium" panose="02000503020000020003" pitchFamily="2" charset="0"/>
              </a:defRPr>
            </a:lvl1pPr>
          </a:lstStyle>
          <a:p>
            <a:r>
              <a:rPr lang="en-US" dirty="0"/>
              <a:t>Click to edit Master title style</a:t>
            </a:r>
          </a:p>
        </p:txBody>
      </p:sp>
      <p:sp>
        <p:nvSpPr>
          <p:cNvPr id="7" name="Subtitle 2">
            <a:extLst>
              <a:ext uri="{FF2B5EF4-FFF2-40B4-BE49-F238E27FC236}">
                <a16:creationId xmlns:a16="http://schemas.microsoft.com/office/drawing/2014/main" id="{23062C5B-EEA7-4604-25F4-19217FDC1D28}"/>
              </a:ext>
            </a:extLst>
          </p:cNvPr>
          <p:cNvSpPr>
            <a:spLocks noGrp="1"/>
          </p:cNvSpPr>
          <p:nvPr>
            <p:ph type="subTitle" idx="1"/>
          </p:nvPr>
        </p:nvSpPr>
        <p:spPr>
          <a:xfrm>
            <a:off x="1524000" y="3602038"/>
            <a:ext cx="9144000" cy="1655762"/>
          </a:xfrm>
        </p:spPr>
        <p:txBody>
          <a:bodyPr/>
          <a:lstStyle>
            <a:lvl1pPr marL="0" indent="0" algn="ctr">
              <a:buNone/>
              <a:defRPr sz="2400" b="0" i="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descr="Text&#10;&#10;Description automatically generated">
            <a:extLst>
              <a:ext uri="{FF2B5EF4-FFF2-40B4-BE49-F238E27FC236}">
                <a16:creationId xmlns:a16="http://schemas.microsoft.com/office/drawing/2014/main" id="{6097C453-0648-893F-23B1-BC866FEE9292}"/>
              </a:ext>
            </a:extLst>
          </p:cNvPr>
          <p:cNvPicPr>
            <a:picLocks noChangeAspect="1"/>
          </p:cNvPicPr>
          <p:nvPr userDrawn="1"/>
        </p:nvPicPr>
        <p:blipFill>
          <a:blip r:embed="rId2"/>
          <a:stretch>
            <a:fillRect/>
          </a:stretch>
        </p:blipFill>
        <p:spPr>
          <a:xfrm>
            <a:off x="4236537" y="5859099"/>
            <a:ext cx="3718926" cy="858214"/>
          </a:xfrm>
          <a:prstGeom prst="rect">
            <a:avLst/>
          </a:prstGeom>
        </p:spPr>
      </p:pic>
    </p:spTree>
    <p:extLst>
      <p:ext uri="{BB962C8B-B14F-4D97-AF65-F5344CB8AC3E}">
        <p14:creationId xmlns:p14="http://schemas.microsoft.com/office/powerpoint/2010/main" val="131178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2247-8E4A-2B80-A8A6-E088EDEC3B2B}"/>
              </a:ext>
            </a:extLst>
          </p:cNvPr>
          <p:cNvSpPr>
            <a:spLocks noGrp="1"/>
          </p:cNvSpPr>
          <p:nvPr>
            <p:ph type="title"/>
          </p:nvPr>
        </p:nvSpPr>
        <p:spPr/>
        <p:txBody>
          <a:bodyPr/>
          <a:lstStyle>
            <a:lvl1pPr>
              <a:defRPr b="0" i="0">
                <a:latin typeface="Avenir Next Medium"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05484-02B8-BC27-8302-17EEA3480CED}"/>
              </a:ext>
            </a:extLst>
          </p:cNvPr>
          <p:cNvSpPr>
            <a:spLocks noGrp="1"/>
          </p:cNvSpPr>
          <p:nvPr>
            <p:ph idx="1"/>
          </p:nvPr>
        </p:nvSpPr>
        <p:spPr>
          <a:xfrm>
            <a:off x="838200" y="1825625"/>
            <a:ext cx="10515600" cy="363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D4A245-4460-5D9F-DDE1-15B6B97C08F9}"/>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639AF140-88B6-CD8E-D7B0-C17E524695F4}"/>
              </a:ext>
            </a:extLst>
          </p:cNvPr>
          <p:cNvPicPr>
            <a:picLocks noChangeAspect="1"/>
          </p:cNvPicPr>
          <p:nvPr userDrawn="1"/>
        </p:nvPicPr>
        <p:blipFill>
          <a:blip r:embed="rId2"/>
          <a:stretch>
            <a:fillRect/>
          </a:stretch>
        </p:blipFill>
        <p:spPr>
          <a:xfrm>
            <a:off x="4236537" y="5859099"/>
            <a:ext cx="3718926" cy="858214"/>
          </a:xfrm>
          <a:prstGeom prst="rect">
            <a:avLst/>
          </a:prstGeom>
        </p:spPr>
      </p:pic>
    </p:spTree>
    <p:extLst>
      <p:ext uri="{BB962C8B-B14F-4D97-AF65-F5344CB8AC3E}">
        <p14:creationId xmlns:p14="http://schemas.microsoft.com/office/powerpoint/2010/main" val="159927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amp; Content - 2 col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F92C-85A1-64E7-4E04-E8896612C5CC}"/>
              </a:ext>
            </a:extLst>
          </p:cNvPr>
          <p:cNvSpPr>
            <a:spLocks noGrp="1"/>
          </p:cNvSpPr>
          <p:nvPr>
            <p:ph type="title"/>
          </p:nvPr>
        </p:nvSpPr>
        <p:spPr/>
        <p:txBody>
          <a:bodyPr/>
          <a:lstStyle>
            <a:lvl1pPr>
              <a:defRPr b="0" i="0">
                <a:latin typeface="Avenir Next Medium"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2A4376F-2F87-4844-6D59-9AE603CCEDB8}"/>
              </a:ext>
            </a:extLst>
          </p:cNvPr>
          <p:cNvSpPr>
            <a:spLocks noGrp="1"/>
          </p:cNvSpPr>
          <p:nvPr>
            <p:ph sz="half" idx="1"/>
          </p:nvPr>
        </p:nvSpPr>
        <p:spPr>
          <a:xfrm>
            <a:off x="838200" y="1825625"/>
            <a:ext cx="5181600" cy="3537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F1D437-B54A-553E-B243-7B0ACA4F9F32}"/>
              </a:ext>
            </a:extLst>
          </p:cNvPr>
          <p:cNvSpPr>
            <a:spLocks noGrp="1"/>
          </p:cNvSpPr>
          <p:nvPr>
            <p:ph sz="half" idx="2"/>
          </p:nvPr>
        </p:nvSpPr>
        <p:spPr>
          <a:xfrm>
            <a:off x="6172200" y="1825625"/>
            <a:ext cx="5181600" cy="3537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0C7A1F6-6A7E-C956-8CA4-37CB02313AD3}"/>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68BDDBED-D50D-E98F-5279-EB9203C3106F}"/>
              </a:ext>
            </a:extLst>
          </p:cNvPr>
          <p:cNvPicPr>
            <a:picLocks noChangeAspect="1"/>
          </p:cNvPicPr>
          <p:nvPr userDrawn="1"/>
        </p:nvPicPr>
        <p:blipFill>
          <a:blip r:embed="rId2"/>
          <a:stretch>
            <a:fillRect/>
          </a:stretch>
        </p:blipFill>
        <p:spPr>
          <a:xfrm>
            <a:off x="4236537" y="5859099"/>
            <a:ext cx="3718926" cy="858214"/>
          </a:xfrm>
          <a:prstGeom prst="rect">
            <a:avLst/>
          </a:prstGeom>
        </p:spPr>
      </p:pic>
    </p:spTree>
    <p:extLst>
      <p:ext uri="{BB962C8B-B14F-4D97-AF65-F5344CB8AC3E}">
        <p14:creationId xmlns:p14="http://schemas.microsoft.com/office/powerpoint/2010/main" val="75036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ic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0AA850-B401-3692-5FFF-1EEF68CAF8C1}"/>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6097C453-0648-893F-23B1-BC866FEE9292}"/>
              </a:ext>
            </a:extLst>
          </p:cNvPr>
          <p:cNvPicPr>
            <a:picLocks noChangeAspect="1"/>
          </p:cNvPicPr>
          <p:nvPr userDrawn="1"/>
        </p:nvPicPr>
        <p:blipFill>
          <a:blip r:embed="rId2"/>
          <a:stretch>
            <a:fillRect/>
          </a:stretch>
        </p:blipFill>
        <p:spPr>
          <a:xfrm>
            <a:off x="4236537" y="5859099"/>
            <a:ext cx="3718926" cy="858214"/>
          </a:xfrm>
          <a:prstGeom prst="rect">
            <a:avLst/>
          </a:prstGeom>
        </p:spPr>
      </p:pic>
      <p:sp>
        <p:nvSpPr>
          <p:cNvPr id="9" name="Picture Placeholder 8">
            <a:extLst>
              <a:ext uri="{FF2B5EF4-FFF2-40B4-BE49-F238E27FC236}">
                <a16:creationId xmlns:a16="http://schemas.microsoft.com/office/drawing/2014/main" id="{BF83A0F8-EC9D-3604-03A5-7A3D43F4098E}"/>
              </a:ext>
            </a:extLst>
          </p:cNvPr>
          <p:cNvSpPr>
            <a:spLocks noGrp="1"/>
          </p:cNvSpPr>
          <p:nvPr>
            <p:ph type="pic" sz="quarter" idx="10"/>
          </p:nvPr>
        </p:nvSpPr>
        <p:spPr>
          <a:xfrm>
            <a:off x="6665794" y="365125"/>
            <a:ext cx="4839269" cy="5094288"/>
          </a:xfrm>
        </p:spPr>
        <p:txBody>
          <a:bodyPr/>
          <a:lstStyle/>
          <a:p>
            <a:endParaRPr lang="en-US"/>
          </a:p>
        </p:txBody>
      </p:sp>
      <p:sp>
        <p:nvSpPr>
          <p:cNvPr id="10" name="Title 1">
            <a:extLst>
              <a:ext uri="{FF2B5EF4-FFF2-40B4-BE49-F238E27FC236}">
                <a16:creationId xmlns:a16="http://schemas.microsoft.com/office/drawing/2014/main" id="{85A1A8A1-3413-A127-1F48-7A923338E168}"/>
              </a:ext>
            </a:extLst>
          </p:cNvPr>
          <p:cNvSpPr>
            <a:spLocks noGrp="1"/>
          </p:cNvSpPr>
          <p:nvPr>
            <p:ph type="title"/>
          </p:nvPr>
        </p:nvSpPr>
        <p:spPr>
          <a:xfrm>
            <a:off x="838200" y="365125"/>
            <a:ext cx="5603543" cy="1325563"/>
          </a:xfrm>
        </p:spPr>
        <p:txBody>
          <a:bodyPr/>
          <a:lstStyle>
            <a:lvl1pPr>
              <a:defRPr b="0" i="0">
                <a:latin typeface="Avenir Next Medium" panose="020B0503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BBD3EE7A-DA6A-B1D1-643D-A32E5CE2CA07}"/>
              </a:ext>
            </a:extLst>
          </p:cNvPr>
          <p:cNvSpPr>
            <a:spLocks noGrp="1"/>
          </p:cNvSpPr>
          <p:nvPr>
            <p:ph idx="1"/>
          </p:nvPr>
        </p:nvSpPr>
        <p:spPr>
          <a:xfrm>
            <a:off x="838200" y="1825625"/>
            <a:ext cx="5603543" cy="363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15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amp; Subtitle -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CC4C-562F-36A7-E2BF-C95CD29397FA}"/>
              </a:ext>
            </a:extLst>
          </p:cNvPr>
          <p:cNvSpPr>
            <a:spLocks noGrp="1"/>
          </p:cNvSpPr>
          <p:nvPr>
            <p:ph type="ctrTitle"/>
          </p:nvPr>
        </p:nvSpPr>
        <p:spPr>
          <a:xfrm>
            <a:off x="1524000" y="1122363"/>
            <a:ext cx="9144000" cy="2387600"/>
          </a:xfrm>
        </p:spPr>
        <p:txBody>
          <a:bodyPr anchor="b"/>
          <a:lstStyle>
            <a:lvl1pPr algn="ctr">
              <a:defRPr sz="6000" b="0" i="0">
                <a:latin typeface="Avenir Medium"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22AA279B-D1BF-255B-F10A-5DAC6AA7FABD}"/>
              </a:ext>
            </a:extLst>
          </p:cNvPr>
          <p:cNvSpPr>
            <a:spLocks noGrp="1"/>
          </p:cNvSpPr>
          <p:nvPr>
            <p:ph type="subTitle" idx="1"/>
          </p:nvPr>
        </p:nvSpPr>
        <p:spPr>
          <a:xfrm>
            <a:off x="1524000" y="3602038"/>
            <a:ext cx="9144000" cy="1655762"/>
          </a:xfrm>
        </p:spPr>
        <p:txBody>
          <a:bodyPr/>
          <a:lstStyle>
            <a:lvl1pPr marL="0" indent="0" algn="ctr">
              <a:buNone/>
              <a:defRPr sz="2400" b="0" i="0">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Rectangle 3">
            <a:extLst>
              <a:ext uri="{FF2B5EF4-FFF2-40B4-BE49-F238E27FC236}">
                <a16:creationId xmlns:a16="http://schemas.microsoft.com/office/drawing/2014/main" id="{B16018D6-33D5-4F40-8C06-74890C65997F}"/>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527C2F47-83A3-A6FA-A4D9-F463539B87EB}"/>
              </a:ext>
            </a:extLst>
          </p:cNvPr>
          <p:cNvPicPr>
            <a:picLocks noChangeAspect="1"/>
          </p:cNvPicPr>
          <p:nvPr userDrawn="1"/>
        </p:nvPicPr>
        <p:blipFill>
          <a:blip r:embed="rId2"/>
          <a:stretch>
            <a:fillRect/>
          </a:stretch>
        </p:blipFill>
        <p:spPr>
          <a:xfrm>
            <a:off x="4236537" y="5859099"/>
            <a:ext cx="3718926" cy="858214"/>
          </a:xfrm>
          <a:prstGeom prst="rect">
            <a:avLst/>
          </a:prstGeom>
        </p:spPr>
      </p:pic>
    </p:spTree>
    <p:extLst>
      <p:ext uri="{BB962C8B-B14F-4D97-AF65-F5344CB8AC3E}">
        <p14:creationId xmlns:p14="http://schemas.microsoft.com/office/powerpoint/2010/main" val="196871517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mp; Content -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2247-8E4A-2B80-A8A6-E088EDEC3B2B}"/>
              </a:ext>
            </a:extLst>
          </p:cNvPr>
          <p:cNvSpPr>
            <a:spLocks noGrp="1"/>
          </p:cNvSpPr>
          <p:nvPr>
            <p:ph type="title"/>
          </p:nvPr>
        </p:nvSpPr>
        <p:spPr/>
        <p:txBody>
          <a:bodyPr/>
          <a:lstStyle>
            <a:lvl1pPr>
              <a:defRPr b="0" i="0">
                <a:latin typeface="Avenir Next Medium"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EB05484-02B8-BC27-8302-17EEA3480CED}"/>
              </a:ext>
            </a:extLst>
          </p:cNvPr>
          <p:cNvSpPr>
            <a:spLocks noGrp="1"/>
          </p:cNvSpPr>
          <p:nvPr>
            <p:ph idx="1"/>
          </p:nvPr>
        </p:nvSpPr>
        <p:spPr>
          <a:xfrm>
            <a:off x="838200" y="1825625"/>
            <a:ext cx="10515600" cy="363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8D4A245-4460-5D9F-DDE1-15B6B97C08F9}"/>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639AF140-88B6-CD8E-D7B0-C17E524695F4}"/>
              </a:ext>
            </a:extLst>
          </p:cNvPr>
          <p:cNvPicPr>
            <a:picLocks noChangeAspect="1"/>
          </p:cNvPicPr>
          <p:nvPr userDrawn="1"/>
        </p:nvPicPr>
        <p:blipFill>
          <a:blip r:embed="rId2"/>
          <a:stretch>
            <a:fillRect/>
          </a:stretch>
        </p:blipFill>
        <p:spPr>
          <a:xfrm>
            <a:off x="4236537" y="5859099"/>
            <a:ext cx="3718926" cy="858214"/>
          </a:xfrm>
          <a:prstGeom prst="rect">
            <a:avLst/>
          </a:prstGeom>
        </p:spPr>
      </p:pic>
    </p:spTree>
    <p:extLst>
      <p:ext uri="{BB962C8B-B14F-4D97-AF65-F5344CB8AC3E}">
        <p14:creationId xmlns:p14="http://schemas.microsoft.com/office/powerpoint/2010/main" val="254632843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amp; Content - 2 col -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9F92C-85A1-64E7-4E04-E8896612C5CC}"/>
              </a:ext>
            </a:extLst>
          </p:cNvPr>
          <p:cNvSpPr>
            <a:spLocks noGrp="1"/>
          </p:cNvSpPr>
          <p:nvPr>
            <p:ph type="title"/>
          </p:nvPr>
        </p:nvSpPr>
        <p:spPr/>
        <p:txBody>
          <a:bodyPr/>
          <a:lstStyle>
            <a:lvl1pPr>
              <a:defRPr b="0" i="0">
                <a:latin typeface="Avenir Next Medium"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2A4376F-2F87-4844-6D59-9AE603CCEDB8}"/>
              </a:ext>
            </a:extLst>
          </p:cNvPr>
          <p:cNvSpPr>
            <a:spLocks noGrp="1"/>
          </p:cNvSpPr>
          <p:nvPr>
            <p:ph sz="half" idx="1"/>
          </p:nvPr>
        </p:nvSpPr>
        <p:spPr>
          <a:xfrm>
            <a:off x="838200" y="1825625"/>
            <a:ext cx="5181600" cy="3537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F1D437-B54A-553E-B243-7B0ACA4F9F32}"/>
              </a:ext>
            </a:extLst>
          </p:cNvPr>
          <p:cNvSpPr>
            <a:spLocks noGrp="1"/>
          </p:cNvSpPr>
          <p:nvPr>
            <p:ph sz="half" idx="2"/>
          </p:nvPr>
        </p:nvSpPr>
        <p:spPr>
          <a:xfrm>
            <a:off x="6172200" y="1825625"/>
            <a:ext cx="5181600" cy="3537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B0C7A1F6-6A7E-C956-8CA4-37CB02313AD3}"/>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68BDDBED-D50D-E98F-5279-EB9203C3106F}"/>
              </a:ext>
            </a:extLst>
          </p:cNvPr>
          <p:cNvPicPr>
            <a:picLocks noChangeAspect="1"/>
          </p:cNvPicPr>
          <p:nvPr userDrawn="1"/>
        </p:nvPicPr>
        <p:blipFill>
          <a:blip r:embed="rId2"/>
          <a:stretch>
            <a:fillRect/>
          </a:stretch>
        </p:blipFill>
        <p:spPr>
          <a:xfrm>
            <a:off x="4236537" y="5859099"/>
            <a:ext cx="3718926" cy="858214"/>
          </a:xfrm>
          <a:prstGeom prst="rect">
            <a:avLst/>
          </a:prstGeom>
        </p:spPr>
      </p:pic>
    </p:spTree>
    <p:extLst>
      <p:ext uri="{BB962C8B-B14F-4D97-AF65-F5344CB8AC3E}">
        <p14:creationId xmlns:p14="http://schemas.microsoft.com/office/powerpoint/2010/main" val="207771022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mp; Pic - Grey">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0AA850-B401-3692-5FFF-1EEF68CAF8C1}"/>
              </a:ext>
            </a:extLst>
          </p:cNvPr>
          <p:cNvSpPr/>
          <p:nvPr userDrawn="1"/>
        </p:nvSpPr>
        <p:spPr>
          <a:xfrm>
            <a:off x="0" y="5718412"/>
            <a:ext cx="12192000" cy="11395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6097C453-0648-893F-23B1-BC866FEE9292}"/>
              </a:ext>
            </a:extLst>
          </p:cNvPr>
          <p:cNvPicPr>
            <a:picLocks noChangeAspect="1"/>
          </p:cNvPicPr>
          <p:nvPr userDrawn="1"/>
        </p:nvPicPr>
        <p:blipFill>
          <a:blip r:embed="rId2"/>
          <a:stretch>
            <a:fillRect/>
          </a:stretch>
        </p:blipFill>
        <p:spPr>
          <a:xfrm>
            <a:off x="4236537" y="5859099"/>
            <a:ext cx="3718926" cy="858214"/>
          </a:xfrm>
          <a:prstGeom prst="rect">
            <a:avLst/>
          </a:prstGeom>
        </p:spPr>
      </p:pic>
      <p:sp>
        <p:nvSpPr>
          <p:cNvPr id="9" name="Picture Placeholder 8">
            <a:extLst>
              <a:ext uri="{FF2B5EF4-FFF2-40B4-BE49-F238E27FC236}">
                <a16:creationId xmlns:a16="http://schemas.microsoft.com/office/drawing/2014/main" id="{BF83A0F8-EC9D-3604-03A5-7A3D43F4098E}"/>
              </a:ext>
            </a:extLst>
          </p:cNvPr>
          <p:cNvSpPr>
            <a:spLocks noGrp="1"/>
          </p:cNvSpPr>
          <p:nvPr>
            <p:ph type="pic" sz="quarter" idx="10"/>
          </p:nvPr>
        </p:nvSpPr>
        <p:spPr>
          <a:xfrm>
            <a:off x="6665794" y="365125"/>
            <a:ext cx="4839269" cy="5094288"/>
          </a:xfrm>
        </p:spPr>
        <p:txBody>
          <a:bodyPr/>
          <a:lstStyle/>
          <a:p>
            <a:endParaRPr lang="en-US"/>
          </a:p>
        </p:txBody>
      </p:sp>
      <p:sp>
        <p:nvSpPr>
          <p:cNvPr id="10" name="Title 1">
            <a:extLst>
              <a:ext uri="{FF2B5EF4-FFF2-40B4-BE49-F238E27FC236}">
                <a16:creationId xmlns:a16="http://schemas.microsoft.com/office/drawing/2014/main" id="{85A1A8A1-3413-A127-1F48-7A923338E168}"/>
              </a:ext>
            </a:extLst>
          </p:cNvPr>
          <p:cNvSpPr>
            <a:spLocks noGrp="1"/>
          </p:cNvSpPr>
          <p:nvPr>
            <p:ph type="title"/>
          </p:nvPr>
        </p:nvSpPr>
        <p:spPr>
          <a:xfrm>
            <a:off x="838200" y="365125"/>
            <a:ext cx="5603543" cy="1325563"/>
          </a:xfrm>
        </p:spPr>
        <p:txBody>
          <a:bodyPr/>
          <a:lstStyle>
            <a:lvl1pPr>
              <a:defRPr b="0" i="0">
                <a:latin typeface="Avenir Next Medium" panose="020B0503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BBD3EE7A-DA6A-B1D1-643D-A32E5CE2CA07}"/>
              </a:ext>
            </a:extLst>
          </p:cNvPr>
          <p:cNvSpPr>
            <a:spLocks noGrp="1"/>
          </p:cNvSpPr>
          <p:nvPr>
            <p:ph idx="1"/>
          </p:nvPr>
        </p:nvSpPr>
        <p:spPr>
          <a:xfrm>
            <a:off x="838200" y="1825625"/>
            <a:ext cx="5603543" cy="363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85127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74233-2A78-EB27-D543-D134D47AF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AC34CE3-A732-BAD3-F0D8-BD2C049F3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3E0661-3302-1C01-3DCD-818D075837CD}"/>
              </a:ext>
            </a:extLst>
          </p:cNvPr>
          <p:cNvSpPr>
            <a:spLocks noGrp="1"/>
          </p:cNvSpPr>
          <p:nvPr>
            <p:ph type="sldNum" sz="quarter" idx="4"/>
          </p:nvPr>
        </p:nvSpPr>
        <p:spPr>
          <a:xfrm>
            <a:off x="10984523" y="6356350"/>
            <a:ext cx="982189" cy="365125"/>
          </a:xfrm>
          <a:prstGeom prst="rect">
            <a:avLst/>
          </a:prstGeom>
        </p:spPr>
        <p:txBody>
          <a:bodyPr vert="horz" lIns="91440" tIns="45720" rIns="91440" bIns="45720" rtlCol="0" anchor="ctr"/>
          <a:lstStyle>
            <a:lvl1pPr algn="r">
              <a:defRPr sz="2000" b="1" i="0">
                <a:solidFill>
                  <a:schemeClr val="tx1">
                    <a:tint val="75000"/>
                  </a:schemeClr>
                </a:solidFill>
                <a:latin typeface="Avenir Next" panose="020B0503020202020204" pitchFamily="34" charset="0"/>
              </a:defRPr>
            </a:lvl1pPr>
          </a:lstStyle>
          <a:p>
            <a:fld id="{DBE29E9B-8F1E-9A49-8DAF-C40636877FAF}" type="slidenum">
              <a:rPr lang="en-US" smtClean="0"/>
              <a:pPr/>
              <a:t>‹#›</a:t>
            </a:fld>
            <a:endParaRPr lang="en-US" dirty="0"/>
          </a:p>
        </p:txBody>
      </p:sp>
    </p:spTree>
    <p:extLst>
      <p:ext uri="{BB962C8B-B14F-4D97-AF65-F5344CB8AC3E}">
        <p14:creationId xmlns:p14="http://schemas.microsoft.com/office/powerpoint/2010/main" val="2535052947"/>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57" r:id="rId3"/>
    <p:sldLayoutId id="2147483659" r:id="rId4"/>
    <p:sldLayoutId id="2147483669" r:id="rId5"/>
    <p:sldLayoutId id="2147483649" r:id="rId6"/>
    <p:sldLayoutId id="2147483667" r:id="rId7"/>
    <p:sldLayoutId id="2147483668" r:id="rId8"/>
    <p:sldLayoutId id="2147483670" r:id="rId9"/>
    <p:sldLayoutId id="2147483651" r:id="rId10"/>
  </p:sldLayoutIdLst>
  <p:txStyles>
    <p:titleStyle>
      <a:lvl1pPr algn="l" defTabSz="914400" rtl="0" eaLnBrk="1" latinLnBrk="0" hangingPunct="1">
        <a:lnSpc>
          <a:spcPct val="90000"/>
        </a:lnSpc>
        <a:spcBef>
          <a:spcPct val="0"/>
        </a:spcBef>
        <a:buNone/>
        <a:defRPr sz="4400" b="1" i="0" kern="1200">
          <a:solidFill>
            <a:schemeClr val="tx1"/>
          </a:solidFill>
          <a:latin typeface="Avenir Next Demi Bold"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nationalfairhousing.org/find-help/"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64F01-1A90-4991-90D2-2F327F087AFD}"/>
              </a:ext>
            </a:extLst>
          </p:cNvPr>
          <p:cNvSpPr>
            <a:spLocks noGrp="1"/>
          </p:cNvSpPr>
          <p:nvPr>
            <p:ph type="body" sz="quarter" idx="10"/>
          </p:nvPr>
        </p:nvSpPr>
        <p:spPr/>
        <p:txBody>
          <a:bodyPr>
            <a:normAutofit/>
          </a:bodyPr>
          <a:lstStyle/>
          <a:p>
            <a:pPr marL="0" indent="0" algn="ctr">
              <a:buNone/>
            </a:pPr>
            <a:r>
              <a:rPr lang="en-US" sz="3600" dirty="0"/>
              <a:t>Fair Housing Laws and Recovery Residences: </a:t>
            </a:r>
            <a:br>
              <a:rPr lang="en-US" sz="3600" dirty="0"/>
            </a:br>
            <a:r>
              <a:rPr lang="en-US" sz="3600" dirty="0"/>
              <a:t>Understanding Your Rights</a:t>
            </a:r>
          </a:p>
        </p:txBody>
      </p:sp>
    </p:spTree>
    <p:extLst>
      <p:ext uri="{BB962C8B-B14F-4D97-AF65-F5344CB8AC3E}">
        <p14:creationId xmlns:p14="http://schemas.microsoft.com/office/powerpoint/2010/main" val="367849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1CD1E-AEE4-764E-A5C3-7DF0FA22110C}"/>
              </a:ext>
            </a:extLst>
          </p:cNvPr>
          <p:cNvSpPr>
            <a:spLocks noGrp="1"/>
          </p:cNvSpPr>
          <p:nvPr>
            <p:ph type="ctrTitle"/>
          </p:nvPr>
        </p:nvSpPr>
        <p:spPr>
          <a:xfrm>
            <a:off x="1524000" y="836613"/>
            <a:ext cx="9144000" cy="896937"/>
          </a:xfrm>
        </p:spPr>
        <p:txBody>
          <a:bodyPr>
            <a:normAutofit fontScale="90000"/>
          </a:bodyPr>
          <a:lstStyle/>
          <a:p>
            <a:r>
              <a:rPr lang="en-US" dirty="0"/>
              <a:t>Reasonable</a:t>
            </a:r>
          </a:p>
        </p:txBody>
      </p:sp>
      <p:sp>
        <p:nvSpPr>
          <p:cNvPr id="3" name="Subtitle 2">
            <a:extLst>
              <a:ext uri="{FF2B5EF4-FFF2-40B4-BE49-F238E27FC236}">
                <a16:creationId xmlns:a16="http://schemas.microsoft.com/office/drawing/2014/main" id="{23BD10DF-4374-90A7-6E53-FB5653A283DD}"/>
              </a:ext>
            </a:extLst>
          </p:cNvPr>
          <p:cNvSpPr>
            <a:spLocks noGrp="1"/>
          </p:cNvSpPr>
          <p:nvPr>
            <p:ph type="subTitle" idx="1"/>
          </p:nvPr>
        </p:nvSpPr>
        <p:spPr>
          <a:xfrm>
            <a:off x="1524000" y="1866900"/>
            <a:ext cx="9144000" cy="3390900"/>
          </a:xfrm>
        </p:spPr>
        <p:txBody>
          <a:bodyPr>
            <a:normAutofit lnSpcReduction="10000"/>
          </a:bodyPr>
          <a:lstStyle/>
          <a:p>
            <a:pPr marL="457200" indent="-457200" algn="l">
              <a:buFont typeface="Arial" panose="020B0604020202020204" pitchFamily="34" charset="0"/>
              <a:buChar char="•"/>
            </a:pPr>
            <a:r>
              <a:rPr lang="en-US" sz="3200" b="0" i="0" u="none" strike="noStrike" kern="1200" baseline="0" dirty="0">
                <a:solidFill>
                  <a:schemeClr val="tx1"/>
                </a:solidFill>
                <a:latin typeface="Avenir" panose="02000503020000020003" pitchFamily="2" charset="0"/>
                <a:ea typeface="+mn-ea"/>
                <a:cs typeface="+mn-cs"/>
              </a:rPr>
              <a:t>The accommodation must not impose an undue financial or administrative burden.</a:t>
            </a:r>
          </a:p>
          <a:p>
            <a:pPr marL="457200" indent="-457200" algn="l">
              <a:buFont typeface="Arial" panose="020B0604020202020204" pitchFamily="34" charset="0"/>
              <a:buChar char="•"/>
            </a:pPr>
            <a:r>
              <a:rPr lang="en-US" sz="3200" b="0" i="0" u="none" strike="noStrike" kern="1200" baseline="0" dirty="0">
                <a:solidFill>
                  <a:schemeClr val="tx1"/>
                </a:solidFill>
                <a:latin typeface="Avenir" panose="02000503020000020003" pitchFamily="2" charset="0"/>
                <a:ea typeface="+mn-ea"/>
                <a:cs typeface="+mn-cs"/>
              </a:rPr>
              <a:t>An accommodation is reasonable if the costs of implementing it do not exceed any expected benefits it will provide to the disabled recipients. </a:t>
            </a:r>
          </a:p>
          <a:p>
            <a:pPr marL="457200" indent="-457200" algn="l">
              <a:buFont typeface="Arial" panose="020B0604020202020204" pitchFamily="34" charset="0"/>
              <a:buChar char="•"/>
            </a:pPr>
            <a:r>
              <a:rPr lang="en-US" sz="3200" b="0" i="0" u="none" strike="noStrike" kern="1200" baseline="0" dirty="0">
                <a:solidFill>
                  <a:schemeClr val="tx1"/>
                </a:solidFill>
                <a:latin typeface="Avenir" panose="02000503020000020003" pitchFamily="2" charset="0"/>
                <a:ea typeface="+mn-ea"/>
                <a:cs typeface="+mn-cs"/>
              </a:rPr>
              <a:t>Would the accommodation interfere with the rights of a third party?</a:t>
            </a:r>
          </a:p>
        </p:txBody>
      </p:sp>
    </p:spTree>
    <p:extLst>
      <p:ext uri="{BB962C8B-B14F-4D97-AF65-F5344CB8AC3E}">
        <p14:creationId xmlns:p14="http://schemas.microsoft.com/office/powerpoint/2010/main" val="427752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DC69-6E02-2A01-3812-F543C3AC46D2}"/>
              </a:ext>
            </a:extLst>
          </p:cNvPr>
          <p:cNvSpPr>
            <a:spLocks noGrp="1"/>
          </p:cNvSpPr>
          <p:nvPr>
            <p:ph type="ctrTitle"/>
          </p:nvPr>
        </p:nvSpPr>
        <p:spPr>
          <a:xfrm>
            <a:off x="1524000" y="950913"/>
            <a:ext cx="9144000" cy="1030287"/>
          </a:xfrm>
        </p:spPr>
        <p:txBody>
          <a:bodyPr/>
          <a:lstStyle/>
          <a:p>
            <a:r>
              <a:rPr lang="en-US" dirty="0"/>
              <a:t>“Direct Threat” Exception</a:t>
            </a:r>
          </a:p>
        </p:txBody>
      </p:sp>
      <p:sp>
        <p:nvSpPr>
          <p:cNvPr id="3" name="Subtitle 2">
            <a:extLst>
              <a:ext uri="{FF2B5EF4-FFF2-40B4-BE49-F238E27FC236}">
                <a16:creationId xmlns:a16="http://schemas.microsoft.com/office/drawing/2014/main" id="{725E76B7-5E21-F271-8DF4-6C688F1FE747}"/>
              </a:ext>
            </a:extLst>
          </p:cNvPr>
          <p:cNvSpPr>
            <a:spLocks noGrp="1"/>
          </p:cNvSpPr>
          <p:nvPr>
            <p:ph type="subTitle" idx="1"/>
          </p:nvPr>
        </p:nvSpPr>
        <p:spPr>
          <a:xfrm>
            <a:off x="1524000" y="1981200"/>
            <a:ext cx="9144000" cy="3657600"/>
          </a:xfrm>
        </p:spPr>
        <p:txBody>
          <a:bodyPr>
            <a:normAutofit fontScale="92500" lnSpcReduction="10000"/>
          </a:bodyPr>
          <a:lstStyle/>
          <a:p>
            <a:pPr marL="914400" lvl="1" indent="-457200" algn="l">
              <a:buFont typeface="Arial" panose="020B0604020202020204" pitchFamily="34" charset="0"/>
              <a:buChar char="•"/>
            </a:pPr>
            <a:r>
              <a:rPr lang="en-US" sz="2600" dirty="0"/>
              <a:t>Applies to an </a:t>
            </a:r>
            <a:r>
              <a:rPr lang="en-US" sz="2600" i="1" dirty="0"/>
              <a:t>individual</a:t>
            </a:r>
            <a:r>
              <a:rPr lang="en-US" sz="2600" dirty="0"/>
              <a:t> whose tenancy would present a “direct threat” to the safety of other individuals or result in substantial physical damage</a:t>
            </a:r>
          </a:p>
          <a:p>
            <a:pPr marL="914400" lvl="1" indent="-457200" algn="l">
              <a:buFont typeface="Arial" panose="020B0604020202020204" pitchFamily="34" charset="0"/>
              <a:buChar char="•"/>
            </a:pPr>
            <a:r>
              <a:rPr lang="en-US" sz="2600" dirty="0"/>
              <a:t>This is a </a:t>
            </a:r>
            <a:r>
              <a:rPr lang="en-US" sz="2600" b="1" dirty="0"/>
              <a:t>very difficult standard </a:t>
            </a:r>
            <a:r>
              <a:rPr lang="en-US" sz="2600" dirty="0"/>
              <a:t>requiring an individualized assessment that considers </a:t>
            </a:r>
            <a:r>
              <a:rPr lang="en-US" sz="2600" b="1" dirty="0"/>
              <a:t>Reliable, Objective </a:t>
            </a:r>
            <a:r>
              <a:rPr lang="en-US" sz="2600" dirty="0"/>
              <a:t>evidence of the threat.</a:t>
            </a:r>
          </a:p>
          <a:p>
            <a:pPr marL="914400" lvl="1" indent="-457200" algn="l">
              <a:buFont typeface="Arial" panose="020B0604020202020204" pitchFamily="34" charset="0"/>
              <a:buChar char="•"/>
            </a:pPr>
            <a:r>
              <a:rPr lang="en-US" sz="2600" dirty="0"/>
              <a:t>If you hear this exception arise:</a:t>
            </a:r>
          </a:p>
          <a:p>
            <a:pPr marL="1257300" lvl="2" indent="-342900" algn="l">
              <a:buFont typeface="Arial" panose="020B0604020202020204" pitchFamily="34" charset="0"/>
              <a:buChar char="•"/>
            </a:pPr>
            <a:r>
              <a:rPr lang="en-US" sz="2200" dirty="0"/>
              <a:t>Ensure that the individual known propensities towards danger can show how circumstances have changed. (Such a request must be limited to the minimum of necessary information required to assess the threat.)</a:t>
            </a:r>
          </a:p>
          <a:p>
            <a:pPr marL="1257300" lvl="2" indent="-342900" algn="l">
              <a:buFont typeface="Arial" panose="020B0604020202020204" pitchFamily="34" charset="0"/>
              <a:buChar char="•"/>
            </a:pPr>
            <a:r>
              <a:rPr lang="en-US" sz="2200" dirty="0"/>
              <a:t>Require satisfactory and reasonable assurances that the individual will not pose a direct threat during her tenancy</a:t>
            </a:r>
          </a:p>
        </p:txBody>
      </p:sp>
    </p:spTree>
    <p:extLst>
      <p:ext uri="{BB962C8B-B14F-4D97-AF65-F5344CB8AC3E}">
        <p14:creationId xmlns:p14="http://schemas.microsoft.com/office/powerpoint/2010/main" val="104372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A264-4C8B-6EAE-11DD-53A58404D3CB}"/>
              </a:ext>
            </a:extLst>
          </p:cNvPr>
          <p:cNvSpPr>
            <a:spLocks noGrp="1"/>
          </p:cNvSpPr>
          <p:nvPr>
            <p:ph type="ctrTitle"/>
          </p:nvPr>
        </p:nvSpPr>
        <p:spPr>
          <a:xfrm>
            <a:off x="1524000" y="474663"/>
            <a:ext cx="9144000" cy="935037"/>
          </a:xfrm>
        </p:spPr>
        <p:txBody>
          <a:bodyPr/>
          <a:lstStyle/>
          <a:p>
            <a:r>
              <a:rPr lang="en-US" dirty="0"/>
              <a:t>Unequal Treatment</a:t>
            </a:r>
          </a:p>
        </p:txBody>
      </p:sp>
      <p:sp>
        <p:nvSpPr>
          <p:cNvPr id="3" name="Subtitle 2">
            <a:extLst>
              <a:ext uri="{FF2B5EF4-FFF2-40B4-BE49-F238E27FC236}">
                <a16:creationId xmlns:a16="http://schemas.microsoft.com/office/drawing/2014/main" id="{C36A2401-C1EB-6260-9389-E36913C8C859}"/>
              </a:ext>
            </a:extLst>
          </p:cNvPr>
          <p:cNvSpPr>
            <a:spLocks noGrp="1"/>
          </p:cNvSpPr>
          <p:nvPr>
            <p:ph type="subTitle" idx="1"/>
          </p:nvPr>
        </p:nvSpPr>
        <p:spPr>
          <a:xfrm>
            <a:off x="1524000" y="1619250"/>
            <a:ext cx="9144000" cy="3943350"/>
          </a:xfrm>
        </p:spPr>
        <p:txBody>
          <a:bodyPr>
            <a:normAutofit lnSpcReduction="10000"/>
          </a:bodyPr>
          <a:lstStyle/>
          <a:p>
            <a:pPr marL="342900" indent="-342900" algn="l">
              <a:buFont typeface="Arial" panose="020B0604020202020204" pitchFamily="34" charset="0"/>
              <a:buChar char="•"/>
            </a:pPr>
            <a:r>
              <a:rPr lang="en-US" dirty="0"/>
              <a:t>Is</a:t>
            </a:r>
            <a:r>
              <a:rPr lang="en-US" baseline="0" dirty="0"/>
              <a:t> the zoning law applied unequally to similarly situated residences?</a:t>
            </a:r>
          </a:p>
          <a:p>
            <a:pPr marL="342900" indent="-342900" algn="l">
              <a:buFont typeface="Arial" panose="020B0604020202020204" pitchFamily="34" charset="0"/>
              <a:buChar char="•"/>
            </a:pPr>
            <a:r>
              <a:rPr lang="en-US" baseline="0" dirty="0"/>
              <a:t>Just because an ordinance singles out people with disabilities, does not make it discriminatory – it might be seen as offering an advantage.</a:t>
            </a:r>
          </a:p>
          <a:p>
            <a:pPr marL="342900" indent="-342900" algn="l">
              <a:buFont typeface="Arial" panose="020B0604020202020204" pitchFamily="34" charset="0"/>
              <a:buChar char="•"/>
            </a:pPr>
            <a:r>
              <a:rPr lang="en-US" baseline="0" dirty="0"/>
              <a:t>Is there a discriminatory purpose?</a:t>
            </a:r>
            <a:r>
              <a:rPr lang="en-US" dirty="0"/>
              <a:t> For instance,</a:t>
            </a:r>
            <a:r>
              <a:rPr lang="en-US" baseline="0" dirty="0"/>
              <a:t> city’s officials harbored personal animus or were ratifying NIMBY sentiments.</a:t>
            </a:r>
          </a:p>
          <a:p>
            <a:pPr marL="342900" indent="-342900" algn="l">
              <a:buFont typeface="Arial" panose="020B0604020202020204" pitchFamily="34" charset="0"/>
              <a:buChar char="•"/>
            </a:pPr>
            <a:r>
              <a:rPr lang="en-US" baseline="0" dirty="0"/>
              <a:t>If the purpose is to disadvantage people with disabilities, then there’s discrimination</a:t>
            </a:r>
          </a:p>
          <a:p>
            <a:pPr algn="l"/>
            <a:r>
              <a:rPr lang="en-US" i="1" dirty="0"/>
              <a:t>Remember that families receive specific constitutional protections that are stronger than the protections for friends, acquaintances and other groups.</a:t>
            </a:r>
          </a:p>
        </p:txBody>
      </p:sp>
    </p:spTree>
    <p:extLst>
      <p:ext uri="{BB962C8B-B14F-4D97-AF65-F5344CB8AC3E}">
        <p14:creationId xmlns:p14="http://schemas.microsoft.com/office/powerpoint/2010/main" val="6191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BD9-16B9-CC20-A7D7-2C4D941101AA}"/>
              </a:ext>
            </a:extLst>
          </p:cNvPr>
          <p:cNvSpPr>
            <a:spLocks noGrp="1"/>
          </p:cNvSpPr>
          <p:nvPr>
            <p:ph type="ctrTitle"/>
          </p:nvPr>
        </p:nvSpPr>
        <p:spPr>
          <a:xfrm>
            <a:off x="1524000" y="1122363"/>
            <a:ext cx="9144000" cy="1068387"/>
          </a:xfrm>
        </p:spPr>
        <p:txBody>
          <a:bodyPr>
            <a:normAutofit/>
          </a:bodyPr>
          <a:lstStyle/>
          <a:p>
            <a:r>
              <a:rPr lang="en-US" dirty="0"/>
              <a:t>Quotas</a:t>
            </a:r>
            <a:r>
              <a:rPr lang="en-US" baseline="0" dirty="0"/>
              <a:t> and Ghettoization</a:t>
            </a:r>
            <a:endParaRPr lang="en-US" dirty="0"/>
          </a:p>
        </p:txBody>
      </p:sp>
      <p:sp>
        <p:nvSpPr>
          <p:cNvPr id="3" name="Subtitle 2">
            <a:extLst>
              <a:ext uri="{FF2B5EF4-FFF2-40B4-BE49-F238E27FC236}">
                <a16:creationId xmlns:a16="http://schemas.microsoft.com/office/drawing/2014/main" id="{02A8F40C-AC04-8301-7C67-0827D4C550C4}"/>
              </a:ext>
            </a:extLst>
          </p:cNvPr>
          <p:cNvSpPr>
            <a:spLocks noGrp="1"/>
          </p:cNvSpPr>
          <p:nvPr>
            <p:ph type="subTitle" idx="1"/>
          </p:nvPr>
        </p:nvSpPr>
        <p:spPr>
          <a:xfrm>
            <a:off x="1524000" y="2190750"/>
            <a:ext cx="9144000" cy="3371850"/>
          </a:xfrm>
        </p:spPr>
        <p:txBody>
          <a:bodyPr>
            <a:normAutofit/>
          </a:bodyPr>
          <a:lstStyle/>
          <a:p>
            <a:pPr algn="l"/>
            <a:r>
              <a:rPr lang="en-US" sz="2800" dirty="0"/>
              <a:t>Distance/Spacing Requirements</a:t>
            </a:r>
            <a:endParaRPr lang="en-US" sz="2800" baseline="0" dirty="0"/>
          </a:p>
          <a:p>
            <a:pPr marL="800100" lvl="1" indent="-342900" algn="l">
              <a:buFont typeface="Arial" panose="020B0604020202020204" pitchFamily="34" charset="0"/>
              <a:buChar char="•"/>
            </a:pPr>
            <a:r>
              <a:rPr lang="en-US" sz="2400" dirty="0"/>
              <a:t>Supposedly promote</a:t>
            </a:r>
            <a:r>
              <a:rPr lang="en-US" sz="2400" baseline="0" dirty="0"/>
              <a:t> integration and prevent clustering</a:t>
            </a:r>
          </a:p>
          <a:p>
            <a:pPr marL="800100" lvl="1" indent="-342900" algn="l">
              <a:buFont typeface="Arial" panose="020B0604020202020204" pitchFamily="34" charset="0"/>
              <a:buChar char="•"/>
            </a:pPr>
            <a:r>
              <a:rPr lang="en-US" sz="2400" dirty="0"/>
              <a:t>Often it’s insufficient to justify the burden</a:t>
            </a:r>
            <a:r>
              <a:rPr lang="en-US" sz="2400" baseline="0" dirty="0"/>
              <a:t> it puts on the disabled</a:t>
            </a:r>
          </a:p>
          <a:p>
            <a:pPr marL="800100" lvl="1" indent="-342900" algn="l">
              <a:buFont typeface="Arial" panose="020B0604020202020204" pitchFamily="34" charset="0"/>
              <a:buChar char="•"/>
            </a:pPr>
            <a:r>
              <a:rPr lang="en-US" sz="2400" baseline="0" dirty="0"/>
              <a:t>FHA protects the rights of the disabled to live in the residence and community of their choice</a:t>
            </a:r>
          </a:p>
          <a:p>
            <a:pPr lvl="0" algn="l"/>
            <a:r>
              <a:rPr lang="en-US" sz="2800" dirty="0"/>
              <a:t>Limited</a:t>
            </a:r>
            <a:r>
              <a:rPr lang="en-US" sz="2800" baseline="0" dirty="0"/>
              <a:t> Choices for Persons in Recovery</a:t>
            </a:r>
          </a:p>
          <a:p>
            <a:pPr marL="800100" lvl="1" indent="-342900" algn="l">
              <a:buFont typeface="Arial" panose="020B0604020202020204" pitchFamily="34" charset="0"/>
              <a:buChar char="•"/>
            </a:pPr>
            <a:r>
              <a:rPr lang="en-US" sz="2400" dirty="0"/>
              <a:t>Belies</a:t>
            </a:r>
            <a:r>
              <a:rPr lang="en-US" sz="2400" baseline="0" dirty="0"/>
              <a:t> the “justification” of preventing clustering, since persons in recovery need to live in a RR</a:t>
            </a:r>
            <a:endParaRPr lang="en-US" sz="2400" dirty="0"/>
          </a:p>
        </p:txBody>
      </p:sp>
    </p:spTree>
    <p:extLst>
      <p:ext uri="{BB962C8B-B14F-4D97-AF65-F5344CB8AC3E}">
        <p14:creationId xmlns:p14="http://schemas.microsoft.com/office/powerpoint/2010/main" val="423307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1CF9-D6BD-2615-5895-AA2EAD739180}"/>
              </a:ext>
            </a:extLst>
          </p:cNvPr>
          <p:cNvSpPr>
            <a:spLocks noGrp="1"/>
          </p:cNvSpPr>
          <p:nvPr>
            <p:ph type="ctrTitle"/>
          </p:nvPr>
        </p:nvSpPr>
        <p:spPr>
          <a:xfrm>
            <a:off x="1524000" y="760413"/>
            <a:ext cx="9144000" cy="915987"/>
          </a:xfrm>
        </p:spPr>
        <p:txBody>
          <a:bodyPr/>
          <a:lstStyle/>
          <a:p>
            <a:r>
              <a:rPr lang="en-US" dirty="0"/>
              <a:t>NIMBY</a:t>
            </a:r>
          </a:p>
        </p:txBody>
      </p:sp>
      <p:sp>
        <p:nvSpPr>
          <p:cNvPr id="3" name="Subtitle 2">
            <a:extLst>
              <a:ext uri="{FF2B5EF4-FFF2-40B4-BE49-F238E27FC236}">
                <a16:creationId xmlns:a16="http://schemas.microsoft.com/office/drawing/2014/main" id="{7927ED88-2EA0-7573-D203-9ACE3A960E60}"/>
              </a:ext>
            </a:extLst>
          </p:cNvPr>
          <p:cNvSpPr>
            <a:spLocks noGrp="1"/>
          </p:cNvSpPr>
          <p:nvPr>
            <p:ph type="subTitle" idx="1"/>
          </p:nvPr>
        </p:nvSpPr>
        <p:spPr>
          <a:xfrm>
            <a:off x="1524000" y="1676400"/>
            <a:ext cx="9144000" cy="3905250"/>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0" i="0" kern="1200" dirty="0">
                <a:solidFill>
                  <a:schemeClr val="tx1"/>
                </a:solidFill>
                <a:effectLst/>
                <a:latin typeface="Avenir" panose="02000503020000020003" pitchFamily="2" charset="0"/>
                <a:ea typeface="+mn-ea"/>
                <a:cs typeface="+mn-cs"/>
              </a:rPr>
              <a:t>“Notice” Rules</a:t>
            </a:r>
            <a:endParaRPr lang="en-US" sz="2800" b="0" i="0" kern="1200" baseline="0" dirty="0">
              <a:solidFill>
                <a:schemeClr val="tx1"/>
              </a:solidFill>
              <a:effectLst/>
              <a:latin typeface="Avenir" panose="02000503020000020003" pitchFamily="2" charset="0"/>
              <a:ea typeface="+mn-ea"/>
              <a:cs typeface="+mn-cs"/>
            </a:endParaRPr>
          </a:p>
          <a:p>
            <a:pPr marL="80010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b="0" i="0" kern="1200" dirty="0">
                <a:solidFill>
                  <a:schemeClr val="tx1"/>
                </a:solidFill>
                <a:effectLst/>
                <a:latin typeface="Avenir" panose="02000503020000020003" pitchFamily="2" charset="0"/>
                <a:ea typeface="+mn-ea"/>
                <a:cs typeface="+mn-cs"/>
              </a:rPr>
              <a:t>Suspicious</a:t>
            </a:r>
            <a:r>
              <a:rPr lang="en-US" sz="2400" b="0" i="0" kern="1200" baseline="0" dirty="0">
                <a:solidFill>
                  <a:schemeClr val="tx1"/>
                </a:solidFill>
                <a:effectLst/>
                <a:latin typeface="Avenir" panose="02000503020000020003" pitchFamily="2" charset="0"/>
                <a:ea typeface="+mn-ea"/>
                <a:cs typeface="+mn-cs"/>
              </a:rPr>
              <a:t> because they can have the effect of facilitating organized opposition to the RR and its residents</a:t>
            </a:r>
            <a:endParaRPr lang="en-US" sz="2400" b="0" i="0" kern="1200" dirty="0">
              <a:solidFill>
                <a:schemeClr val="tx1"/>
              </a:solidFill>
              <a:effectLst/>
              <a:latin typeface="Avenir" panose="02000503020000020003"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0" i="0" kern="1200" dirty="0">
                <a:solidFill>
                  <a:schemeClr val="tx1"/>
                </a:solidFill>
                <a:effectLst/>
                <a:latin typeface="Avenir" panose="02000503020000020003" pitchFamily="2" charset="0"/>
                <a:ea typeface="+mn-ea"/>
                <a:cs typeface="+mn-cs"/>
              </a:rPr>
              <a:t>Are city</a:t>
            </a:r>
            <a:r>
              <a:rPr lang="en-US" sz="2800" b="0" i="0" kern="1200" baseline="0" dirty="0">
                <a:solidFill>
                  <a:schemeClr val="tx1"/>
                </a:solidFill>
                <a:effectLst/>
                <a:latin typeface="Avenir" panose="02000503020000020003" pitchFamily="2" charset="0"/>
                <a:ea typeface="+mn-ea"/>
                <a:cs typeface="+mn-cs"/>
              </a:rPr>
              <a:t> officials e</a:t>
            </a:r>
            <a:r>
              <a:rPr lang="en-US" sz="2800" b="0" i="0" kern="1200" dirty="0">
                <a:solidFill>
                  <a:schemeClr val="tx1"/>
                </a:solidFill>
                <a:effectLst/>
                <a:latin typeface="Avenir" panose="02000503020000020003" pitchFamily="2" charset="0"/>
                <a:ea typeface="+mn-ea"/>
                <a:cs typeface="+mn-cs"/>
              </a:rPr>
              <a:t>choing</a:t>
            </a:r>
            <a:r>
              <a:rPr lang="en-US" sz="2800" b="0" i="0" kern="1200" baseline="0" dirty="0">
                <a:solidFill>
                  <a:schemeClr val="tx1"/>
                </a:solidFill>
                <a:effectLst/>
                <a:latin typeface="Avenir" panose="02000503020000020003" pitchFamily="2" charset="0"/>
                <a:ea typeface="+mn-ea"/>
                <a:cs typeface="+mn-cs"/>
              </a:rPr>
              <a:t> and endorsing discriminatory statements? Imposing delays?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0" i="0" kern="1200" baseline="0" dirty="0">
                <a:solidFill>
                  <a:schemeClr val="tx1"/>
                </a:solidFill>
                <a:effectLst/>
                <a:latin typeface="Avenir" panose="02000503020000020003" pitchFamily="2" charset="0"/>
                <a:ea typeface="+mn-ea"/>
                <a:cs typeface="+mn-cs"/>
              </a:rPr>
              <a:t>Beware of social media</a:t>
            </a:r>
          </a:p>
          <a:p>
            <a:pPr marL="80010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b="0" i="0" kern="1200" baseline="0" dirty="0">
                <a:solidFill>
                  <a:schemeClr val="tx1"/>
                </a:solidFill>
                <a:effectLst/>
                <a:latin typeface="Avenir" panose="02000503020000020003" pitchFamily="2" charset="0"/>
                <a:ea typeface="+mn-ea"/>
                <a:cs typeface="+mn-cs"/>
              </a:rPr>
              <a:t>it can help you build community</a:t>
            </a:r>
          </a:p>
          <a:p>
            <a:pPr marL="800100"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b="0" i="0" kern="1200" baseline="0" dirty="0">
                <a:solidFill>
                  <a:schemeClr val="tx1"/>
                </a:solidFill>
                <a:effectLst/>
                <a:latin typeface="Avenir" panose="02000503020000020003" pitchFamily="2" charset="0"/>
                <a:ea typeface="+mn-ea"/>
                <a:cs typeface="+mn-cs"/>
              </a:rPr>
              <a:t>but it can invite unwanted attention and amplify negative messages.</a:t>
            </a:r>
          </a:p>
        </p:txBody>
      </p:sp>
    </p:spTree>
    <p:extLst>
      <p:ext uri="{BB962C8B-B14F-4D97-AF65-F5344CB8AC3E}">
        <p14:creationId xmlns:p14="http://schemas.microsoft.com/office/powerpoint/2010/main" val="199359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D1CB-53DC-CCC7-5A98-E243FBE49513}"/>
              </a:ext>
            </a:extLst>
          </p:cNvPr>
          <p:cNvSpPr>
            <a:spLocks noGrp="1"/>
          </p:cNvSpPr>
          <p:nvPr>
            <p:ph type="ctrTitle"/>
          </p:nvPr>
        </p:nvSpPr>
        <p:spPr>
          <a:xfrm>
            <a:off x="1524000" y="969963"/>
            <a:ext cx="9144000" cy="915987"/>
          </a:xfrm>
        </p:spPr>
        <p:txBody>
          <a:bodyPr/>
          <a:lstStyle/>
          <a:p>
            <a:pPr lvl="0"/>
            <a:r>
              <a:rPr lang="en-US" dirty="0"/>
              <a:t>Or is it Paternalism?</a:t>
            </a:r>
          </a:p>
        </p:txBody>
      </p:sp>
      <p:sp>
        <p:nvSpPr>
          <p:cNvPr id="3" name="Subtitle 2">
            <a:extLst>
              <a:ext uri="{FF2B5EF4-FFF2-40B4-BE49-F238E27FC236}">
                <a16:creationId xmlns:a16="http://schemas.microsoft.com/office/drawing/2014/main" id="{AFE93190-9119-3F1E-E6C4-5C39FD7875EC}"/>
              </a:ext>
            </a:extLst>
          </p:cNvPr>
          <p:cNvSpPr>
            <a:spLocks noGrp="1"/>
          </p:cNvSpPr>
          <p:nvPr>
            <p:ph type="subTitle" idx="1"/>
          </p:nvPr>
        </p:nvSpPr>
        <p:spPr>
          <a:xfrm>
            <a:off x="1524000" y="1885950"/>
            <a:ext cx="9144000" cy="337185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i="0" kern="1200" dirty="0">
                <a:solidFill>
                  <a:schemeClr val="tx1"/>
                </a:solidFill>
                <a:effectLst/>
                <a:latin typeface="Avenir" panose="02000503020000020003" pitchFamily="2" charset="0"/>
                <a:ea typeface="+mn-ea"/>
                <a:cs typeface="+mn-cs"/>
              </a:rPr>
              <a:t>The only clustering or segregation that will occur, then, is as the result of the free choice of the disabled. In other words, the state's policy of forced integration is not protecting the disabled from any forced segregation; rather, the state is forcing them to integrate based on the paternalistic idea that it knows best where the disabled should choose to live.</a:t>
            </a:r>
            <a:br>
              <a:rPr lang="en-US" sz="2400" b="0" i="0" kern="1200" dirty="0">
                <a:solidFill>
                  <a:schemeClr val="tx1"/>
                </a:solidFill>
                <a:effectLst/>
                <a:latin typeface="Avenir" panose="02000503020000020003" pitchFamily="2" charset="0"/>
                <a:ea typeface="+mn-ea"/>
                <a:cs typeface="+mn-cs"/>
              </a:rPr>
            </a:br>
            <a:br>
              <a:rPr lang="en-US" sz="2400" b="0" i="0" kern="1200" dirty="0">
                <a:solidFill>
                  <a:schemeClr val="tx1"/>
                </a:solidFill>
                <a:effectLst/>
                <a:latin typeface="Avenir" panose="02000503020000020003" pitchFamily="2" charset="0"/>
                <a:ea typeface="+mn-ea"/>
                <a:cs typeface="+mn-cs"/>
              </a:rPr>
            </a:br>
            <a:r>
              <a:rPr lang="en-US" sz="2400" b="0" i="0" u="sng" kern="1200" dirty="0">
                <a:solidFill>
                  <a:schemeClr val="tx1"/>
                </a:solidFill>
                <a:effectLst/>
                <a:latin typeface="Avenir" panose="02000503020000020003" pitchFamily="2" charset="0"/>
                <a:ea typeface="+mn-ea"/>
                <a:cs typeface="+mn-cs"/>
              </a:rPr>
              <a:t>Larkin v. State of Mich. </a:t>
            </a:r>
            <a:r>
              <a:rPr lang="en-US" sz="2400" b="0" i="0" u="sng" kern="1200" dirty="0" err="1">
                <a:solidFill>
                  <a:schemeClr val="tx1"/>
                </a:solidFill>
                <a:effectLst/>
                <a:latin typeface="Avenir" panose="02000503020000020003" pitchFamily="2" charset="0"/>
                <a:ea typeface="+mn-ea"/>
                <a:cs typeface="+mn-cs"/>
              </a:rPr>
              <a:t>Dep't</a:t>
            </a:r>
            <a:r>
              <a:rPr lang="en-US" sz="2400" b="0" i="0" u="sng" kern="1200" dirty="0">
                <a:solidFill>
                  <a:schemeClr val="tx1"/>
                </a:solidFill>
                <a:effectLst/>
                <a:latin typeface="Avenir" panose="02000503020000020003" pitchFamily="2" charset="0"/>
                <a:ea typeface="+mn-ea"/>
                <a:cs typeface="+mn-cs"/>
              </a:rPr>
              <a:t> of Soc. Servs.</a:t>
            </a:r>
            <a:r>
              <a:rPr lang="en-US" sz="2400" b="0" i="0" kern="1200" dirty="0">
                <a:solidFill>
                  <a:schemeClr val="tx1"/>
                </a:solidFill>
                <a:effectLst/>
                <a:latin typeface="Avenir" panose="02000503020000020003" pitchFamily="2" charset="0"/>
                <a:ea typeface="+mn-ea"/>
                <a:cs typeface="+mn-cs"/>
              </a:rPr>
              <a:t>, 89 F.3d 285, 291 (6th Cir. 1996)</a:t>
            </a:r>
          </a:p>
        </p:txBody>
      </p:sp>
    </p:spTree>
    <p:extLst>
      <p:ext uri="{BB962C8B-B14F-4D97-AF65-F5344CB8AC3E}">
        <p14:creationId xmlns:p14="http://schemas.microsoft.com/office/powerpoint/2010/main" val="166827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7865-AFA4-5983-EC93-87E064368517}"/>
              </a:ext>
            </a:extLst>
          </p:cNvPr>
          <p:cNvSpPr>
            <a:spLocks noGrp="1"/>
          </p:cNvSpPr>
          <p:nvPr>
            <p:ph type="ctrTitle"/>
          </p:nvPr>
        </p:nvSpPr>
        <p:spPr>
          <a:xfrm>
            <a:off x="1524000" y="684213"/>
            <a:ext cx="9144000" cy="1049337"/>
          </a:xfrm>
        </p:spPr>
        <p:txBody>
          <a:bodyPr/>
          <a:lstStyle/>
          <a:p>
            <a:r>
              <a:rPr lang="en-US" dirty="0"/>
              <a:t>How Courts Decide</a:t>
            </a:r>
          </a:p>
        </p:txBody>
      </p:sp>
      <p:sp>
        <p:nvSpPr>
          <p:cNvPr id="3" name="Subtitle 2">
            <a:extLst>
              <a:ext uri="{FF2B5EF4-FFF2-40B4-BE49-F238E27FC236}">
                <a16:creationId xmlns:a16="http://schemas.microsoft.com/office/drawing/2014/main" id="{434C5B20-A53D-3BCB-DDFE-E9229540741A}"/>
              </a:ext>
            </a:extLst>
          </p:cNvPr>
          <p:cNvSpPr>
            <a:spLocks noGrp="1"/>
          </p:cNvSpPr>
          <p:nvPr>
            <p:ph type="subTitle" idx="1"/>
          </p:nvPr>
        </p:nvSpPr>
        <p:spPr>
          <a:xfrm>
            <a:off x="1524000" y="1866900"/>
            <a:ext cx="9144000" cy="3695700"/>
          </a:xfrm>
        </p:spPr>
        <p:txBody>
          <a:bodyPr>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0" i="0" kern="1200" dirty="0">
                <a:solidFill>
                  <a:schemeClr val="tx1"/>
                </a:solidFill>
                <a:effectLst/>
                <a:latin typeface="Avenir" panose="02000503020000020003" pitchFamily="2" charset="0"/>
                <a:ea typeface="+mn-ea"/>
                <a:cs typeface="+mn-cs"/>
              </a:rPr>
              <a:t>Is</a:t>
            </a:r>
            <a:r>
              <a:rPr lang="en-US" sz="3200" b="0" i="0" kern="1200" baseline="0" dirty="0">
                <a:solidFill>
                  <a:schemeClr val="tx1"/>
                </a:solidFill>
                <a:effectLst/>
                <a:latin typeface="Avenir" panose="02000503020000020003" pitchFamily="2" charset="0"/>
                <a:ea typeface="+mn-ea"/>
                <a:cs typeface="+mn-cs"/>
              </a:rPr>
              <a:t> an ordinance tailored to the needs of the disabilities or a one-size-fits-all safety standard?</a:t>
            </a:r>
            <a:endParaRPr lang="en-US" sz="3200" b="0" i="0" kern="1200" dirty="0">
              <a:solidFill>
                <a:schemeClr val="tx1"/>
              </a:solidFill>
              <a:effectLst/>
              <a:latin typeface="Avenir" panose="02000503020000020003" pitchFamily="2" charset="0"/>
              <a:ea typeface="+mn-ea"/>
              <a:cs typeface="+mn-cs"/>
            </a:endParaRPr>
          </a:p>
          <a:p>
            <a:pPr marL="342900" indent="-342900" algn="l">
              <a:buFont typeface="Arial" panose="020B0604020202020204" pitchFamily="34" charset="0"/>
              <a:buChar char="•"/>
            </a:pPr>
            <a:r>
              <a:rPr lang="en-US" sz="2800" dirty="0"/>
              <a:t>Do all group</a:t>
            </a:r>
            <a:r>
              <a:rPr lang="en-US" sz="2800" baseline="0" dirty="0"/>
              <a:t> homes need automated fire suppression systems?</a:t>
            </a:r>
          </a:p>
          <a:p>
            <a:pPr algn="l"/>
            <a:r>
              <a:rPr lang="en-US" sz="3100" dirty="0"/>
              <a:t>Arlington Heights Factors (shed light on discriminatory purpose): </a:t>
            </a:r>
          </a:p>
          <a:p>
            <a:pPr marL="457200" indent="-457200" algn="l">
              <a:buFont typeface="Arial" panose="020B0604020202020204" pitchFamily="34" charset="0"/>
              <a:buChar char="•"/>
            </a:pPr>
            <a:r>
              <a:rPr lang="en-US" sz="2800" dirty="0"/>
              <a:t>Impact of the law</a:t>
            </a:r>
          </a:p>
          <a:p>
            <a:pPr marL="457200" indent="-457200" algn="l">
              <a:buFont typeface="Arial" panose="020B0604020202020204" pitchFamily="34" charset="0"/>
              <a:buChar char="•"/>
            </a:pPr>
            <a:r>
              <a:rPr lang="en-US" sz="2800" dirty="0"/>
              <a:t>Historical background</a:t>
            </a:r>
          </a:p>
          <a:p>
            <a:pPr marL="457200" indent="-457200" algn="l">
              <a:buFont typeface="Arial" panose="020B0604020202020204" pitchFamily="34" charset="0"/>
              <a:buChar char="•"/>
            </a:pPr>
            <a:r>
              <a:rPr lang="en-US" sz="2800" dirty="0"/>
              <a:t>Specific sequence of Events leading up to the law</a:t>
            </a:r>
          </a:p>
          <a:p>
            <a:pPr marL="457200" indent="-457200" algn="l">
              <a:buFont typeface="Arial" panose="020B0604020202020204" pitchFamily="34" charset="0"/>
              <a:buChar char="•"/>
            </a:pPr>
            <a:r>
              <a:rPr lang="en-US" sz="2800" dirty="0"/>
              <a:t>Departures from Normal Procedures</a:t>
            </a:r>
          </a:p>
          <a:p>
            <a:pPr marL="457200" indent="-457200" algn="l">
              <a:buFont typeface="Arial" panose="020B0604020202020204" pitchFamily="34" charset="0"/>
              <a:buChar char="•"/>
            </a:pPr>
            <a:r>
              <a:rPr lang="en-US" sz="2800" dirty="0"/>
              <a:t>Legislative history and contemporary statements by decision makers.</a:t>
            </a:r>
          </a:p>
        </p:txBody>
      </p:sp>
    </p:spTree>
    <p:extLst>
      <p:ext uri="{BB962C8B-B14F-4D97-AF65-F5344CB8AC3E}">
        <p14:creationId xmlns:p14="http://schemas.microsoft.com/office/powerpoint/2010/main" val="390992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11BB-29BA-9678-BC7D-47D8463396D4}"/>
              </a:ext>
            </a:extLst>
          </p:cNvPr>
          <p:cNvSpPr>
            <a:spLocks noGrp="1"/>
          </p:cNvSpPr>
          <p:nvPr>
            <p:ph type="ctrTitle"/>
          </p:nvPr>
        </p:nvSpPr>
        <p:spPr>
          <a:xfrm>
            <a:off x="1524000" y="627063"/>
            <a:ext cx="9144000" cy="1655762"/>
          </a:xfrm>
        </p:spPr>
        <p:txBody>
          <a:bodyPr>
            <a:normAutofit fontScale="90000"/>
          </a:bodyPr>
          <a:lstStyle/>
          <a:p>
            <a:r>
              <a:rPr lang="en-US" dirty="0"/>
              <a:t>Cautionary Reminder: Discretion to Legislate</a:t>
            </a:r>
          </a:p>
        </p:txBody>
      </p:sp>
      <p:sp>
        <p:nvSpPr>
          <p:cNvPr id="3" name="Subtitle 2">
            <a:extLst>
              <a:ext uri="{FF2B5EF4-FFF2-40B4-BE49-F238E27FC236}">
                <a16:creationId xmlns:a16="http://schemas.microsoft.com/office/drawing/2014/main" id="{DE599E5E-A5EB-37A4-F19A-662BD504445B}"/>
              </a:ext>
            </a:extLst>
          </p:cNvPr>
          <p:cNvSpPr>
            <a:spLocks noGrp="1"/>
          </p:cNvSpPr>
          <p:nvPr>
            <p:ph type="subTitle" idx="1"/>
          </p:nvPr>
        </p:nvSpPr>
        <p:spPr>
          <a:xfrm>
            <a:off x="1524000" y="2457451"/>
            <a:ext cx="9144000" cy="3105150"/>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i="0" kern="1200" dirty="0">
                <a:solidFill>
                  <a:schemeClr val="tx1"/>
                </a:solidFill>
                <a:effectLst/>
                <a:latin typeface="Avenir" panose="02000503020000020003" pitchFamily="2" charset="0"/>
                <a:ea typeface="+mn-ea"/>
                <a:cs typeface="+mn-cs"/>
              </a:rPr>
              <a:t>“It is said, however, that if two unmarried people can constitute a ‘family,’ there is no reason why three or four may not. But every line drawn by a legislature leaves some out that might well have been included. That exercise of discretion, however, is a legislative, not a judicial, function.” </a:t>
            </a:r>
            <a:r>
              <a:rPr lang="en-US" sz="2400" b="0" i="1" kern="1200" dirty="0">
                <a:solidFill>
                  <a:schemeClr val="tx1"/>
                </a:solidFill>
                <a:effectLst/>
                <a:latin typeface="Avenir" panose="02000503020000020003" pitchFamily="2" charset="0"/>
                <a:ea typeface="+mn-ea"/>
                <a:cs typeface="+mn-cs"/>
              </a:rPr>
              <a:t>Id.</a:t>
            </a:r>
            <a:r>
              <a:rPr lang="en-US" sz="2400" b="0" i="0" kern="1200" dirty="0">
                <a:solidFill>
                  <a:schemeClr val="tx1"/>
                </a:solidFill>
                <a:effectLst/>
                <a:latin typeface="Avenir" panose="02000503020000020003" pitchFamily="2" charset="0"/>
                <a:ea typeface="+mn-ea"/>
                <a:cs typeface="+mn-cs"/>
              </a:rPr>
              <a:t> at 8, 47 </a:t>
            </a:r>
            <a:r>
              <a:rPr lang="en-US" sz="2400" b="0" i="0" kern="1200" dirty="0" err="1">
                <a:solidFill>
                  <a:schemeClr val="tx1"/>
                </a:solidFill>
                <a:effectLst/>
                <a:latin typeface="Avenir" panose="02000503020000020003" pitchFamily="2" charset="0"/>
                <a:ea typeface="+mn-ea"/>
                <a:cs typeface="+mn-cs"/>
              </a:rPr>
              <a:t>S.Ct</a:t>
            </a:r>
            <a:r>
              <a:rPr lang="en-US" sz="2400" b="0" i="0" kern="1200" dirty="0">
                <a:solidFill>
                  <a:schemeClr val="tx1"/>
                </a:solidFill>
                <a:effectLst/>
                <a:latin typeface="Avenir" panose="02000503020000020003" pitchFamily="2" charset="0"/>
                <a:ea typeface="+mn-ea"/>
                <a:cs typeface="+mn-cs"/>
              </a:rPr>
              <a:t>. at 1540 (footnote omitted). We find that </a:t>
            </a:r>
            <a:r>
              <a:rPr lang="en-US" sz="2400" b="0" i="1" kern="1200" dirty="0">
                <a:solidFill>
                  <a:schemeClr val="tx1"/>
                </a:solidFill>
                <a:effectLst/>
                <a:latin typeface="Avenir" panose="02000503020000020003" pitchFamily="2" charset="0"/>
                <a:ea typeface="+mn-ea"/>
                <a:cs typeface="+mn-cs"/>
              </a:rPr>
              <a:t>Taylor's definition of a “family” is a constitutional exercise of its legislative discretion to zone a residential neighborhood</a:t>
            </a:r>
            <a:r>
              <a:rPr lang="en-US" sz="2400" b="0" i="0" kern="1200" dirty="0">
                <a:solidFill>
                  <a:schemeClr val="tx1"/>
                </a:solidFill>
                <a:effectLst/>
                <a:latin typeface="Avenir" panose="02000503020000020003" pitchFamily="2" charset="0"/>
                <a:ea typeface="+mn-ea"/>
                <a:cs typeface="+mn-cs"/>
              </a:rPr>
              <a:t>.</a:t>
            </a:r>
            <a:br>
              <a:rPr lang="en-US" sz="2400" b="0" i="0" kern="1200" dirty="0">
                <a:solidFill>
                  <a:schemeClr val="tx1"/>
                </a:solidFill>
                <a:effectLst/>
                <a:latin typeface="Avenir" panose="02000503020000020003" pitchFamily="2" charset="0"/>
                <a:ea typeface="+mn-ea"/>
                <a:cs typeface="+mn-cs"/>
              </a:rPr>
            </a:br>
            <a:br>
              <a:rPr lang="en-US" sz="2400" b="0" i="0" kern="1200" dirty="0">
                <a:solidFill>
                  <a:schemeClr val="tx1"/>
                </a:solidFill>
                <a:effectLst/>
                <a:latin typeface="Avenir" panose="02000503020000020003" pitchFamily="2" charset="0"/>
                <a:ea typeface="+mn-ea"/>
                <a:cs typeface="+mn-cs"/>
              </a:rPr>
            </a:br>
            <a:r>
              <a:rPr lang="en-US" sz="2400" b="0" i="0" u="sng" kern="1200" dirty="0">
                <a:solidFill>
                  <a:schemeClr val="tx1"/>
                </a:solidFill>
                <a:effectLst/>
                <a:latin typeface="Avenir" panose="02000503020000020003" pitchFamily="2" charset="0"/>
                <a:ea typeface="+mn-ea"/>
                <a:cs typeface="+mn-cs"/>
              </a:rPr>
              <a:t>Smith &amp; Lee Assocs., Inc. v. City of Taylor, Mich.</a:t>
            </a:r>
            <a:r>
              <a:rPr lang="en-US" sz="2400" b="0" i="0" kern="1200" dirty="0">
                <a:solidFill>
                  <a:schemeClr val="tx1"/>
                </a:solidFill>
                <a:effectLst/>
                <a:latin typeface="Avenir" panose="02000503020000020003" pitchFamily="2" charset="0"/>
                <a:ea typeface="+mn-ea"/>
                <a:cs typeface="+mn-cs"/>
              </a:rPr>
              <a:t>, 13 F.3d 920, 925 (6th Cir. 1993)</a:t>
            </a:r>
          </a:p>
          <a:p>
            <a:endParaRPr lang="en-US" dirty="0"/>
          </a:p>
        </p:txBody>
      </p:sp>
    </p:spTree>
    <p:extLst>
      <p:ext uri="{BB962C8B-B14F-4D97-AF65-F5344CB8AC3E}">
        <p14:creationId xmlns:p14="http://schemas.microsoft.com/office/powerpoint/2010/main" val="122345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54062-A934-2EDE-4D22-2ED54B7375D1}"/>
              </a:ext>
            </a:extLst>
          </p:cNvPr>
          <p:cNvSpPr>
            <a:spLocks noGrp="1"/>
          </p:cNvSpPr>
          <p:nvPr>
            <p:ph type="ctrTitle"/>
          </p:nvPr>
        </p:nvSpPr>
        <p:spPr>
          <a:xfrm>
            <a:off x="1524000" y="646113"/>
            <a:ext cx="9144000" cy="992187"/>
          </a:xfrm>
        </p:spPr>
        <p:txBody>
          <a:bodyPr/>
          <a:lstStyle/>
          <a:p>
            <a:r>
              <a:rPr lang="en-US" dirty="0"/>
              <a:t>Issue</a:t>
            </a:r>
            <a:r>
              <a:rPr lang="en-US" baseline="0" dirty="0"/>
              <a:t> Spotting</a:t>
            </a:r>
            <a:endParaRPr lang="en-US" dirty="0"/>
          </a:p>
        </p:txBody>
      </p:sp>
      <p:sp>
        <p:nvSpPr>
          <p:cNvPr id="3" name="Subtitle 2">
            <a:extLst>
              <a:ext uri="{FF2B5EF4-FFF2-40B4-BE49-F238E27FC236}">
                <a16:creationId xmlns:a16="http://schemas.microsoft.com/office/drawing/2014/main" id="{8B73C8B6-148F-B71C-BCAD-52DAD92F87BA}"/>
              </a:ext>
            </a:extLst>
          </p:cNvPr>
          <p:cNvSpPr>
            <a:spLocks noGrp="1"/>
          </p:cNvSpPr>
          <p:nvPr>
            <p:ph type="subTitle" idx="1"/>
          </p:nvPr>
        </p:nvSpPr>
        <p:spPr>
          <a:xfrm>
            <a:off x="1524000" y="1638300"/>
            <a:ext cx="9144000" cy="3886200"/>
          </a:xfrm>
        </p:spPr>
        <p:txBody>
          <a:bodyPr>
            <a:normAutofit lnSpcReduction="10000"/>
          </a:bodyPr>
          <a:lstStyle/>
          <a:p>
            <a:pPr marL="342900" indent="-342900" algn="l">
              <a:buFont typeface="Arial" panose="020B0604020202020204" pitchFamily="34" charset="0"/>
              <a:buChar char="•"/>
            </a:pPr>
            <a:r>
              <a:rPr lang="en-US" dirty="0"/>
              <a:t>Efforts</a:t>
            </a:r>
            <a:r>
              <a:rPr lang="en-US" baseline="0" dirty="0"/>
              <a:t> to tailor the ordinances to the FHA?</a:t>
            </a:r>
          </a:p>
          <a:p>
            <a:pPr marL="342900" indent="-342900" algn="l">
              <a:buFont typeface="Arial" panose="020B0604020202020204" pitchFamily="34" charset="0"/>
              <a:buChar char="•"/>
            </a:pPr>
            <a:r>
              <a:rPr lang="en-US" dirty="0"/>
              <a:t>Does the rule tie to </a:t>
            </a:r>
            <a:r>
              <a:rPr lang="en-US" baseline="0" dirty="0"/>
              <a:t>the legitimate needs of the persons with disabilities?</a:t>
            </a:r>
          </a:p>
          <a:p>
            <a:pPr marL="342900" indent="-342900" algn="l">
              <a:buFont typeface="Arial" panose="020B0604020202020204" pitchFamily="34" charset="0"/>
              <a:buChar char="•"/>
            </a:pPr>
            <a:r>
              <a:rPr lang="en-US" baseline="0" dirty="0"/>
              <a:t>Is there a process for appeals</a:t>
            </a:r>
            <a:r>
              <a:rPr lang="en-US" dirty="0"/>
              <a:t> and does it </a:t>
            </a:r>
            <a:r>
              <a:rPr lang="en-US" baseline="0" dirty="0"/>
              <a:t>provide for predictable, fair results? Or is it ad hoc?</a:t>
            </a:r>
          </a:p>
          <a:p>
            <a:pPr marL="342900" indent="-342900" algn="l">
              <a:buFont typeface="Arial" panose="020B0604020202020204" pitchFamily="34" charset="0"/>
              <a:buChar char="•"/>
            </a:pPr>
            <a:r>
              <a:rPr lang="en-US" baseline="0" dirty="0"/>
              <a:t>Does the burden fall too heavily on the persons with disabilities to get their opportunity for housing?</a:t>
            </a:r>
          </a:p>
          <a:p>
            <a:pPr marL="342900" indent="-342900" algn="l">
              <a:buFont typeface="Arial" panose="020B0604020202020204" pitchFamily="34" charset="0"/>
              <a:buChar char="•"/>
            </a:pPr>
            <a:r>
              <a:rPr lang="en-US" baseline="0" dirty="0"/>
              <a:t>Is the regulation overly broad? and not tailored to the needs of the persons with disabilities?</a:t>
            </a:r>
          </a:p>
          <a:p>
            <a:pPr marL="342900" indent="-342900" algn="l">
              <a:buFont typeface="Arial" panose="020B0604020202020204" pitchFamily="34" charset="0"/>
              <a:buChar char="•"/>
            </a:pPr>
            <a:r>
              <a:rPr lang="en-US" baseline="0" dirty="0"/>
              <a:t>Is there a requirement that seems more about inciting NIMBY?</a:t>
            </a:r>
            <a:endParaRPr lang="en-US" dirty="0"/>
          </a:p>
        </p:txBody>
      </p:sp>
    </p:spTree>
    <p:extLst>
      <p:ext uri="{BB962C8B-B14F-4D97-AF65-F5344CB8AC3E}">
        <p14:creationId xmlns:p14="http://schemas.microsoft.com/office/powerpoint/2010/main" val="173391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E3E4-681A-F28E-876A-2563155AED4B}"/>
              </a:ext>
            </a:extLst>
          </p:cNvPr>
          <p:cNvSpPr>
            <a:spLocks noGrp="1"/>
          </p:cNvSpPr>
          <p:nvPr>
            <p:ph type="ctrTitle"/>
          </p:nvPr>
        </p:nvSpPr>
        <p:spPr>
          <a:xfrm>
            <a:off x="1524000" y="1122363"/>
            <a:ext cx="9144000" cy="973137"/>
          </a:xfrm>
        </p:spPr>
        <p:txBody>
          <a:bodyPr>
            <a:normAutofit/>
          </a:bodyPr>
          <a:lstStyle/>
          <a:p>
            <a:r>
              <a:rPr lang="en-US" dirty="0"/>
              <a:t>Avenues to </a:t>
            </a:r>
            <a:r>
              <a:rPr lang="en-US" baseline="0" dirty="0"/>
              <a:t>Pursue</a:t>
            </a:r>
            <a:endParaRPr lang="en-US" dirty="0"/>
          </a:p>
        </p:txBody>
      </p:sp>
      <p:sp>
        <p:nvSpPr>
          <p:cNvPr id="3" name="Subtitle 2">
            <a:extLst>
              <a:ext uri="{FF2B5EF4-FFF2-40B4-BE49-F238E27FC236}">
                <a16:creationId xmlns:a16="http://schemas.microsoft.com/office/drawing/2014/main" id="{632F0142-D0AB-523F-23DC-936DAD6AAF30}"/>
              </a:ext>
            </a:extLst>
          </p:cNvPr>
          <p:cNvSpPr>
            <a:spLocks noGrp="1"/>
          </p:cNvSpPr>
          <p:nvPr>
            <p:ph type="subTitle" idx="1"/>
          </p:nvPr>
        </p:nvSpPr>
        <p:spPr>
          <a:xfrm>
            <a:off x="1524000" y="2095500"/>
            <a:ext cx="9144000" cy="3162300"/>
          </a:xfrm>
        </p:spPr>
        <p:txBody>
          <a:bodyPr>
            <a:normAutofit/>
          </a:bodyPr>
          <a:lstStyle/>
          <a:p>
            <a:pPr marL="457200" indent="-457200" algn="l">
              <a:buFont typeface="Arial" panose="020B0604020202020204" pitchFamily="34" charset="0"/>
              <a:buChar char="•"/>
            </a:pPr>
            <a:r>
              <a:rPr lang="en-US" sz="3200" dirty="0"/>
              <a:t>Informal and Formal Advocacy</a:t>
            </a:r>
          </a:p>
          <a:p>
            <a:pPr marL="457200" indent="-457200" algn="l">
              <a:buFont typeface="Arial" panose="020B0604020202020204" pitchFamily="34" charset="0"/>
              <a:buChar char="•"/>
            </a:pPr>
            <a:r>
              <a:rPr lang="en-US" sz="3200" dirty="0"/>
              <a:t>Zoning/Planning</a:t>
            </a:r>
            <a:r>
              <a:rPr lang="en-US" sz="3200" baseline="0" dirty="0"/>
              <a:t> Board &amp; Appeal</a:t>
            </a:r>
          </a:p>
          <a:p>
            <a:pPr marL="457200" indent="-457200" algn="l">
              <a:buFont typeface="Arial" panose="020B0604020202020204" pitchFamily="34" charset="0"/>
              <a:buChar char="•"/>
            </a:pPr>
            <a:r>
              <a:rPr lang="en-US" sz="3200" dirty="0"/>
              <a:t>State Civil Rights Commissions</a:t>
            </a:r>
          </a:p>
          <a:p>
            <a:pPr marL="457200" indent="-457200" algn="l">
              <a:buFont typeface="Arial" panose="020B0604020202020204" pitchFamily="34" charset="0"/>
              <a:buChar char="•"/>
            </a:pPr>
            <a:r>
              <a:rPr lang="en-US" sz="3200" dirty="0"/>
              <a:t>HUD</a:t>
            </a:r>
          </a:p>
          <a:p>
            <a:pPr marL="457200" indent="-457200" algn="l">
              <a:buFont typeface="Arial" panose="020B0604020202020204" pitchFamily="34" charset="0"/>
              <a:buChar char="•"/>
            </a:pPr>
            <a:r>
              <a:rPr lang="en-US" sz="3200" dirty="0"/>
              <a:t>Litigation</a:t>
            </a:r>
            <a:r>
              <a:rPr lang="en-US" sz="3200" baseline="0" dirty="0"/>
              <a:t>/Courts</a:t>
            </a:r>
            <a:endParaRPr lang="en-US" sz="3200" dirty="0"/>
          </a:p>
        </p:txBody>
      </p:sp>
    </p:spTree>
    <p:extLst>
      <p:ext uri="{BB962C8B-B14F-4D97-AF65-F5344CB8AC3E}">
        <p14:creationId xmlns:p14="http://schemas.microsoft.com/office/powerpoint/2010/main" val="300736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4742-0747-1BA7-4ABD-CE6624369F3D}"/>
              </a:ext>
            </a:extLst>
          </p:cNvPr>
          <p:cNvSpPr>
            <a:spLocks noGrp="1"/>
          </p:cNvSpPr>
          <p:nvPr>
            <p:ph type="ctrTitle"/>
          </p:nvPr>
        </p:nvSpPr>
        <p:spPr>
          <a:xfrm>
            <a:off x="1524000" y="646113"/>
            <a:ext cx="9144000" cy="1016153"/>
          </a:xfrm>
        </p:spPr>
        <p:txBody>
          <a:bodyPr/>
          <a:lstStyle/>
          <a:p>
            <a:r>
              <a:rPr lang="en-US" dirty="0"/>
              <a:t>The Fair Housing Act</a:t>
            </a:r>
          </a:p>
        </p:txBody>
      </p:sp>
      <p:sp>
        <p:nvSpPr>
          <p:cNvPr id="3" name="Subtitle 2">
            <a:extLst>
              <a:ext uri="{FF2B5EF4-FFF2-40B4-BE49-F238E27FC236}">
                <a16:creationId xmlns:a16="http://schemas.microsoft.com/office/drawing/2014/main" id="{D2793E54-11B2-EF4A-DA79-B6285CBD9F91}"/>
              </a:ext>
            </a:extLst>
          </p:cNvPr>
          <p:cNvSpPr>
            <a:spLocks noGrp="1"/>
          </p:cNvSpPr>
          <p:nvPr>
            <p:ph type="subTitle" idx="1"/>
          </p:nvPr>
        </p:nvSpPr>
        <p:spPr>
          <a:xfrm>
            <a:off x="1524000" y="1809750"/>
            <a:ext cx="9144000" cy="3714750"/>
          </a:xfrm>
        </p:spPr>
        <p:txBody>
          <a:bodyPr>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kern="1200" dirty="0">
                <a:solidFill>
                  <a:schemeClr val="tx1"/>
                </a:solidFill>
                <a:effectLst/>
                <a:latin typeface="Avenir" panose="02000503020000020003" pitchFamily="2" charset="0"/>
                <a:ea typeface="+mn-ea"/>
                <a:cs typeface="+mn-cs"/>
              </a:rPr>
              <a:t>Fair Housing Act </a:t>
            </a:r>
            <a:r>
              <a:rPr lang="en-US" sz="2400" b="0" i="0" kern="1200" dirty="0">
                <a:solidFill>
                  <a:schemeClr val="tx1"/>
                </a:solidFill>
                <a:effectLst/>
                <a:latin typeface="Avenir" panose="02000503020000020003" pitchFamily="2" charset="0"/>
                <a:ea typeface="+mn-ea"/>
                <a:cs typeface="+mn-cs"/>
              </a:rPr>
              <a:t>(FHA) was enacted in 1968 and amended in 1988 to incorporate protections for persons with disabilities.</a:t>
            </a:r>
            <a:endParaRPr lang="en-US" sz="2400" dirty="0">
              <a:effectLst/>
            </a:endParaRPr>
          </a:p>
          <a:p>
            <a:pPr marL="342900" indent="-342900" algn="l" rtl="0" eaLnBrk="1" latinLnBrk="0" hangingPunct="1">
              <a:buFont typeface="Arial" panose="020B0604020202020204" pitchFamily="34" charset="0"/>
              <a:buChar char="•"/>
            </a:pPr>
            <a:r>
              <a:rPr lang="en-US" sz="2400" b="0" i="0" kern="1200" dirty="0">
                <a:solidFill>
                  <a:schemeClr val="tx1"/>
                </a:solidFill>
                <a:effectLst/>
                <a:latin typeface="Avenir" panose="02000503020000020003" pitchFamily="2" charset="0"/>
                <a:ea typeface="+mn-ea"/>
                <a:cs typeface="+mn-cs"/>
              </a:rPr>
              <a:t>Broad basis for “</a:t>
            </a:r>
            <a:r>
              <a:rPr lang="en-US" sz="2400" b="1" i="0" kern="1200" dirty="0">
                <a:solidFill>
                  <a:schemeClr val="tx1"/>
                </a:solidFill>
                <a:effectLst/>
                <a:latin typeface="Avenir" panose="02000503020000020003" pitchFamily="2" charset="0"/>
                <a:ea typeface="+mn-ea"/>
                <a:cs typeface="+mn-cs"/>
              </a:rPr>
              <a:t>Standing</a:t>
            </a:r>
            <a:r>
              <a:rPr lang="en-US" sz="2400" b="0" i="0" kern="1200" dirty="0">
                <a:solidFill>
                  <a:schemeClr val="tx1"/>
                </a:solidFill>
                <a:effectLst/>
                <a:latin typeface="Avenir" panose="02000503020000020003" pitchFamily="2" charset="0"/>
                <a:ea typeface="+mn-ea"/>
                <a:cs typeface="+mn-cs"/>
              </a:rPr>
              <a:t>”—ability to bring a claim under the acts</a:t>
            </a:r>
            <a:endParaRPr lang="en-US" sz="2400" dirty="0">
              <a:effectLst/>
            </a:endParaRPr>
          </a:p>
          <a:p>
            <a:pPr lvl="2" algn="l"/>
            <a:r>
              <a:rPr lang="en-US" sz="2400" b="0" i="0" kern="1200" dirty="0">
                <a:solidFill>
                  <a:schemeClr val="tx1"/>
                </a:solidFill>
                <a:effectLst/>
                <a:latin typeface="Avenir" panose="02000503020000020003" pitchFamily="2" charset="0"/>
              </a:rPr>
              <a:t>FHA talks about any “aggrieved person”</a:t>
            </a:r>
            <a:endParaRPr lang="en-US" sz="2400" dirty="0">
              <a:effectLst/>
            </a:endParaRPr>
          </a:p>
          <a:p>
            <a:pPr marL="342900" indent="-342900" algn="l" rtl="0" eaLnBrk="1" latinLnBrk="0" hangingPunct="1">
              <a:buFont typeface="Arial" panose="020B0604020202020204" pitchFamily="34" charset="0"/>
              <a:buChar char="•"/>
            </a:pPr>
            <a:r>
              <a:rPr lang="en-US" sz="2400" b="0" i="0" kern="1200" dirty="0">
                <a:solidFill>
                  <a:schemeClr val="tx1"/>
                </a:solidFill>
                <a:effectLst/>
                <a:latin typeface="Avenir" panose="02000503020000020003" pitchFamily="2" charset="0"/>
                <a:ea typeface="+mn-ea"/>
                <a:cs typeface="+mn-cs"/>
              </a:rPr>
              <a:t>Generous </a:t>
            </a:r>
            <a:r>
              <a:rPr lang="en-US" sz="2400" b="1" i="0" kern="1200" dirty="0">
                <a:solidFill>
                  <a:schemeClr val="tx1"/>
                </a:solidFill>
                <a:effectLst/>
                <a:latin typeface="Avenir" panose="02000503020000020003" pitchFamily="2" charset="0"/>
                <a:ea typeface="+mn-ea"/>
                <a:cs typeface="+mn-cs"/>
              </a:rPr>
              <a:t>Damages</a:t>
            </a:r>
            <a:r>
              <a:rPr lang="en-US" sz="2400" b="0" i="0" kern="1200" dirty="0">
                <a:solidFill>
                  <a:schemeClr val="tx1"/>
                </a:solidFill>
                <a:effectLst/>
                <a:latin typeface="Avenir" panose="02000503020000020003" pitchFamily="2" charset="0"/>
                <a:ea typeface="+mn-ea"/>
                <a:cs typeface="+mn-cs"/>
              </a:rPr>
              <a:t>:</a:t>
            </a:r>
            <a:endParaRPr lang="en-US" sz="2400" dirty="0">
              <a:effectLst/>
            </a:endParaRPr>
          </a:p>
          <a:p>
            <a:pPr lvl="2" algn="l"/>
            <a:r>
              <a:rPr lang="en-US" sz="2400" b="0" i="0" kern="1200" dirty="0">
                <a:solidFill>
                  <a:schemeClr val="tx1"/>
                </a:solidFill>
                <a:effectLst/>
                <a:latin typeface="Avenir" panose="02000503020000020003" pitchFamily="2" charset="0"/>
              </a:rPr>
              <a:t>Compensatory damages—for emotional distress and dignitary harm</a:t>
            </a:r>
            <a:endParaRPr lang="en-US" sz="2400" dirty="0">
              <a:effectLst/>
            </a:endParaRPr>
          </a:p>
          <a:p>
            <a:pPr lvl="2" algn="l"/>
            <a:r>
              <a:rPr lang="en-US" sz="2400" b="0" i="0" kern="1200" dirty="0">
                <a:solidFill>
                  <a:schemeClr val="tx1"/>
                </a:solidFill>
                <a:effectLst/>
                <a:latin typeface="Avenir" panose="02000503020000020003" pitchFamily="2" charset="0"/>
              </a:rPr>
              <a:t>Unlimited Punitive damages under the FHA only</a:t>
            </a:r>
            <a:endParaRPr lang="en-US" sz="2400" dirty="0">
              <a:effectLst/>
            </a:endParaRPr>
          </a:p>
          <a:p>
            <a:pPr lvl="2" algn="l"/>
            <a:r>
              <a:rPr lang="en-US" sz="2400" b="0" i="0" kern="1200" dirty="0">
                <a:solidFill>
                  <a:schemeClr val="tx1"/>
                </a:solidFill>
                <a:effectLst/>
                <a:latin typeface="Avenir" panose="02000503020000020003" pitchFamily="2" charset="0"/>
              </a:rPr>
              <a:t>Attorney’s Fees</a:t>
            </a:r>
            <a:endParaRPr lang="en-US" sz="2400" dirty="0">
              <a:effectLst/>
            </a:endParaRPr>
          </a:p>
        </p:txBody>
      </p:sp>
    </p:spTree>
    <p:extLst>
      <p:ext uri="{BB962C8B-B14F-4D97-AF65-F5344CB8AC3E}">
        <p14:creationId xmlns:p14="http://schemas.microsoft.com/office/powerpoint/2010/main" val="261091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A00E-ECF6-F12F-0E8F-E1EA5BE7A57C}"/>
              </a:ext>
            </a:extLst>
          </p:cNvPr>
          <p:cNvSpPr>
            <a:spLocks noGrp="1"/>
          </p:cNvSpPr>
          <p:nvPr>
            <p:ph type="ctrTitle"/>
          </p:nvPr>
        </p:nvSpPr>
        <p:spPr>
          <a:xfrm>
            <a:off x="1524000" y="1122363"/>
            <a:ext cx="9144000" cy="858837"/>
          </a:xfrm>
        </p:spPr>
        <p:txBody>
          <a:bodyPr>
            <a:normAutofit fontScale="90000"/>
          </a:bodyPr>
          <a:lstStyle/>
          <a:p>
            <a:r>
              <a:rPr lang="en-US" dirty="0"/>
              <a:t>Strategy</a:t>
            </a:r>
          </a:p>
        </p:txBody>
      </p:sp>
      <p:sp>
        <p:nvSpPr>
          <p:cNvPr id="3" name="Subtitle 2">
            <a:extLst>
              <a:ext uri="{FF2B5EF4-FFF2-40B4-BE49-F238E27FC236}">
                <a16:creationId xmlns:a16="http://schemas.microsoft.com/office/drawing/2014/main" id="{8FF2AA18-9396-1ADC-D414-F2736F3A215A}"/>
              </a:ext>
            </a:extLst>
          </p:cNvPr>
          <p:cNvSpPr>
            <a:spLocks noGrp="1"/>
          </p:cNvSpPr>
          <p:nvPr>
            <p:ph type="subTitle" idx="1"/>
          </p:nvPr>
        </p:nvSpPr>
        <p:spPr>
          <a:xfrm>
            <a:off x="1524000" y="1981200"/>
            <a:ext cx="9144000" cy="3276600"/>
          </a:xfrm>
        </p:spPr>
        <p:txBody>
          <a:bodyPr>
            <a:normAutofit/>
          </a:bodyPr>
          <a:lstStyle/>
          <a:p>
            <a:r>
              <a:rPr lang="en-US" sz="2800" dirty="0"/>
              <a:t>Try</a:t>
            </a:r>
            <a:r>
              <a:rPr lang="en-US" sz="2800" baseline="0" dirty="0"/>
              <a:t> to work with the system and the administrators and planning boards. You could get your way without a lawsuit. OR you could get more evidence of bias if you have to go to the courts.</a:t>
            </a:r>
          </a:p>
          <a:p>
            <a:endParaRPr lang="en-US" baseline="0" dirty="0"/>
          </a:p>
          <a:p>
            <a:r>
              <a:rPr lang="en-US" baseline="0" dirty="0"/>
              <a:t>Engage with your local Fair Housing Enforcement Organization. </a:t>
            </a:r>
            <a:r>
              <a:rPr lang="en-US" baseline="0" dirty="0">
                <a:hlinkClick r:id="rId2"/>
              </a:rPr>
              <a:t>https://nationalfairhousing.org/find-help</a:t>
            </a:r>
            <a:r>
              <a:rPr lang="en-US" baseline="0">
                <a:hlinkClick r:id="rId2"/>
              </a:rPr>
              <a:t>/</a:t>
            </a:r>
            <a:r>
              <a:rPr lang="en-US" baseline="0"/>
              <a:t> </a:t>
            </a:r>
            <a:endParaRPr lang="en-US" baseline="0" dirty="0"/>
          </a:p>
        </p:txBody>
      </p:sp>
    </p:spTree>
    <p:extLst>
      <p:ext uri="{BB962C8B-B14F-4D97-AF65-F5344CB8AC3E}">
        <p14:creationId xmlns:p14="http://schemas.microsoft.com/office/powerpoint/2010/main" val="126731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020E5-719F-3D30-C868-FEB8844F4924}"/>
              </a:ext>
            </a:extLst>
          </p:cNvPr>
          <p:cNvSpPr>
            <a:spLocks noGrp="1"/>
          </p:cNvSpPr>
          <p:nvPr>
            <p:ph type="body" sz="quarter" idx="10"/>
          </p:nvPr>
        </p:nvSpPr>
        <p:spPr>
          <a:xfrm>
            <a:off x="2601910" y="1837430"/>
            <a:ext cx="6988175" cy="677170"/>
          </a:xfrm>
        </p:spPr>
        <p:txBody>
          <a:bodyPr>
            <a:normAutofit/>
          </a:bodyPr>
          <a:lstStyle/>
          <a:p>
            <a:pPr marL="0" indent="0" algn="ctr">
              <a:buNone/>
            </a:pPr>
            <a:r>
              <a:rPr lang="en-US" sz="3600" dirty="0"/>
              <a:t>Questions? Comments?</a:t>
            </a:r>
          </a:p>
        </p:txBody>
      </p:sp>
    </p:spTree>
    <p:extLst>
      <p:ext uri="{BB962C8B-B14F-4D97-AF65-F5344CB8AC3E}">
        <p14:creationId xmlns:p14="http://schemas.microsoft.com/office/powerpoint/2010/main" val="350839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FD7F0-58D9-093F-C2DA-BF66F2B72A0D}"/>
              </a:ext>
            </a:extLst>
          </p:cNvPr>
          <p:cNvSpPr>
            <a:spLocks noGrp="1"/>
          </p:cNvSpPr>
          <p:nvPr>
            <p:ph type="title"/>
          </p:nvPr>
        </p:nvSpPr>
        <p:spPr>
          <a:xfrm>
            <a:off x="838200" y="365125"/>
            <a:ext cx="10515600" cy="1033771"/>
          </a:xfrm>
        </p:spPr>
        <p:txBody>
          <a:bodyPr/>
          <a:lstStyle/>
          <a:p>
            <a:r>
              <a:rPr lang="en-US" dirty="0"/>
              <a:t>The Fair Housing Act Prohibits:</a:t>
            </a:r>
          </a:p>
        </p:txBody>
      </p:sp>
      <p:sp>
        <p:nvSpPr>
          <p:cNvPr id="3" name="Content Placeholder 2">
            <a:extLst>
              <a:ext uri="{FF2B5EF4-FFF2-40B4-BE49-F238E27FC236}">
                <a16:creationId xmlns:a16="http://schemas.microsoft.com/office/drawing/2014/main" id="{A3FA7CC5-7867-7D7F-7C0D-37253604FE42}"/>
              </a:ext>
            </a:extLst>
          </p:cNvPr>
          <p:cNvSpPr>
            <a:spLocks noGrp="1"/>
          </p:cNvSpPr>
          <p:nvPr>
            <p:ph idx="1"/>
          </p:nvPr>
        </p:nvSpPr>
        <p:spPr>
          <a:xfrm>
            <a:off x="838200" y="1398897"/>
            <a:ext cx="10515600" cy="4060208"/>
          </a:xfrm>
        </p:spPr>
        <p:txBody>
          <a:bodyPr>
            <a:normAutofit lnSpcReduction="10000"/>
          </a:bodyPr>
          <a:lstStyle/>
          <a:p>
            <a:pPr lvl="1"/>
            <a:r>
              <a:rPr lang="en-US" dirty="0"/>
              <a:t>Disparate Treatment</a:t>
            </a:r>
          </a:p>
          <a:p>
            <a:pPr lvl="2"/>
            <a:r>
              <a:rPr lang="en-US" sz="2200" dirty="0"/>
              <a:t>A regulation or practice that treats individuals differently because of a protected status (e.g. familial status or disability) </a:t>
            </a:r>
          </a:p>
          <a:p>
            <a:pPr lvl="1"/>
            <a:r>
              <a:rPr lang="en-US" dirty="0"/>
              <a:t>Disparate Impact</a:t>
            </a:r>
          </a:p>
          <a:p>
            <a:pPr lvl="2"/>
            <a:r>
              <a:rPr lang="en-US" sz="2200" dirty="0"/>
              <a:t>An apparently neutral regulation or policy that has a discriminatory effect or negative consequence on a protected status such as race or disability</a:t>
            </a:r>
          </a:p>
          <a:p>
            <a:pPr lvl="1"/>
            <a:r>
              <a:rPr lang="en-US" dirty="0"/>
              <a:t>Failure to Grant Reasonable Accommodations or Modifications</a:t>
            </a:r>
          </a:p>
          <a:p>
            <a:pPr lvl="2"/>
            <a:r>
              <a:rPr lang="en-US" sz="2200" dirty="0"/>
              <a:t>A </a:t>
            </a:r>
            <a:r>
              <a:rPr lang="en-US" sz="2200" b="1" dirty="0"/>
              <a:t>reasonable</a:t>
            </a:r>
            <a:r>
              <a:rPr lang="en-US" sz="2200" dirty="0"/>
              <a:t> change or exception to a policy or rule that is </a:t>
            </a:r>
            <a:r>
              <a:rPr lang="en-US" sz="2200" b="1" dirty="0"/>
              <a:t>necessary</a:t>
            </a:r>
            <a:r>
              <a:rPr lang="en-US" sz="2200" dirty="0"/>
              <a:t> to afford persons with disabilities the </a:t>
            </a:r>
            <a:r>
              <a:rPr lang="en-US" sz="2200" b="1" dirty="0"/>
              <a:t>equal opportunity</a:t>
            </a:r>
            <a:r>
              <a:rPr lang="en-US" sz="2200" dirty="0"/>
              <a:t> to enjoy housing</a:t>
            </a:r>
          </a:p>
          <a:p>
            <a:pPr lvl="2"/>
            <a:r>
              <a:rPr lang="en-US" sz="2200" dirty="0"/>
              <a:t>A </a:t>
            </a:r>
            <a:r>
              <a:rPr lang="en-US" sz="2200" b="1" dirty="0"/>
              <a:t>reasonable</a:t>
            </a:r>
            <a:r>
              <a:rPr lang="en-US" sz="2200" dirty="0"/>
              <a:t> modification or alteration to the dwelling that </a:t>
            </a:r>
            <a:r>
              <a:rPr lang="en-US" sz="2200" b="1" dirty="0"/>
              <a:t>may be necessary </a:t>
            </a:r>
            <a:r>
              <a:rPr lang="en-US" sz="2200" dirty="0"/>
              <a:t>to afford persons with disabilities </a:t>
            </a:r>
            <a:r>
              <a:rPr lang="en-US" sz="2200" b="1" dirty="0"/>
              <a:t>full enjoyment</a:t>
            </a:r>
            <a:r>
              <a:rPr lang="en-US" sz="2200" dirty="0"/>
              <a:t> of the premises </a:t>
            </a:r>
            <a:r>
              <a:rPr lang="en-US" dirty="0"/>
              <a:t>Reasonable Accommodations</a:t>
            </a:r>
            <a:endParaRPr lang="en-US" sz="2200" dirty="0"/>
          </a:p>
        </p:txBody>
      </p:sp>
    </p:spTree>
    <p:extLst>
      <p:ext uri="{BB962C8B-B14F-4D97-AF65-F5344CB8AC3E}">
        <p14:creationId xmlns:p14="http://schemas.microsoft.com/office/powerpoint/2010/main" val="100848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6F168-BA69-66A2-985A-F35787EF648C}"/>
              </a:ext>
            </a:extLst>
          </p:cNvPr>
          <p:cNvSpPr>
            <a:spLocks noGrp="1"/>
          </p:cNvSpPr>
          <p:nvPr>
            <p:ph type="ctrTitle"/>
          </p:nvPr>
        </p:nvSpPr>
        <p:spPr>
          <a:xfrm>
            <a:off x="1524000" y="588963"/>
            <a:ext cx="9144000" cy="973137"/>
          </a:xfrm>
        </p:spPr>
        <p:txBody>
          <a:bodyPr>
            <a:normAutofit/>
          </a:bodyPr>
          <a:lstStyle/>
          <a:p>
            <a:r>
              <a:rPr lang="en-US" dirty="0"/>
              <a:t>Key Provisions: Statements</a:t>
            </a:r>
          </a:p>
        </p:txBody>
      </p:sp>
      <p:sp>
        <p:nvSpPr>
          <p:cNvPr id="3" name="Subtitle 2">
            <a:extLst>
              <a:ext uri="{FF2B5EF4-FFF2-40B4-BE49-F238E27FC236}">
                <a16:creationId xmlns:a16="http://schemas.microsoft.com/office/drawing/2014/main" id="{22532323-F5F9-2D31-3885-3FC75DC2676E}"/>
              </a:ext>
            </a:extLst>
          </p:cNvPr>
          <p:cNvSpPr>
            <a:spLocks noGrp="1"/>
          </p:cNvSpPr>
          <p:nvPr>
            <p:ph type="subTitle" idx="1"/>
          </p:nvPr>
        </p:nvSpPr>
        <p:spPr>
          <a:xfrm>
            <a:off x="1524000" y="1752600"/>
            <a:ext cx="9144000" cy="379095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i="0" u="none" strike="noStrike" kern="1200" baseline="0" dirty="0">
                <a:solidFill>
                  <a:schemeClr val="tx1"/>
                </a:solidFill>
                <a:latin typeface="Avenir" panose="02000503020000020003" pitchFamily="2" charset="0"/>
                <a:ea typeface="+mn-ea"/>
                <a:cs typeface="+mn-cs"/>
              </a:rPr>
              <a:t>42 U.S.C. § 3604(c).</a:t>
            </a:r>
            <a:r>
              <a:rPr lang="en-US" sz="2400" b="1" i="0" u="none" strike="noStrike" kern="1200" dirty="0">
                <a:solidFill>
                  <a:schemeClr val="tx1"/>
                </a:solidFill>
                <a:latin typeface="Avenir" panose="02000503020000020003" pitchFamily="2" charset="0"/>
                <a:ea typeface="+mn-ea"/>
                <a:cs typeface="+mn-cs"/>
              </a:rPr>
              <a:t> </a:t>
            </a:r>
            <a:r>
              <a:rPr lang="en-US" sz="2400" b="1" i="0" u="none" strike="noStrike" kern="1200" baseline="0" dirty="0">
                <a:solidFill>
                  <a:schemeClr val="tx1"/>
                </a:solidFill>
                <a:latin typeface="Avenir" panose="02000503020000020003" pitchFamily="2" charset="0"/>
                <a:ea typeface="+mn-ea"/>
                <a:cs typeface="+mn-cs"/>
              </a:rPr>
              <a:t>It is unlawful to:</a:t>
            </a:r>
          </a:p>
          <a:p>
            <a:pPr lvl="1" algn="l"/>
            <a:r>
              <a:rPr lang="en-US" sz="2400" b="0" i="0" u="none" strike="noStrike" kern="1200" baseline="0" dirty="0">
                <a:solidFill>
                  <a:schemeClr val="tx1"/>
                </a:solidFill>
                <a:latin typeface="Avenir" panose="02000503020000020003" pitchFamily="2" charset="0"/>
                <a:ea typeface="+mn-ea"/>
                <a:cs typeface="+mn-cs"/>
              </a:rPr>
              <a:t>(c) To make, print, or publish, or cause to be made, printed, or published any notice, statement, or advertisement, with respect to the sale or rental of a dwelling that indicates any preference, limitation, or discrimination based on race, color, religion, sex, handicap, familial status, or national origin, or an intention to make any such preference, limitation, or discrimination. </a:t>
            </a:r>
          </a:p>
          <a:p>
            <a:pPr marL="800100" lvl="1" indent="-342900" algn="l">
              <a:buFont typeface="Arial" panose="020B0604020202020204" pitchFamily="34" charset="0"/>
              <a:buChar char="•"/>
            </a:pPr>
            <a:r>
              <a:rPr lang="en-US" sz="2400" b="0" i="0" u="none" strike="noStrike" kern="1200" baseline="0" dirty="0">
                <a:solidFill>
                  <a:schemeClr val="tx1"/>
                </a:solidFill>
                <a:latin typeface="Avenir" panose="02000503020000020003" pitchFamily="2" charset="0"/>
                <a:ea typeface="+mn-ea"/>
                <a:cs typeface="+mn-cs"/>
              </a:rPr>
              <a:t>Applies to anyone</a:t>
            </a:r>
          </a:p>
          <a:p>
            <a:pPr marL="800100" lvl="1" indent="-342900" algn="l">
              <a:buFont typeface="Arial" panose="020B0604020202020204" pitchFamily="34" charset="0"/>
              <a:buChar char="•"/>
            </a:pPr>
            <a:r>
              <a:rPr lang="en-US" sz="2400" b="0" i="0" u="none" strike="noStrike" kern="1200" baseline="0" dirty="0">
                <a:solidFill>
                  <a:schemeClr val="tx1"/>
                </a:solidFill>
                <a:latin typeface="Avenir" panose="02000503020000020003" pitchFamily="2" charset="0"/>
                <a:ea typeface="+mn-ea"/>
                <a:cs typeface="+mn-cs"/>
              </a:rPr>
              <a:t>“Ordinary Listener” Standard</a:t>
            </a:r>
          </a:p>
          <a:p>
            <a:pPr marL="800100" lvl="1" indent="-342900" algn="l">
              <a:buFont typeface="Arial" panose="020B0604020202020204" pitchFamily="34" charset="0"/>
              <a:buChar char="•"/>
            </a:pPr>
            <a:r>
              <a:rPr lang="en-US" sz="2400" b="0" i="0" u="none" strike="noStrike" kern="1200" baseline="0" dirty="0">
                <a:solidFill>
                  <a:schemeClr val="tx1"/>
                </a:solidFill>
                <a:latin typeface="Avenir" panose="02000503020000020003" pitchFamily="2" charset="0"/>
                <a:ea typeface="+mn-ea"/>
                <a:cs typeface="+mn-cs"/>
              </a:rPr>
              <a:t>Fact Intensive</a:t>
            </a:r>
          </a:p>
        </p:txBody>
      </p:sp>
    </p:spTree>
    <p:extLst>
      <p:ext uri="{BB962C8B-B14F-4D97-AF65-F5344CB8AC3E}">
        <p14:creationId xmlns:p14="http://schemas.microsoft.com/office/powerpoint/2010/main" val="41085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11A0-EF00-1C09-8470-7BB96506ECCC}"/>
              </a:ext>
            </a:extLst>
          </p:cNvPr>
          <p:cNvSpPr>
            <a:spLocks noGrp="1"/>
          </p:cNvSpPr>
          <p:nvPr>
            <p:ph type="ctrTitle"/>
          </p:nvPr>
        </p:nvSpPr>
        <p:spPr>
          <a:xfrm>
            <a:off x="1524000" y="741363"/>
            <a:ext cx="9144000" cy="839787"/>
          </a:xfrm>
        </p:spPr>
        <p:txBody>
          <a:bodyPr>
            <a:normAutofit fontScale="90000"/>
          </a:bodyPr>
          <a:lstStyle/>
          <a:p>
            <a:r>
              <a:rPr lang="en-US" dirty="0"/>
              <a:t>Key Provisions: Discrimination</a:t>
            </a:r>
          </a:p>
        </p:txBody>
      </p:sp>
      <p:sp>
        <p:nvSpPr>
          <p:cNvPr id="3" name="Subtitle 2">
            <a:extLst>
              <a:ext uri="{FF2B5EF4-FFF2-40B4-BE49-F238E27FC236}">
                <a16:creationId xmlns:a16="http://schemas.microsoft.com/office/drawing/2014/main" id="{35CECCF6-FA60-1A15-6508-D77416C3B105}"/>
              </a:ext>
            </a:extLst>
          </p:cNvPr>
          <p:cNvSpPr>
            <a:spLocks noGrp="1"/>
          </p:cNvSpPr>
          <p:nvPr>
            <p:ph type="subTitle" idx="1"/>
          </p:nvPr>
        </p:nvSpPr>
        <p:spPr>
          <a:xfrm>
            <a:off x="1524000" y="1714500"/>
            <a:ext cx="9144000" cy="3848100"/>
          </a:xfrm>
        </p:spPr>
        <p:txBody>
          <a:bodyPr>
            <a:normAutofit/>
          </a:bodyPr>
          <a:lstStyle/>
          <a:p>
            <a:pPr algn="l"/>
            <a:r>
              <a:rPr lang="en-US" sz="2400" b="1" i="0" u="none" strike="noStrike" kern="1200" baseline="0" dirty="0">
                <a:solidFill>
                  <a:schemeClr val="tx1"/>
                </a:solidFill>
                <a:latin typeface="Avenir" panose="02000503020000020003" pitchFamily="2" charset="0"/>
                <a:ea typeface="+mn-ea"/>
                <a:cs typeface="+mn-cs"/>
              </a:rPr>
              <a:t>42 U.S.C. § 3604(f). It is unlawful to:</a:t>
            </a:r>
            <a:endParaRPr lang="en-US" sz="2400" b="0" i="0" u="none" strike="noStrike" kern="1200" baseline="0" dirty="0">
              <a:solidFill>
                <a:schemeClr val="tx1"/>
              </a:solidFill>
              <a:latin typeface="Avenir" panose="02000503020000020003" pitchFamily="2" charset="0"/>
              <a:ea typeface="+mn-ea"/>
              <a:cs typeface="+mn-cs"/>
            </a:endParaRPr>
          </a:p>
          <a:p>
            <a:pPr lvl="1" algn="l"/>
            <a:r>
              <a:rPr lang="en-US" sz="2400" b="0" i="0" u="none" strike="noStrike" kern="1200" baseline="0" dirty="0">
                <a:solidFill>
                  <a:schemeClr val="tx1"/>
                </a:solidFill>
                <a:latin typeface="Avenir" panose="02000503020000020003" pitchFamily="2" charset="0"/>
                <a:ea typeface="+mn-ea"/>
                <a:cs typeface="+mn-cs"/>
              </a:rPr>
              <a:t>discriminate in the sale or rental, or to otherwise make unavailable or deny, a dwelling to any buyer or renter because of a handicap of– </a:t>
            </a:r>
          </a:p>
          <a:p>
            <a:pPr lvl="2" algn="l"/>
            <a:r>
              <a:rPr lang="en-US" sz="2000" b="0" i="0" u="none" strike="noStrike" kern="1200" baseline="0" dirty="0">
                <a:solidFill>
                  <a:schemeClr val="tx1"/>
                </a:solidFill>
                <a:latin typeface="Avenir" panose="02000503020000020003" pitchFamily="2" charset="0"/>
                <a:ea typeface="+mn-ea"/>
                <a:cs typeface="+mn-cs"/>
              </a:rPr>
              <a:t>(A) that buyer or renter,</a:t>
            </a:r>
          </a:p>
          <a:p>
            <a:pPr lvl="2" algn="l"/>
            <a:r>
              <a:rPr lang="en-US" sz="2000" b="0" i="0" u="none" strike="noStrike" kern="1200" baseline="0" dirty="0">
                <a:solidFill>
                  <a:schemeClr val="tx1"/>
                </a:solidFill>
                <a:latin typeface="Avenir" panose="02000503020000020003" pitchFamily="2" charset="0"/>
                <a:ea typeface="+mn-ea"/>
                <a:cs typeface="+mn-cs"/>
              </a:rPr>
              <a:t>(B) a person residing in or intending to reside in that dwelling after it is so sold, rented, or made available; or </a:t>
            </a:r>
          </a:p>
          <a:p>
            <a:pPr lvl="2" algn="l"/>
            <a:r>
              <a:rPr lang="en-US" sz="2000" b="0" i="0" u="none" strike="noStrike" kern="1200" baseline="0" dirty="0">
                <a:solidFill>
                  <a:schemeClr val="tx1"/>
                </a:solidFill>
                <a:latin typeface="Avenir" panose="02000503020000020003" pitchFamily="2" charset="0"/>
                <a:ea typeface="+mn-ea"/>
                <a:cs typeface="+mn-cs"/>
              </a:rPr>
              <a:t>(C) any person associated with that buyer or renter.</a:t>
            </a:r>
          </a:p>
          <a:p>
            <a:pPr lvl="1" algn="l"/>
            <a:r>
              <a:rPr lang="en-US" sz="2400" b="0" i="0" u="none" strike="noStrike" kern="1200" baseline="0" dirty="0">
                <a:solidFill>
                  <a:schemeClr val="tx1"/>
                </a:solidFill>
                <a:latin typeface="Avenir" panose="02000503020000020003" pitchFamily="2" charset="0"/>
                <a:ea typeface="+mn-ea"/>
                <a:cs typeface="+mn-cs"/>
              </a:rPr>
              <a:t>discriminate against any person in the terms, conditions, or privileges of sale or rental of a dwelling, or in the provision of in the provision of services or facilities in connection with such dwelling, because of a handicap person associated with that person.</a:t>
            </a:r>
          </a:p>
        </p:txBody>
      </p:sp>
    </p:spTree>
    <p:extLst>
      <p:ext uri="{BB962C8B-B14F-4D97-AF65-F5344CB8AC3E}">
        <p14:creationId xmlns:p14="http://schemas.microsoft.com/office/powerpoint/2010/main" val="23092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7E36-6D85-2306-70EA-890782200C6A}"/>
              </a:ext>
            </a:extLst>
          </p:cNvPr>
          <p:cNvSpPr>
            <a:spLocks noGrp="1"/>
          </p:cNvSpPr>
          <p:nvPr>
            <p:ph type="ctrTitle"/>
          </p:nvPr>
        </p:nvSpPr>
        <p:spPr>
          <a:xfrm>
            <a:off x="1524000" y="1122363"/>
            <a:ext cx="9144000" cy="992187"/>
          </a:xfrm>
        </p:spPr>
        <p:txBody>
          <a:bodyPr/>
          <a:lstStyle/>
          <a:p>
            <a:r>
              <a:rPr lang="en-US" dirty="0"/>
              <a:t>Key Provisions: Retaliation</a:t>
            </a:r>
          </a:p>
        </p:txBody>
      </p:sp>
      <p:sp>
        <p:nvSpPr>
          <p:cNvPr id="3" name="Subtitle 2">
            <a:extLst>
              <a:ext uri="{FF2B5EF4-FFF2-40B4-BE49-F238E27FC236}">
                <a16:creationId xmlns:a16="http://schemas.microsoft.com/office/drawing/2014/main" id="{57F4A378-5690-3432-FB98-001A5452616A}"/>
              </a:ext>
            </a:extLst>
          </p:cNvPr>
          <p:cNvSpPr>
            <a:spLocks noGrp="1"/>
          </p:cNvSpPr>
          <p:nvPr>
            <p:ph type="subTitle" idx="1"/>
          </p:nvPr>
        </p:nvSpPr>
        <p:spPr>
          <a:xfrm>
            <a:off x="1524000" y="2114550"/>
            <a:ext cx="9144000" cy="3390900"/>
          </a:xfrm>
        </p:spPr>
        <p:txBody>
          <a:bodyPr>
            <a:normAutofit fontScale="92500"/>
          </a:bodyPr>
          <a:lstStyle/>
          <a:p>
            <a:pPr algn="l"/>
            <a:r>
              <a:rPr lang="en-US" sz="2400" b="1" i="0" u="none" strike="noStrike" kern="1200" baseline="0" dirty="0">
                <a:solidFill>
                  <a:schemeClr val="tx1"/>
                </a:solidFill>
                <a:latin typeface="Avenir" panose="02000503020000020003" pitchFamily="2" charset="0"/>
                <a:ea typeface="+mn-ea"/>
                <a:cs typeface="+mn-cs"/>
              </a:rPr>
              <a:t>42 U.S.C. § 3617. It is unlawful to: </a:t>
            </a:r>
            <a:endParaRPr lang="en-US" sz="2400" b="0" i="0" u="none" strike="noStrike" kern="1200" baseline="0" dirty="0">
              <a:solidFill>
                <a:schemeClr val="tx1"/>
              </a:solidFill>
              <a:latin typeface="Avenir" panose="02000503020000020003" pitchFamily="2" charset="0"/>
              <a:ea typeface="+mn-ea"/>
              <a:cs typeface="+mn-cs"/>
            </a:endParaRPr>
          </a:p>
          <a:p>
            <a:pPr algn="l"/>
            <a:r>
              <a:rPr lang="en-US" sz="2400" b="0" i="0" u="none" strike="noStrike" kern="1200" baseline="0" dirty="0">
                <a:solidFill>
                  <a:schemeClr val="tx1"/>
                </a:solidFill>
                <a:latin typeface="Avenir" panose="02000503020000020003" pitchFamily="2" charset="0"/>
                <a:ea typeface="+mn-ea"/>
                <a:cs typeface="+mn-cs"/>
              </a:rPr>
              <a:t>to coerce, intimidate, threaten, or interfere with any person in the exercise or enjoyment of, or on account of his having exercised or enjoyed, or on account of his having aided or encouraged any other person in the exercise or enjoyment of, any right granted or protected [the Fair Housing Act]. </a:t>
            </a:r>
            <a:endParaRPr lang="en-US" dirty="0"/>
          </a:p>
          <a:p>
            <a:pPr marL="800100" lvl="1" indent="-342900" algn="l">
              <a:buFont typeface="Arial" panose="020B0604020202020204" pitchFamily="34" charset="0"/>
              <a:buChar char="•"/>
            </a:pPr>
            <a:r>
              <a:rPr lang="en-US" sz="2400" dirty="0"/>
              <a:t>holding a public form for purpose of amplifying community opposition, </a:t>
            </a:r>
          </a:p>
          <a:p>
            <a:pPr marL="800100" lvl="1" indent="-342900" algn="l">
              <a:buFont typeface="Arial" panose="020B0604020202020204" pitchFamily="34" charset="0"/>
              <a:buChar char="•"/>
            </a:pPr>
            <a:r>
              <a:rPr lang="en-US" sz="2400" dirty="0"/>
              <a:t>making public statement against the RR or its mission, </a:t>
            </a:r>
          </a:p>
          <a:p>
            <a:pPr marL="800100" lvl="1" indent="-342900" algn="l">
              <a:buFont typeface="Arial" panose="020B0604020202020204" pitchFamily="34" charset="0"/>
              <a:buChar char="•"/>
            </a:pPr>
            <a:r>
              <a:rPr lang="en-US" sz="2400" dirty="0"/>
              <a:t>denying tax-exempt status, </a:t>
            </a:r>
          </a:p>
          <a:p>
            <a:pPr marL="800100" lvl="1" indent="-342900" algn="l">
              <a:buFont typeface="Arial" panose="020B0604020202020204" pitchFamily="34" charset="0"/>
              <a:buChar char="•"/>
            </a:pPr>
            <a:r>
              <a:rPr lang="en-US" sz="2400" dirty="0"/>
              <a:t>causing undue delays , etc.</a:t>
            </a:r>
            <a:endParaRPr lang="en-US" sz="2400" b="0" i="0" u="none" strike="noStrike" kern="1200" baseline="0" dirty="0">
              <a:solidFill>
                <a:schemeClr val="tx1"/>
              </a:solidFill>
              <a:latin typeface="Avenir" panose="02000503020000020003" pitchFamily="2" charset="0"/>
            </a:endParaRPr>
          </a:p>
        </p:txBody>
      </p:sp>
    </p:spTree>
    <p:extLst>
      <p:ext uri="{BB962C8B-B14F-4D97-AF65-F5344CB8AC3E}">
        <p14:creationId xmlns:p14="http://schemas.microsoft.com/office/powerpoint/2010/main" val="50355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834D-9B34-D955-E3B0-31620220696D}"/>
              </a:ext>
            </a:extLst>
          </p:cNvPr>
          <p:cNvSpPr>
            <a:spLocks noGrp="1"/>
          </p:cNvSpPr>
          <p:nvPr>
            <p:ph type="ctrTitle"/>
          </p:nvPr>
        </p:nvSpPr>
        <p:spPr>
          <a:xfrm>
            <a:off x="1524000" y="798513"/>
            <a:ext cx="9144000" cy="1506537"/>
          </a:xfrm>
        </p:spPr>
        <p:txBody>
          <a:bodyPr>
            <a:normAutofit fontScale="90000"/>
          </a:bodyPr>
          <a:lstStyle/>
          <a:p>
            <a:r>
              <a:rPr lang="en-US" dirty="0"/>
              <a:t>Fair</a:t>
            </a:r>
            <a:r>
              <a:rPr lang="en-US" baseline="0" dirty="0"/>
              <a:t> Housing Act </a:t>
            </a:r>
            <a:r>
              <a:rPr lang="en-US" dirty="0"/>
              <a:t>Preempts State &amp; Local Laws</a:t>
            </a:r>
          </a:p>
        </p:txBody>
      </p:sp>
      <p:sp>
        <p:nvSpPr>
          <p:cNvPr id="3" name="Subtitle 2">
            <a:extLst>
              <a:ext uri="{FF2B5EF4-FFF2-40B4-BE49-F238E27FC236}">
                <a16:creationId xmlns:a16="http://schemas.microsoft.com/office/drawing/2014/main" id="{74A73CCE-B00D-0755-3455-F8B7C5E4BC08}"/>
              </a:ext>
            </a:extLst>
          </p:cNvPr>
          <p:cNvSpPr>
            <a:spLocks noGrp="1"/>
          </p:cNvSpPr>
          <p:nvPr>
            <p:ph type="subTitle" idx="1"/>
          </p:nvPr>
        </p:nvSpPr>
        <p:spPr>
          <a:xfrm>
            <a:off x="1524000" y="2305050"/>
            <a:ext cx="9144000" cy="3181350"/>
          </a:xfrm>
        </p:spPr>
        <p:txBody>
          <a:bodyPr>
            <a:normAutofit lnSpcReduction="10000"/>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600" b="0" i="0" kern="1200" dirty="0">
                <a:solidFill>
                  <a:schemeClr val="tx1"/>
                </a:solidFill>
                <a:effectLst/>
                <a:latin typeface="Avenir" panose="02000503020000020003" pitchFamily="2" charset="0"/>
                <a:ea typeface="+mn-ea"/>
                <a:cs typeface="+mn-cs"/>
              </a:rPr>
              <a:t>Any state law “that purports to require or permit any action that would be a discriminatory housing practice under this subchapter shall to that extent be invalid.” 42 U.S.C. § 3615. </a:t>
            </a:r>
            <a:br>
              <a:rPr lang="en-US" sz="2400" b="0" i="0" kern="1200" dirty="0">
                <a:solidFill>
                  <a:schemeClr val="tx1"/>
                </a:solidFill>
                <a:effectLst/>
                <a:latin typeface="Avenir" panose="02000503020000020003" pitchFamily="2" charset="0"/>
                <a:ea typeface="+mn-ea"/>
                <a:cs typeface="+mn-cs"/>
              </a:rPr>
            </a:br>
            <a:endParaRPr lang="en-US" sz="2400" b="0" i="0" kern="1200" dirty="0">
              <a:solidFill>
                <a:schemeClr val="tx1"/>
              </a:solidFill>
              <a:effectLst/>
              <a:latin typeface="Avenir" panose="02000503020000020003"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0" i="0" kern="1200" dirty="0">
                <a:solidFill>
                  <a:schemeClr val="tx1"/>
                </a:solidFill>
                <a:effectLst/>
                <a:latin typeface="Avenir" panose="02000503020000020003" pitchFamily="2" charset="0"/>
                <a:ea typeface="+mn-ea"/>
                <a:cs typeface="+mn-cs"/>
              </a:rPr>
              <a:t>The FHAA does not prohibit the city from imposing </a:t>
            </a:r>
            <a:r>
              <a:rPr lang="en-US" sz="2400" b="0" i="1" kern="1200" dirty="0">
                <a:solidFill>
                  <a:schemeClr val="tx1"/>
                </a:solidFill>
                <a:effectLst/>
                <a:latin typeface="Avenir" panose="02000503020000020003" pitchFamily="2" charset="0"/>
                <a:ea typeface="+mn-ea"/>
                <a:cs typeface="+mn-cs"/>
              </a:rPr>
              <a:t>any</a:t>
            </a:r>
            <a:r>
              <a:rPr lang="en-US" sz="2400" b="0" i="0" kern="1200" dirty="0">
                <a:solidFill>
                  <a:schemeClr val="tx1"/>
                </a:solidFill>
                <a:effectLst/>
                <a:latin typeface="Avenir" panose="02000503020000020003" pitchFamily="2" charset="0"/>
                <a:ea typeface="+mn-ea"/>
                <a:cs typeface="+mn-cs"/>
              </a:rPr>
              <a:t> special safety standards for the protection of developmentally disabled persons.</a:t>
            </a:r>
            <a:r>
              <a:rPr lang="en-US" sz="2400" b="0" i="0" kern="1200" baseline="0" dirty="0">
                <a:solidFill>
                  <a:schemeClr val="tx1"/>
                </a:solidFill>
                <a:effectLst/>
                <a:latin typeface="Avenir" panose="02000503020000020003" pitchFamily="2" charset="0"/>
                <a:ea typeface="+mn-ea"/>
                <a:cs typeface="+mn-cs"/>
              </a:rPr>
              <a:t> </a:t>
            </a:r>
            <a:r>
              <a:rPr lang="en-US" sz="2400" b="0" i="0" kern="1200" dirty="0">
                <a:solidFill>
                  <a:schemeClr val="tx1"/>
                </a:solidFill>
                <a:effectLst/>
                <a:latin typeface="Avenir" panose="02000503020000020003" pitchFamily="2" charset="0"/>
                <a:ea typeface="+mn-ea"/>
                <a:cs typeface="+mn-cs"/>
              </a:rPr>
              <a:t>Rather, it  prohibits those which are not </a:t>
            </a:r>
            <a:r>
              <a:rPr lang="en-US" sz="2400" b="0" i="1" kern="1200" dirty="0">
                <a:solidFill>
                  <a:schemeClr val="tx1"/>
                </a:solidFill>
                <a:effectLst/>
                <a:latin typeface="Avenir" panose="02000503020000020003" pitchFamily="2" charset="0"/>
                <a:ea typeface="+mn-ea"/>
                <a:cs typeface="+mn-cs"/>
              </a:rPr>
              <a:t>demonstrated to be warranted by the unique and specific needs and abilities of those handicapped persons</a:t>
            </a:r>
            <a:r>
              <a:rPr lang="en-US" sz="2400" b="0" i="0" kern="1200" dirty="0">
                <a:solidFill>
                  <a:schemeClr val="tx1"/>
                </a:solidFill>
                <a:effectLst/>
                <a:latin typeface="Avenir" panose="02000503020000020003" pitchFamily="2" charset="0"/>
                <a:ea typeface="+mn-ea"/>
                <a:cs typeface="+mn-cs"/>
              </a:rPr>
              <a:t>.</a:t>
            </a:r>
          </a:p>
        </p:txBody>
      </p:sp>
    </p:spTree>
    <p:extLst>
      <p:ext uri="{BB962C8B-B14F-4D97-AF65-F5344CB8AC3E}">
        <p14:creationId xmlns:p14="http://schemas.microsoft.com/office/powerpoint/2010/main" val="143227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AF33-170E-DF1C-C71B-CD0CC35DBEA9}"/>
              </a:ext>
            </a:extLst>
          </p:cNvPr>
          <p:cNvSpPr>
            <a:spLocks noGrp="1"/>
          </p:cNvSpPr>
          <p:nvPr>
            <p:ph type="ctrTitle"/>
          </p:nvPr>
        </p:nvSpPr>
        <p:spPr>
          <a:xfrm>
            <a:off x="1524000" y="1122363"/>
            <a:ext cx="9144000" cy="1030287"/>
          </a:xfrm>
        </p:spPr>
        <p:txBody>
          <a:bodyPr/>
          <a:lstStyle/>
          <a:p>
            <a:r>
              <a:rPr lang="en-US" dirty="0"/>
              <a:t>Reasonable</a:t>
            </a:r>
            <a:r>
              <a:rPr lang="en-US" baseline="0" dirty="0"/>
              <a:t> Accommodation</a:t>
            </a:r>
            <a:endParaRPr lang="en-US" dirty="0"/>
          </a:p>
        </p:txBody>
      </p:sp>
      <p:sp>
        <p:nvSpPr>
          <p:cNvPr id="3" name="Subtitle 2">
            <a:extLst>
              <a:ext uri="{FF2B5EF4-FFF2-40B4-BE49-F238E27FC236}">
                <a16:creationId xmlns:a16="http://schemas.microsoft.com/office/drawing/2014/main" id="{66B10C6D-1D7F-FCAD-88C6-E35BA6EB1748}"/>
              </a:ext>
            </a:extLst>
          </p:cNvPr>
          <p:cNvSpPr>
            <a:spLocks noGrp="1"/>
          </p:cNvSpPr>
          <p:nvPr>
            <p:ph type="subTitle" idx="1"/>
          </p:nvPr>
        </p:nvSpPr>
        <p:spPr>
          <a:xfrm>
            <a:off x="1524000" y="2152650"/>
            <a:ext cx="5084618" cy="3354532"/>
          </a:xfrm>
        </p:spPr>
        <p:txBody>
          <a:bodyPr>
            <a:normAutofit/>
          </a:bodyPr>
          <a:lstStyle/>
          <a:p>
            <a:r>
              <a:rPr lang="en-US" sz="2400" b="0" i="0" u="none" strike="noStrike" kern="1200" baseline="0" dirty="0">
                <a:solidFill>
                  <a:schemeClr val="tx1"/>
                </a:solidFill>
                <a:latin typeface="Avenir" panose="02000503020000020003" pitchFamily="2" charset="0"/>
                <a:ea typeface="+mn-ea"/>
                <a:cs typeface="+mn-cs"/>
              </a:rPr>
              <a:t>An exception to a rule or policy that is </a:t>
            </a:r>
            <a:r>
              <a:rPr lang="en-US" sz="2400" b="0" i="1" u="none" strike="noStrike" kern="1200" baseline="0" dirty="0">
                <a:solidFill>
                  <a:schemeClr val="tx1"/>
                </a:solidFill>
                <a:latin typeface="Avenir" panose="02000503020000020003" pitchFamily="2" charset="0"/>
                <a:ea typeface="+mn-ea"/>
                <a:cs typeface="+mn-cs"/>
              </a:rPr>
              <a:t>reasonable and necessary </a:t>
            </a:r>
            <a:r>
              <a:rPr lang="en-US" sz="2400" b="0" i="0" u="none" strike="noStrike" kern="1200" baseline="0" dirty="0">
                <a:solidFill>
                  <a:schemeClr val="tx1"/>
                </a:solidFill>
                <a:latin typeface="Avenir" panose="02000503020000020003" pitchFamily="2" charset="0"/>
                <a:ea typeface="+mn-ea"/>
                <a:cs typeface="+mn-cs"/>
              </a:rPr>
              <a:t>to afford the relevant persons with disabilities an </a:t>
            </a:r>
            <a:r>
              <a:rPr lang="en-US" sz="2400" b="0" i="1" u="none" strike="noStrike" kern="1200" baseline="0" dirty="0">
                <a:solidFill>
                  <a:schemeClr val="tx1"/>
                </a:solidFill>
                <a:latin typeface="Avenir" panose="02000503020000020003" pitchFamily="2" charset="0"/>
                <a:ea typeface="+mn-ea"/>
                <a:cs typeface="+mn-cs"/>
              </a:rPr>
              <a:t>equal opportunity </a:t>
            </a:r>
            <a:r>
              <a:rPr lang="en-US" sz="2400" b="0" i="0" u="none" strike="noStrike" kern="1200" baseline="0" dirty="0">
                <a:solidFill>
                  <a:schemeClr val="tx1"/>
                </a:solidFill>
                <a:latin typeface="Avenir" panose="02000503020000020003" pitchFamily="2" charset="0"/>
                <a:ea typeface="+mn-ea"/>
                <a:cs typeface="+mn-cs"/>
              </a:rPr>
              <a:t>to use and enjoy the dwelling.</a:t>
            </a:r>
          </a:p>
          <a:p>
            <a:pPr marL="342900" indent="-342900" algn="l">
              <a:buFont typeface="Arial" panose="020B0604020202020204" pitchFamily="34" charset="0"/>
              <a:buChar char="•"/>
            </a:pPr>
            <a:r>
              <a:rPr lang="en-US" dirty="0"/>
              <a:t>Equal Opportunity: </a:t>
            </a:r>
          </a:p>
          <a:p>
            <a:pPr marL="800100" lvl="1" indent="-342900" algn="l">
              <a:buFont typeface="Arial" panose="020B0604020202020204" pitchFamily="34" charset="0"/>
              <a:buChar char="•"/>
            </a:pPr>
            <a:r>
              <a:rPr lang="en-US" b="0" i="0" u="none" strike="noStrike" kern="1200" baseline="0" dirty="0">
                <a:solidFill>
                  <a:schemeClr val="tx1"/>
                </a:solidFill>
                <a:latin typeface="Avenir" panose="02000503020000020003" pitchFamily="2" charset="0"/>
                <a:ea typeface="+mn-ea"/>
                <a:cs typeface="+mn-cs"/>
              </a:rPr>
              <a:t>Broadly Defined</a:t>
            </a:r>
          </a:p>
          <a:p>
            <a:pPr marL="800100" lvl="1" indent="-342900" algn="l">
              <a:buFont typeface="Arial" panose="020B0604020202020204" pitchFamily="34" charset="0"/>
              <a:buChar char="•"/>
            </a:pPr>
            <a:r>
              <a:rPr lang="en-US" dirty="0">
                <a:latin typeface="Avenir" panose="02000503020000020003" pitchFamily="2" charset="0"/>
              </a:rPr>
              <a:t>Equal Results, not just “formal equality”</a:t>
            </a:r>
            <a:endParaRPr lang="en-US" b="0" i="0" u="none" strike="noStrike" kern="1200" baseline="0" dirty="0">
              <a:solidFill>
                <a:schemeClr val="tx1"/>
              </a:solidFill>
              <a:latin typeface="Avenir" panose="02000503020000020003" pitchFamily="2" charset="0"/>
              <a:ea typeface="+mn-ea"/>
              <a:cs typeface="+mn-cs"/>
            </a:endParaRPr>
          </a:p>
        </p:txBody>
      </p:sp>
      <p:pic>
        <p:nvPicPr>
          <p:cNvPr id="4" name="Picture 3">
            <a:extLst>
              <a:ext uri="{FF2B5EF4-FFF2-40B4-BE49-F238E27FC236}">
                <a16:creationId xmlns:a16="http://schemas.microsoft.com/office/drawing/2014/main" id="{5903351E-3631-800A-0D09-6B20F62F8937}"/>
              </a:ext>
            </a:extLst>
          </p:cNvPr>
          <p:cNvPicPr>
            <a:picLocks noChangeAspect="1"/>
          </p:cNvPicPr>
          <p:nvPr/>
        </p:nvPicPr>
        <p:blipFill>
          <a:blip r:embed="rId3"/>
          <a:stretch>
            <a:fillRect/>
          </a:stretch>
        </p:blipFill>
        <p:spPr>
          <a:xfrm>
            <a:off x="6935797" y="2432087"/>
            <a:ext cx="3732203" cy="2795658"/>
          </a:xfrm>
          <a:prstGeom prst="rect">
            <a:avLst/>
          </a:prstGeom>
        </p:spPr>
      </p:pic>
    </p:spTree>
    <p:extLst>
      <p:ext uri="{BB962C8B-B14F-4D97-AF65-F5344CB8AC3E}">
        <p14:creationId xmlns:p14="http://schemas.microsoft.com/office/powerpoint/2010/main" val="2730182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029A-FDAF-74B6-31D6-AA8AFB27291D}"/>
              </a:ext>
            </a:extLst>
          </p:cNvPr>
          <p:cNvSpPr>
            <a:spLocks noGrp="1"/>
          </p:cNvSpPr>
          <p:nvPr>
            <p:ph type="ctrTitle"/>
          </p:nvPr>
        </p:nvSpPr>
        <p:spPr>
          <a:xfrm>
            <a:off x="1524000" y="781051"/>
            <a:ext cx="9144000" cy="838200"/>
          </a:xfrm>
        </p:spPr>
        <p:txBody>
          <a:bodyPr>
            <a:noAutofit/>
          </a:bodyPr>
          <a:lstStyle/>
          <a:p>
            <a:pPr lvl="0"/>
            <a:r>
              <a:rPr lang="en-US" b="0" i="0" u="none" strike="noStrike" kern="1200" baseline="0" dirty="0">
                <a:solidFill>
                  <a:schemeClr val="tx1"/>
                </a:solidFill>
                <a:latin typeface="Avenir" panose="02000503020000020003" pitchFamily="2" charset="0"/>
                <a:ea typeface="+mn-ea"/>
                <a:cs typeface="+mn-cs"/>
              </a:rPr>
              <a:t>Necessary</a:t>
            </a:r>
            <a:endParaRPr lang="en-US" dirty="0"/>
          </a:p>
        </p:txBody>
      </p:sp>
      <p:sp>
        <p:nvSpPr>
          <p:cNvPr id="3" name="Subtitle 2">
            <a:extLst>
              <a:ext uri="{FF2B5EF4-FFF2-40B4-BE49-F238E27FC236}">
                <a16:creationId xmlns:a16="http://schemas.microsoft.com/office/drawing/2014/main" id="{5EE6B6B7-280D-BCC4-1D77-7A0776EE776A}"/>
              </a:ext>
            </a:extLst>
          </p:cNvPr>
          <p:cNvSpPr>
            <a:spLocks noGrp="1"/>
          </p:cNvSpPr>
          <p:nvPr>
            <p:ph type="subTitle" idx="1"/>
          </p:nvPr>
        </p:nvSpPr>
        <p:spPr>
          <a:xfrm>
            <a:off x="1524000" y="1828800"/>
            <a:ext cx="9144000" cy="3429000"/>
          </a:xfrm>
        </p:spPr>
        <p:txBody>
          <a:bodyPr>
            <a:normAutofit/>
          </a:bodyPr>
          <a:lstStyle/>
          <a:p>
            <a:pPr algn="l" rtl="0" eaLnBrk="1" latinLnBrk="0" hangingPunct="1"/>
            <a:r>
              <a:rPr lang="en-US" sz="2800" b="0" i="0" kern="1200" baseline="0" dirty="0">
                <a:solidFill>
                  <a:schemeClr val="tx1"/>
                </a:solidFill>
                <a:effectLst/>
                <a:latin typeface="Avenir" panose="02000503020000020003" pitchFamily="2" charset="0"/>
                <a:ea typeface="+mn-ea"/>
                <a:cs typeface="+mn-cs"/>
              </a:rPr>
              <a:t>High Standard: </a:t>
            </a:r>
          </a:p>
          <a:p>
            <a:pPr marL="342900" indent="-342900" algn="l" rtl="0" eaLnBrk="1" latinLnBrk="0" hangingPunct="1">
              <a:buFont typeface="Arial" panose="020B0604020202020204" pitchFamily="34" charset="0"/>
              <a:buChar char="•"/>
            </a:pPr>
            <a:r>
              <a:rPr lang="en-US" sz="2400" b="0" i="0" kern="1200" baseline="0" dirty="0">
                <a:solidFill>
                  <a:schemeClr val="tx1"/>
                </a:solidFill>
                <a:effectLst/>
                <a:latin typeface="Avenir" panose="02000503020000020003" pitchFamily="2" charset="0"/>
                <a:ea typeface="+mn-ea"/>
                <a:cs typeface="+mn-cs"/>
              </a:rPr>
              <a:t>“indispensable” “essential”</a:t>
            </a:r>
          </a:p>
          <a:p>
            <a:pPr marL="342900" indent="-342900" algn="l" rtl="0" eaLnBrk="1" latinLnBrk="0" hangingPunct="1">
              <a:buFont typeface="Arial" panose="020B0604020202020204" pitchFamily="34" charset="0"/>
              <a:buChar char="•"/>
            </a:pPr>
            <a:r>
              <a:rPr lang="en-US" sz="2400" b="0" i="0" kern="1200" baseline="0" dirty="0">
                <a:solidFill>
                  <a:schemeClr val="tx1"/>
                </a:solidFill>
                <a:effectLst/>
                <a:latin typeface="Avenir" panose="02000503020000020003" pitchFamily="2" charset="0"/>
                <a:ea typeface="+mn-ea"/>
                <a:cs typeface="+mn-cs"/>
              </a:rPr>
              <a:t>“as far as they are necessary”</a:t>
            </a:r>
            <a:endParaRPr lang="en-US" sz="2400" b="0" i="0" u="none" strike="noStrike" kern="1200" baseline="0" dirty="0">
              <a:solidFill>
                <a:schemeClr val="tx1"/>
              </a:solidFill>
              <a:latin typeface="Avenir" panose="02000503020000020003" pitchFamily="2" charset="0"/>
              <a:ea typeface="+mn-ea"/>
              <a:cs typeface="+mn-cs"/>
            </a:endParaRPr>
          </a:p>
          <a:p>
            <a:pPr lvl="0"/>
            <a:r>
              <a:rPr lang="en-US" sz="2400" b="0" i="1" u="none" strike="noStrike" kern="1200" baseline="0" dirty="0">
                <a:solidFill>
                  <a:schemeClr val="tx1"/>
                </a:solidFill>
                <a:latin typeface="Avenir" panose="02000503020000020003" pitchFamily="2" charset="0"/>
                <a:ea typeface="+mn-ea"/>
                <a:cs typeface="+mn-cs"/>
              </a:rPr>
              <a:t>Example: Amber Reineck House</a:t>
            </a:r>
          </a:p>
          <a:p>
            <a:pPr lvl="0"/>
            <a:r>
              <a:rPr lang="en-US" sz="2400" b="0" i="0" u="none" strike="noStrike" kern="1200" baseline="0" dirty="0">
                <a:solidFill>
                  <a:schemeClr val="tx1"/>
                </a:solidFill>
                <a:latin typeface="Avenir" panose="02000503020000020003" pitchFamily="2" charset="0"/>
                <a:ea typeface="+mn-ea"/>
                <a:cs typeface="+mn-cs"/>
              </a:rPr>
              <a:t>“Therefore, as Atsalakis’ letter explained, an exemption from the Moratorium was necessary to ensure that women in recovery had an equal opportunity to live in a single-family neighborhood—or, as it happens, any other neighborhood—within the City of Howell.”</a:t>
            </a:r>
            <a:endParaRPr lang="en-US" dirty="0"/>
          </a:p>
        </p:txBody>
      </p:sp>
    </p:spTree>
    <p:extLst>
      <p:ext uri="{BB962C8B-B14F-4D97-AF65-F5344CB8AC3E}">
        <p14:creationId xmlns:p14="http://schemas.microsoft.com/office/powerpoint/2010/main" val="4221529328"/>
      </p:ext>
    </p:extLst>
  </p:cSld>
  <p:clrMapOvr>
    <a:masterClrMapping/>
  </p:clrMapOvr>
</p:sld>
</file>

<file path=ppt/theme/theme1.xml><?xml version="1.0" encoding="utf-8"?>
<a:theme xmlns:a="http://schemas.openxmlformats.org/drawingml/2006/main" name="Office Theme">
  <a:themeElements>
    <a:clrScheme name="PItt Law Colors">
      <a:dk1>
        <a:srgbClr val="000000"/>
      </a:dk1>
      <a:lt1>
        <a:srgbClr val="FFFFFF"/>
      </a:lt1>
      <a:dk2>
        <a:srgbClr val="2E0D6A"/>
      </a:dk2>
      <a:lt2>
        <a:srgbClr val="E2E0DC"/>
      </a:lt2>
      <a:accent1>
        <a:srgbClr val="2E0D6E"/>
      </a:accent1>
      <a:accent2>
        <a:srgbClr val="33ACE3"/>
      </a:accent2>
      <a:accent3>
        <a:srgbClr val="56676E"/>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4123</Words>
  <Application>Microsoft Office PowerPoint</Application>
  <PresentationFormat>Widescreen</PresentationFormat>
  <Paragraphs>216</Paragraphs>
  <Slides>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Avenir</vt:lpstr>
      <vt:lpstr>Avenir Heavy</vt:lpstr>
      <vt:lpstr>Avenir Medium</vt:lpstr>
      <vt:lpstr>Avenir Next</vt:lpstr>
      <vt:lpstr>Avenir Next Demi Bold</vt:lpstr>
      <vt:lpstr>Avenir Next Medium</vt:lpstr>
      <vt:lpstr>Calibri</vt:lpstr>
      <vt:lpstr>Office Theme</vt:lpstr>
      <vt:lpstr>PowerPoint Presentation</vt:lpstr>
      <vt:lpstr>The Fair Housing Act</vt:lpstr>
      <vt:lpstr>The Fair Housing Act Prohibits:</vt:lpstr>
      <vt:lpstr>Key Provisions: Statements</vt:lpstr>
      <vt:lpstr>Key Provisions: Discrimination</vt:lpstr>
      <vt:lpstr>Key Provisions: Retaliation</vt:lpstr>
      <vt:lpstr>Fair Housing Act Preempts State &amp; Local Laws</vt:lpstr>
      <vt:lpstr>Reasonable Accommodation</vt:lpstr>
      <vt:lpstr>Necessary</vt:lpstr>
      <vt:lpstr>Reasonable</vt:lpstr>
      <vt:lpstr>“Direct Threat” Exception</vt:lpstr>
      <vt:lpstr>Unequal Treatment</vt:lpstr>
      <vt:lpstr>Quotas and Ghettoization</vt:lpstr>
      <vt:lpstr>NIMBY</vt:lpstr>
      <vt:lpstr>Or is it Paternalism?</vt:lpstr>
      <vt:lpstr>How Courts Decide</vt:lpstr>
      <vt:lpstr>Cautionary Reminder: Discretion to Legislate</vt:lpstr>
      <vt:lpstr>Issue Spotting</vt:lpstr>
      <vt:lpstr>Avenues to Pursue</vt:lpstr>
      <vt:lpstr>Strategy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Reznik</dc:creator>
  <cp:lastModifiedBy>Robin</cp:lastModifiedBy>
  <cp:revision>13</cp:revision>
  <dcterms:created xsi:type="dcterms:W3CDTF">2023-04-03T21:07:16Z</dcterms:created>
  <dcterms:modified xsi:type="dcterms:W3CDTF">2023-09-10T14:31:03Z</dcterms:modified>
</cp:coreProperties>
</file>