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9" r:id="rId6"/>
    <p:sldId id="299" r:id="rId7"/>
    <p:sldId id="301" r:id="rId8"/>
    <p:sldId id="302" r:id="rId9"/>
    <p:sldId id="270" r:id="rId10"/>
    <p:sldId id="275" r:id="rId11"/>
    <p:sldId id="276" r:id="rId12"/>
    <p:sldId id="263" r:id="rId13"/>
    <p:sldId id="277" r:id="rId14"/>
    <p:sldId id="303" r:id="rId15"/>
    <p:sldId id="279" r:id="rId16"/>
    <p:sldId id="280" r:id="rId17"/>
    <p:sldId id="281" r:id="rId18"/>
    <p:sldId id="282" r:id="rId19"/>
    <p:sldId id="283" r:id="rId20"/>
    <p:sldId id="304" r:id="rId21"/>
    <p:sldId id="934" r:id="rId22"/>
    <p:sldId id="932" r:id="rId23"/>
    <p:sldId id="936" r:id="rId24"/>
    <p:sldId id="933" r:id="rId25"/>
    <p:sldId id="935" r:id="rId26"/>
    <p:sldId id="278" r:id="rId27"/>
    <p:sldId id="284" r:id="rId28"/>
    <p:sldId id="285" r:id="rId29"/>
    <p:sldId id="286" r:id="rId30"/>
    <p:sldId id="287" r:id="rId31"/>
    <p:sldId id="929" r:id="rId32"/>
    <p:sldId id="930" r:id="rId33"/>
    <p:sldId id="931" r:id="rId34"/>
    <p:sldId id="261" r:id="rId35"/>
    <p:sldId id="288" r:id="rId36"/>
    <p:sldId id="298" r:id="rId37"/>
    <p:sldId id="294"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8EE"/>
    <a:srgbClr val="E1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2519D-2446-4935-AA5A-548214DAF25F}" v="18" dt="2023-09-29T12:03:43.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1348" autoAdjust="0"/>
  </p:normalViewPr>
  <p:slideViewPr>
    <p:cSldViewPr snapToGrid="0">
      <p:cViewPr varScale="1">
        <p:scale>
          <a:sx n="87" d="100"/>
          <a:sy n="87" d="100"/>
        </p:scale>
        <p:origin x="403" y="67"/>
      </p:cViewPr>
      <p:guideLst/>
    </p:cSldViewPr>
  </p:slideViewPr>
  <p:outlineViewPr>
    <p:cViewPr>
      <p:scale>
        <a:sx n="33" d="100"/>
        <a:sy n="33" d="100"/>
      </p:scale>
      <p:origin x="0" y="-5032"/>
    </p:cViewPr>
  </p:outlineViewPr>
  <p:notesTextViewPr>
    <p:cViewPr>
      <p:scale>
        <a:sx n="1" d="1"/>
        <a:sy n="1" d="1"/>
      </p:scale>
      <p:origin x="0" y="0"/>
    </p:cViewPr>
  </p:notesTextViewPr>
  <p:sorterViewPr>
    <p:cViewPr>
      <p:scale>
        <a:sx n="100" d="100"/>
        <a:sy n="100" d="100"/>
      </p:scale>
      <p:origin x="0" y="-7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 Bunaciu" userId="1d34d1b874605055" providerId="LiveId" clId="{A8E2519D-2446-4935-AA5A-548214DAF25F}"/>
    <pc:docChg chg="modSld">
      <pc:chgData name="Adela Bunaciu" userId="1d34d1b874605055" providerId="LiveId" clId="{A8E2519D-2446-4935-AA5A-548214DAF25F}" dt="2023-09-29T12:03:43.445" v="17" actId="20577"/>
      <pc:docMkLst>
        <pc:docMk/>
      </pc:docMkLst>
      <pc:sldChg chg="modSp mod">
        <pc:chgData name="Adela Bunaciu" userId="1d34d1b874605055" providerId="LiveId" clId="{A8E2519D-2446-4935-AA5A-548214DAF25F}" dt="2023-09-29T12:03:43.445" v="17" actId="20577"/>
        <pc:sldMkLst>
          <pc:docMk/>
          <pc:sldMk cId="3819786538" sldId="936"/>
        </pc:sldMkLst>
        <pc:graphicFrameChg chg="mod">
          <ac:chgData name="Adela Bunaciu" userId="1d34d1b874605055" providerId="LiveId" clId="{A8E2519D-2446-4935-AA5A-548214DAF25F}" dt="2023-09-29T12:03:43.445" v="17" actId="20577"/>
          <ac:graphicFrameMkLst>
            <pc:docMk/>
            <pc:sldMk cId="3819786538" sldId="936"/>
            <ac:graphicFrameMk id="5" creationId="{53E5403E-DBF4-DEBF-35BA-3927D01244F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Gender/1%20-%20gender%20frequencies%20by%20network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ORCS/ORCS%20scores%20across%20networks%20and%20tim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Service%20Needs%20outputs/Seeking%20additional%20help%20(unmet%20nee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For%20NARR%20plenar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Vulnerabilities/Vulnerabilities%20scores%20based%20on%20Cloud%20and%20Granfiel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Goals/Consented%20goals%20exc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1d34d1b874605055/PhD/Research%20groups%20and%20projects/ROI%20RA%20work/Data%20for%204332%20individuals%20(May%2023%20onwards)%5eJ%20events%5eJ%20goals%5eJ%20demographics/Datasets/Admissions%20and%20discharges/Admissions%20and%20discharges%20by%20network.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[1 - gender frequencies by networks.xlsx]Sheet2!PivotTable48</c:name>
    <c:fmtId val="-1"/>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Gender distribution by</a:t>
            </a:r>
            <a:r>
              <a:rPr lang="en-GB" baseline="0" dirty="0"/>
              <a:t> assessment time </a:t>
            </a:r>
            <a:endParaRPr lang="en-GB" dirty="0"/>
          </a:p>
        </c:rich>
      </c:tx>
      <c:layout>
        <c:manualLayout>
          <c:xMode val="edge"/>
          <c:yMode val="edge"/>
          <c:x val="0.28609171745423045"/>
          <c:y val="3.046469709945432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lumMod val="75000"/>
            </a:schemeClr>
          </a:solidFill>
          <a:ln>
            <a:noFill/>
          </a:ln>
          <a:effectLst/>
        </c:spPr>
        <c:marker>
          <c:symbol val="none"/>
        </c:marke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dLbl>
          <c:idx val="0"/>
          <c:layout>
            <c:manualLayout>
              <c:x val="1.0796221322537046E-2"/>
              <c:y val="-1.926384380208036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dLbl>
          <c:idx val="0"/>
          <c:layout>
            <c:manualLayout>
              <c:x val="7.1974808816913424E-3"/>
              <c:y val="-3.5775709918149351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7.1452114997253248E-3"/>
              <c:y val="-4.9535622181917593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dLbl>
          <c:idx val="0"/>
          <c:layout>
            <c:manualLayout>
              <c:x val="5.3353147493414186E-3"/>
              <c:y val="-5.2380599364582808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dLbl>
          <c:idx val="0"/>
          <c:layout>
            <c:manualLayout>
              <c:x val="1.0691617483413792E-2"/>
              <c:y val="-3.087678980060235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dLbl>
          <c:idx val="0"/>
          <c:layout>
            <c:manualLayout>
              <c:x val="1.7574972180355154E-3"/>
              <c:y val="-3.087678980060235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dLbl>
          <c:idx val="0"/>
          <c:layout>
            <c:manualLayout>
              <c:x val="3.5359824208020508E-3"/>
              <c:y val="-3.358223421990969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8.9968025016549623E-3"/>
              <c:y val="-3.8760284416768064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dLbl>
          <c:idx val="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6">
              <a:lumMod val="75000"/>
            </a:schemeClr>
          </a:solidFill>
          <a:ln>
            <a:noFill/>
          </a:ln>
          <a:effectLst/>
        </c:spP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lumMod val="75000"/>
            </a:schemeClr>
          </a:solidFill>
          <a:ln>
            <a:noFill/>
          </a:ln>
          <a:effectLst/>
        </c:spP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lumMod val="75000"/>
            </a:schemeClr>
          </a:solidFill>
          <a:ln>
            <a:noFill/>
          </a:ln>
          <a:effectLst/>
        </c:spP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6">
              <a:lumMod val="75000"/>
            </a:schemeClr>
          </a:solidFill>
          <a:ln>
            <a:noFill/>
          </a:ln>
          <a:effectLst/>
        </c:spP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6">
              <a:lumMod val="75000"/>
            </a:schemeClr>
          </a:solidFill>
          <a:ln>
            <a:noFill/>
          </a:ln>
          <a:effectLst/>
        </c:spP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dLbl>
          <c:idx val="0"/>
          <c:layout>
            <c:manualLayout>
              <c:x val="8.9968511021142599E-3"/>
              <c:y val="-8.2559330580344419E-3"/>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dLbl>
          <c:idx val="0"/>
          <c:layout>
            <c:manualLayout>
              <c:x val="-3.5987404408457701E-3"/>
              <c:y val="-1.6511866116068884E-2"/>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dLbl>
          <c:idx val="0"/>
          <c:layout>
            <c:manualLayout>
              <c:x val="-1.8203203132703225E-3"/>
              <c:y val="-2.2062366671651502E-2"/>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dLbl>
          <c:idx val="0"/>
          <c:layout>
            <c:manualLayout>
              <c:x val="-5.4503965179666259E-3"/>
              <c:y val="-2.2155459522930125E-2"/>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dLbl>
          <c:idx val="0"/>
          <c:layout>
            <c:manualLayout>
              <c:x val="1.694814981758765E-3"/>
              <c:y val="4.8058918188638921E-3"/>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dLbl>
          <c:idx val="0"/>
          <c:layout>
            <c:manualLayout>
              <c:x val="-8.9968025016552242E-3"/>
              <c:y val="7.5579891773702142E-3"/>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dLbl>
          <c:idx val="0"/>
          <c:layout>
            <c:manualLayout>
              <c:x val="-5.4399729550800779E-3"/>
              <c:y val="5.0385174335002897E-3"/>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dLbl>
          <c:idx val="0"/>
          <c:layout>
            <c:manualLayout>
              <c:x val="0"/>
              <c:y val="2.7054444193072443E-3"/>
            </c:manualLayout>
          </c:layout>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dLbl>
          <c:idx val="0"/>
          <c:layout>
            <c:manualLayout>
              <c:x val="8.9968511021142599E-3"/>
              <c:y val="-8.2559330580344419E-3"/>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dLbl>
          <c:idx val="0"/>
          <c:layout>
            <c:manualLayout>
              <c:x val="1.0796221322537046E-2"/>
              <c:y val="-1.926384380208036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lumMod val="75000"/>
            </a:schemeClr>
          </a:solidFill>
          <a:ln>
            <a:noFill/>
          </a:ln>
          <a:effectLst/>
        </c:spPr>
        <c:marker>
          <c:symbol val="none"/>
        </c:marke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dLbl>
          <c:idx val="0"/>
          <c:layout>
            <c:manualLayout>
              <c:x val="8.9968511021142599E-3"/>
              <c:y val="-8.2559330580344419E-3"/>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dLbl>
          <c:idx val="0"/>
          <c:layout>
            <c:manualLayout>
              <c:x val="1.0796221322537046E-2"/>
              <c:y val="-1.9263843802080367E-2"/>
            </c:manualLayout>
          </c:layout>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6">
              <a:lumMod val="75000"/>
            </a:schemeClr>
          </a:solidFill>
          <a:ln>
            <a:noFill/>
          </a:ln>
          <a:effectLst/>
        </c:spPr>
        <c:marker>
          <c:symbol val="none"/>
        </c:marker>
        <c:dLbl>
          <c:idx val="0"/>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2311686937828283"/>
          <c:y val="0.10957374938748762"/>
          <c:w val="0.72722802530203656"/>
          <c:h val="0.72522239555107049"/>
        </c:manualLayout>
      </c:layout>
      <c:barChart>
        <c:barDir val="col"/>
        <c:grouping val="clustered"/>
        <c:varyColors val="0"/>
        <c:ser>
          <c:idx val="0"/>
          <c:order val="0"/>
          <c:tx>
            <c:strRef>
              <c:f>Sheet2!$G$35:$G$36</c:f>
              <c:strCache>
                <c:ptCount val="1"/>
                <c:pt idx="0">
                  <c:v>Male</c:v>
                </c:pt>
              </c:strCache>
            </c:strRef>
          </c:tx>
          <c:spPr>
            <a:solidFill>
              <a:schemeClr val="accent1">
                <a:lumMod val="60000"/>
                <a:lumOff val="40000"/>
              </a:schemeClr>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2B2F-462A-8162-0901BA97838C}"/>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2B2F-462A-8162-0901BA97838C}"/>
              </c:ext>
            </c:extLst>
          </c:dPt>
          <c:dLbls>
            <c:dLbl>
              <c:idx val="5"/>
              <c:layout>
                <c:manualLayout>
                  <c:x val="8.9968254388044528E-3"/>
                  <c:y val="-2.6667483349811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F-462A-8162-0901BA97838C}"/>
                </c:ext>
              </c:extLst>
            </c:dLbl>
            <c:dLbl>
              <c:idx val="6"/>
              <c:layout>
                <c:manualLayout>
                  <c:x val="8.3970496699344206E-3"/>
                  <c:y val="-2.84695019585898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2F-462A-8162-0901BA97838C}"/>
                </c:ext>
              </c:extLst>
            </c:dLbl>
            <c:spPr>
              <a:solidFill>
                <a:schemeClr val="accent1">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Sheet2!$F$37:$F$44</c:f>
              <c:strCache>
                <c:ptCount val="7"/>
                <c:pt idx="0">
                  <c:v>0</c:v>
                </c:pt>
                <c:pt idx="1">
                  <c:v>1</c:v>
                </c:pt>
                <c:pt idx="2">
                  <c:v>2</c:v>
                </c:pt>
                <c:pt idx="3">
                  <c:v>3</c:v>
                </c:pt>
                <c:pt idx="4">
                  <c:v>4</c:v>
                </c:pt>
                <c:pt idx="5">
                  <c:v>5</c:v>
                </c:pt>
                <c:pt idx="6">
                  <c:v>6</c:v>
                </c:pt>
              </c:strCache>
            </c:strRef>
          </c:cat>
          <c:val>
            <c:numRef>
              <c:f>Sheet2!$G$37:$G$44</c:f>
              <c:numCache>
                <c:formatCode>General</c:formatCode>
                <c:ptCount val="7"/>
                <c:pt idx="0">
                  <c:v>2789</c:v>
                </c:pt>
                <c:pt idx="1">
                  <c:v>1742</c:v>
                </c:pt>
                <c:pt idx="2">
                  <c:v>1243</c:v>
                </c:pt>
                <c:pt idx="3">
                  <c:v>880</c:v>
                </c:pt>
                <c:pt idx="4">
                  <c:v>573</c:v>
                </c:pt>
                <c:pt idx="5">
                  <c:v>367</c:v>
                </c:pt>
                <c:pt idx="6">
                  <c:v>229</c:v>
                </c:pt>
              </c:numCache>
            </c:numRef>
          </c:val>
          <c:extLst>
            <c:ext xmlns:c16="http://schemas.microsoft.com/office/drawing/2014/chart" uri="{C3380CC4-5D6E-409C-BE32-E72D297353CC}">
              <c16:uniqueId val="{00000004-2B2F-462A-8162-0901BA97838C}"/>
            </c:ext>
          </c:extLst>
        </c:ser>
        <c:ser>
          <c:idx val="1"/>
          <c:order val="1"/>
          <c:tx>
            <c:strRef>
              <c:f>Sheet2!$H$35:$H$36</c:f>
              <c:strCache>
                <c:ptCount val="1"/>
                <c:pt idx="0">
                  <c:v>Female</c:v>
                </c:pt>
              </c:strCache>
            </c:strRef>
          </c:tx>
          <c:spPr>
            <a:solidFill>
              <a:schemeClr val="accent2">
                <a:lumMod val="60000"/>
                <a:lumOff val="40000"/>
              </a:schemeClr>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Sheet2!$F$37:$F$44</c:f>
              <c:strCache>
                <c:ptCount val="7"/>
                <c:pt idx="0">
                  <c:v>0</c:v>
                </c:pt>
                <c:pt idx="1">
                  <c:v>1</c:v>
                </c:pt>
                <c:pt idx="2">
                  <c:v>2</c:v>
                </c:pt>
                <c:pt idx="3">
                  <c:v>3</c:v>
                </c:pt>
                <c:pt idx="4">
                  <c:v>4</c:v>
                </c:pt>
                <c:pt idx="5">
                  <c:v>5</c:v>
                </c:pt>
                <c:pt idx="6">
                  <c:v>6</c:v>
                </c:pt>
              </c:strCache>
            </c:strRef>
          </c:cat>
          <c:val>
            <c:numRef>
              <c:f>Sheet2!$H$37:$H$44</c:f>
              <c:numCache>
                <c:formatCode>General</c:formatCode>
                <c:ptCount val="7"/>
                <c:pt idx="0">
                  <c:v>1432</c:v>
                </c:pt>
                <c:pt idx="1">
                  <c:v>921</c:v>
                </c:pt>
                <c:pt idx="2">
                  <c:v>638</c:v>
                </c:pt>
                <c:pt idx="3">
                  <c:v>453</c:v>
                </c:pt>
                <c:pt idx="4">
                  <c:v>306</c:v>
                </c:pt>
                <c:pt idx="5">
                  <c:v>201</c:v>
                </c:pt>
                <c:pt idx="6">
                  <c:v>127</c:v>
                </c:pt>
              </c:numCache>
            </c:numRef>
          </c:val>
          <c:extLst>
            <c:ext xmlns:c16="http://schemas.microsoft.com/office/drawing/2014/chart" uri="{C3380CC4-5D6E-409C-BE32-E72D297353CC}">
              <c16:uniqueId val="{00000005-2B2F-462A-8162-0901BA97838C}"/>
            </c:ext>
          </c:extLst>
        </c:ser>
        <c:ser>
          <c:idx val="2"/>
          <c:order val="2"/>
          <c:tx>
            <c:strRef>
              <c:f>Sheet2!$I$35:$I$36</c:f>
              <c:strCache>
                <c:ptCount val="1"/>
                <c:pt idx="0">
                  <c:v>Other than male or female</c:v>
                </c:pt>
              </c:strCache>
            </c:strRef>
          </c:tx>
          <c:spPr>
            <a:solidFill>
              <a:schemeClr val="accent6">
                <a:lumMod val="75000"/>
              </a:schemeClr>
            </a:solidFill>
            <a:ln>
              <a:noFill/>
            </a:ln>
            <a:effectLst/>
          </c:spPr>
          <c:invertIfNegative val="0"/>
          <c:dLbls>
            <c:dLbl>
              <c:idx val="5"/>
              <c:layout>
                <c:manualLayout>
                  <c:x val="2.3991030754800394E-3"/>
                  <c:y val="9.20580705208312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F-462A-8162-0901BA97838C}"/>
                </c:ext>
              </c:extLst>
            </c:dLbl>
            <c:dLbl>
              <c:idx val="6"/>
              <c:layout>
                <c:manualLayout>
                  <c:x val="7.1973092264403828E-3"/>
                  <c:y val="1.3808710578124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2F-462A-8162-0901BA97838C}"/>
                </c:ext>
              </c:extLst>
            </c:dLbl>
            <c:spPr>
              <a:solidFill>
                <a:schemeClr val="accent6">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Sheet2!$F$37:$F$44</c:f>
              <c:strCache>
                <c:ptCount val="7"/>
                <c:pt idx="0">
                  <c:v>0</c:v>
                </c:pt>
                <c:pt idx="1">
                  <c:v>1</c:v>
                </c:pt>
                <c:pt idx="2">
                  <c:v>2</c:v>
                </c:pt>
                <c:pt idx="3">
                  <c:v>3</c:v>
                </c:pt>
                <c:pt idx="4">
                  <c:v>4</c:v>
                </c:pt>
                <c:pt idx="5">
                  <c:v>5</c:v>
                </c:pt>
                <c:pt idx="6">
                  <c:v>6</c:v>
                </c:pt>
              </c:strCache>
            </c:strRef>
          </c:cat>
          <c:val>
            <c:numRef>
              <c:f>Sheet2!$I$37:$I$44</c:f>
              <c:numCache>
                <c:formatCode>General</c:formatCode>
                <c:ptCount val="7"/>
                <c:pt idx="0">
                  <c:v>47</c:v>
                </c:pt>
                <c:pt idx="1">
                  <c:v>36</c:v>
                </c:pt>
                <c:pt idx="2">
                  <c:v>25</c:v>
                </c:pt>
                <c:pt idx="3">
                  <c:v>15</c:v>
                </c:pt>
                <c:pt idx="4">
                  <c:v>11</c:v>
                </c:pt>
                <c:pt idx="5">
                  <c:v>8</c:v>
                </c:pt>
                <c:pt idx="6">
                  <c:v>6</c:v>
                </c:pt>
              </c:numCache>
            </c:numRef>
          </c:val>
          <c:extLst>
            <c:ext xmlns:c16="http://schemas.microsoft.com/office/drawing/2014/chart" uri="{C3380CC4-5D6E-409C-BE32-E72D297353CC}">
              <c16:uniqueId val="{00000008-2B2F-462A-8162-0901BA97838C}"/>
            </c:ext>
          </c:extLst>
        </c:ser>
        <c:dLbls>
          <c:dLblPos val="outEnd"/>
          <c:showLegendKey val="0"/>
          <c:showVal val="1"/>
          <c:showCatName val="0"/>
          <c:showSerName val="0"/>
          <c:showPercent val="0"/>
          <c:showBubbleSize val="0"/>
        </c:dLbls>
        <c:gapWidth val="219"/>
        <c:overlap val="-27"/>
        <c:axId val="685137664"/>
        <c:axId val="755306688"/>
      </c:barChart>
      <c:catAx>
        <c:axId val="6851376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Assessment time </a:t>
                </a:r>
              </a:p>
            </c:rich>
          </c:tx>
          <c:layout>
            <c:manualLayout>
              <c:xMode val="edge"/>
              <c:yMode val="edge"/>
              <c:x val="0.37831531959547721"/>
              <c:y val="0.930012670669863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5306688"/>
        <c:crosses val="autoZero"/>
        <c:auto val="1"/>
        <c:lblAlgn val="ctr"/>
        <c:lblOffset val="100"/>
        <c:noMultiLvlLbl val="0"/>
      </c:catAx>
      <c:valAx>
        <c:axId val="755306688"/>
        <c:scaling>
          <c:orientation val="minMax"/>
          <c:max val="2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Number of individuals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5137664"/>
        <c:crosses val="autoZero"/>
        <c:crossBetween val="between"/>
      </c:valAx>
      <c:spPr>
        <a:noFill/>
        <a:ln>
          <a:noFill/>
        </a:ln>
        <a:effectLst/>
      </c:spPr>
    </c:plotArea>
    <c:legend>
      <c:legendPos val="r"/>
      <c:layout>
        <c:manualLayout>
          <c:xMode val="edge"/>
          <c:yMode val="edge"/>
          <c:x val="0.85066229880700972"/>
          <c:y val="0.22501356338021855"/>
          <c:w val="0.14172499960867374"/>
          <c:h val="0.52760944762258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[ORCS scores across networks and times.xlsx]Sheet1!PivotTable2</c:name>
    <c:fmtId val="-1"/>
  </c:pivotSource>
  <c:chart>
    <c:title>
      <c:tx>
        <c:rich>
          <a:bodyPr rot="0" spcFirstLastPara="1" vertOverflow="ellipsis" vert="horz" wrap="square" anchor="ctr" anchorCtr="1"/>
          <a:lstStyle/>
          <a:p>
            <a:pPr algn="ctr" rtl="0">
              <a:defRPr sz="1680" b="0" i="0" u="none" strike="noStrike" kern="1200" spc="0" baseline="0">
                <a:solidFill>
                  <a:schemeClr val="tx1">
                    <a:lumMod val="65000"/>
                    <a:lumOff val="35000"/>
                  </a:schemeClr>
                </a:solidFill>
                <a:latin typeface="+mn-lt"/>
                <a:ea typeface="+mn-ea"/>
                <a:cs typeface="+mn-cs"/>
              </a:defRPr>
            </a:pPr>
            <a:r>
              <a:rPr lang="en-GB"/>
              <a:t>Mean Overall Recovery Capital Scores (ORCS) </a:t>
            </a:r>
          </a:p>
        </c:rich>
      </c:tx>
      <c:overlay val="0"/>
      <c:spPr>
        <a:noFill/>
        <a:ln>
          <a:noFill/>
        </a:ln>
        <a:effectLst/>
      </c:spPr>
      <c:txPr>
        <a:bodyPr rot="0" spcFirstLastPara="1" vertOverflow="ellipsis" vert="horz" wrap="square" anchor="ctr" anchorCtr="1"/>
        <a:lstStyle/>
        <a:p>
          <a:pPr algn="ctr" rtl="0">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2225" cap="rnd">
            <a:solidFill>
              <a:schemeClr val="accent1">
                <a:lumMod val="60000"/>
                <a:lumOff val="4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34925" cap="rnd">
            <a:solidFill>
              <a:schemeClr val="tx1">
                <a:lumMod val="65000"/>
                <a:lumOff val="35000"/>
              </a:schemeClr>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1"/>
          </a:solidFill>
          <a:ln w="22225" cap="rnd">
            <a:solidFill>
              <a:schemeClr val="accent2">
                <a:lumMod val="60000"/>
                <a:lumOff val="40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2225" cap="rnd">
            <a:solidFill>
              <a:schemeClr val="accent1">
                <a:lumMod val="60000"/>
                <a:lumOff val="40000"/>
              </a:schemeClr>
            </a:solidFill>
            <a:prstDash val="lgDash"/>
            <a:round/>
          </a:ln>
          <a:effectLst/>
        </c:spPr>
        <c:marker>
          <c:symbol val="none"/>
        </c:marker>
      </c:pivotFmt>
      <c:pivotFmt>
        <c:idx val="5"/>
        <c:spPr>
          <a:solidFill>
            <a:schemeClr val="accent1"/>
          </a:solidFill>
          <a:ln w="34925" cap="rnd">
            <a:solidFill>
              <a:schemeClr val="tx1">
                <a:lumMod val="65000"/>
                <a:lumOff val="35000"/>
              </a:schemeClr>
            </a:solidFill>
            <a:round/>
          </a:ln>
          <a:effectLst/>
        </c:spPr>
        <c:marker>
          <c:symbol val="none"/>
        </c:marker>
        <c:dLbl>
          <c:idx val="0"/>
          <c:layout>
            <c:manualLayout>
              <c:x val="-4.4070512820512824E-2"/>
              <c:y val="-0.1445177505497957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34925" cap="rnd">
            <a:solidFill>
              <a:schemeClr val="tx1">
                <a:lumMod val="65000"/>
                <a:lumOff val="35000"/>
              </a:schemeClr>
            </a:solidFill>
            <a:round/>
          </a:ln>
          <a:effectLst/>
        </c:spPr>
        <c:marker>
          <c:symbol val="none"/>
        </c:marker>
        <c:dLbl>
          <c:idx val="0"/>
          <c:layout>
            <c:manualLayout>
              <c:x val="-4.807692307692308E-2"/>
              <c:y val="-9.425070688030159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w="34925" cap="rnd">
            <a:solidFill>
              <a:schemeClr val="tx1">
                <a:lumMod val="65000"/>
                <a:lumOff val="35000"/>
              </a:schemeClr>
            </a:solidFill>
            <a:round/>
          </a:ln>
          <a:effectLst/>
        </c:spPr>
        <c:marker>
          <c:symbol val="none"/>
        </c:marker>
        <c:dLbl>
          <c:idx val="0"/>
          <c:layout>
            <c:manualLayout>
              <c:x val="-2.4038461538461574E-2"/>
              <c:y val="-0.100534087338988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w="34925" cap="rnd">
            <a:solidFill>
              <a:schemeClr val="tx1">
                <a:lumMod val="65000"/>
                <a:lumOff val="35000"/>
              </a:schemeClr>
            </a:solidFill>
            <a:round/>
          </a:ln>
          <a:effectLst/>
        </c:spPr>
        <c:marker>
          <c:symbol val="none"/>
        </c:marker>
        <c:dLbl>
          <c:idx val="0"/>
          <c:layout>
            <c:manualLayout>
              <c:x val="-4.0064102564102561E-3"/>
              <c:y val="-0.1256676091737355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34925" cap="rnd">
            <a:solidFill>
              <a:schemeClr val="tx1">
                <a:lumMod val="65000"/>
                <a:lumOff val="35000"/>
              </a:schemeClr>
            </a:solidFill>
            <a:round/>
          </a:ln>
          <a:effectLst/>
        </c:spPr>
        <c:marker>
          <c:symbol val="none"/>
        </c:marker>
        <c:dLbl>
          <c:idx val="0"/>
          <c:layout>
            <c:manualLayout>
              <c:x val="-1.201923076923077E-2"/>
              <c:y val="-0.1256676091737354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34925" cap="rnd">
            <a:solidFill>
              <a:schemeClr val="tx1">
                <a:lumMod val="65000"/>
                <a:lumOff val="35000"/>
              </a:schemeClr>
            </a:solidFill>
            <a:round/>
          </a:ln>
          <a:effectLst/>
        </c:spPr>
        <c:marker>
          <c:symbol val="none"/>
        </c:marker>
        <c:dLbl>
          <c:idx val="0"/>
          <c:layout>
            <c:manualLayout>
              <c:x val="-1.6025641025641101E-2"/>
              <c:y val="-0.122525918944392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w="34925" cap="rnd">
            <a:solidFill>
              <a:schemeClr val="tx1">
                <a:lumMod val="65000"/>
                <a:lumOff val="35000"/>
              </a:schemeClr>
            </a:solidFill>
            <a:round/>
          </a:ln>
          <a:effectLst/>
        </c:spPr>
        <c:marker>
          <c:symbol val="none"/>
        </c:marker>
        <c:dLbl>
          <c:idx val="0"/>
          <c:layout>
            <c:manualLayout>
              <c:x val="-1.6025641025641024E-2"/>
              <c:y val="-0.1068174677976751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22225" cap="rnd">
            <a:solidFill>
              <a:schemeClr val="accent2">
                <a:lumMod val="60000"/>
                <a:lumOff val="40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2225" cap="rnd">
            <a:solidFill>
              <a:schemeClr val="accent1">
                <a:lumMod val="60000"/>
                <a:lumOff val="4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34925" cap="rnd">
            <a:solidFill>
              <a:schemeClr val="tx1">
                <a:lumMod val="65000"/>
                <a:lumOff val="35000"/>
              </a:schemeClr>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w="34925" cap="rnd">
            <a:solidFill>
              <a:schemeClr val="tx1">
                <a:lumMod val="65000"/>
                <a:lumOff val="35000"/>
              </a:schemeClr>
            </a:solidFill>
            <a:round/>
          </a:ln>
          <a:effectLst/>
        </c:spPr>
        <c:marker>
          <c:symbol val="none"/>
        </c:marker>
        <c:dLbl>
          <c:idx val="0"/>
          <c:layout>
            <c:manualLayout>
              <c:x val="-4.4070512820512824E-2"/>
              <c:y val="-0.1445177505497957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w="34925" cap="rnd">
            <a:solidFill>
              <a:schemeClr val="tx1">
                <a:lumMod val="65000"/>
                <a:lumOff val="35000"/>
              </a:schemeClr>
            </a:solidFill>
            <a:round/>
          </a:ln>
          <a:effectLst/>
        </c:spPr>
        <c:marker>
          <c:symbol val="none"/>
        </c:marker>
        <c:dLbl>
          <c:idx val="0"/>
          <c:layout>
            <c:manualLayout>
              <c:x val="-4.807692307692308E-2"/>
              <c:y val="-9.425070688030159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w="34925" cap="rnd">
            <a:solidFill>
              <a:schemeClr val="tx1">
                <a:lumMod val="65000"/>
                <a:lumOff val="35000"/>
              </a:schemeClr>
            </a:solidFill>
            <a:round/>
          </a:ln>
          <a:effectLst/>
        </c:spPr>
        <c:marker>
          <c:symbol val="none"/>
        </c:marker>
        <c:dLbl>
          <c:idx val="0"/>
          <c:layout>
            <c:manualLayout>
              <c:x val="-2.4038461538461574E-2"/>
              <c:y val="-0.100534087338988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w="34925" cap="rnd">
            <a:solidFill>
              <a:schemeClr val="tx1">
                <a:lumMod val="65000"/>
                <a:lumOff val="35000"/>
              </a:schemeClr>
            </a:solidFill>
            <a:round/>
          </a:ln>
          <a:effectLst/>
        </c:spPr>
        <c:marker>
          <c:symbol val="none"/>
        </c:marker>
        <c:dLbl>
          <c:idx val="0"/>
          <c:layout>
            <c:manualLayout>
              <c:x val="-4.0064102564102561E-3"/>
              <c:y val="-0.1256676091737355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w="34925" cap="rnd">
            <a:solidFill>
              <a:schemeClr val="tx1">
                <a:lumMod val="65000"/>
                <a:lumOff val="35000"/>
              </a:schemeClr>
            </a:solidFill>
            <a:round/>
          </a:ln>
          <a:effectLst/>
        </c:spPr>
        <c:marker>
          <c:symbol val="none"/>
        </c:marker>
        <c:dLbl>
          <c:idx val="0"/>
          <c:layout>
            <c:manualLayout>
              <c:x val="-1.201923076923077E-2"/>
              <c:y val="-0.1256676091737354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w="34925" cap="rnd">
            <a:solidFill>
              <a:schemeClr val="tx1">
                <a:lumMod val="65000"/>
                <a:lumOff val="35000"/>
              </a:schemeClr>
            </a:solidFill>
            <a:round/>
          </a:ln>
          <a:effectLst/>
        </c:spPr>
        <c:marker>
          <c:symbol val="none"/>
        </c:marker>
        <c:dLbl>
          <c:idx val="0"/>
          <c:layout>
            <c:manualLayout>
              <c:x val="-1.6025641025641101E-2"/>
              <c:y val="-0.122525918944392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w="34925" cap="rnd">
            <a:solidFill>
              <a:schemeClr val="tx1">
                <a:lumMod val="65000"/>
                <a:lumOff val="35000"/>
              </a:schemeClr>
            </a:solidFill>
            <a:round/>
          </a:ln>
          <a:effectLst/>
        </c:spPr>
        <c:marker>
          <c:symbol val="none"/>
        </c:marker>
        <c:dLbl>
          <c:idx val="0"/>
          <c:layout>
            <c:manualLayout>
              <c:x val="-1.6025641025641024E-2"/>
              <c:y val="-0.1068174677976751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w="22225" cap="rnd">
            <a:solidFill>
              <a:schemeClr val="accent2">
                <a:lumMod val="60000"/>
                <a:lumOff val="40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2225" cap="rnd">
            <a:solidFill>
              <a:schemeClr val="accent1">
                <a:lumMod val="60000"/>
                <a:lumOff val="4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34925" cap="rnd">
            <a:solidFill>
              <a:schemeClr val="tx1">
                <a:lumMod val="65000"/>
                <a:lumOff val="35000"/>
              </a:schemeClr>
            </a:solidFill>
            <a:round/>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w="34925" cap="rnd">
            <a:solidFill>
              <a:schemeClr val="tx1">
                <a:lumMod val="65000"/>
                <a:lumOff val="35000"/>
              </a:schemeClr>
            </a:solidFill>
            <a:round/>
          </a:ln>
          <a:effectLst/>
        </c:spPr>
        <c:marker>
          <c:symbol val="none"/>
        </c:marker>
        <c:dLbl>
          <c:idx val="0"/>
          <c:layout>
            <c:manualLayout>
              <c:x val="-4.4070512820512824E-2"/>
              <c:y val="-0.1445177505497957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w="34925" cap="rnd">
            <a:solidFill>
              <a:schemeClr val="tx1">
                <a:lumMod val="65000"/>
                <a:lumOff val="35000"/>
              </a:schemeClr>
            </a:solidFill>
            <a:round/>
          </a:ln>
          <a:effectLst/>
        </c:spPr>
        <c:marker>
          <c:symbol val="none"/>
        </c:marker>
        <c:dLbl>
          <c:idx val="0"/>
          <c:layout>
            <c:manualLayout>
              <c:x val="-4.807692307692308E-2"/>
              <c:y val="-9.425070688030159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w="34925" cap="rnd">
            <a:solidFill>
              <a:schemeClr val="tx1">
                <a:lumMod val="65000"/>
                <a:lumOff val="35000"/>
              </a:schemeClr>
            </a:solidFill>
            <a:round/>
          </a:ln>
          <a:effectLst/>
        </c:spPr>
        <c:marker>
          <c:symbol val="none"/>
        </c:marker>
        <c:dLbl>
          <c:idx val="0"/>
          <c:layout>
            <c:manualLayout>
              <c:x val="-2.4038461538461574E-2"/>
              <c:y val="-0.100534087338988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
        <c:spPr>
          <a:solidFill>
            <a:schemeClr val="accent1"/>
          </a:solidFill>
          <a:ln w="34925" cap="rnd">
            <a:solidFill>
              <a:schemeClr val="tx1">
                <a:lumMod val="65000"/>
                <a:lumOff val="35000"/>
              </a:schemeClr>
            </a:solidFill>
            <a:round/>
          </a:ln>
          <a:effectLst/>
        </c:spPr>
        <c:marker>
          <c:symbol val="none"/>
        </c:marker>
        <c:dLbl>
          <c:idx val="0"/>
          <c:layout>
            <c:manualLayout>
              <c:x val="-4.0064102564102561E-3"/>
              <c:y val="-0.1256676091737355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9"/>
        <c:spPr>
          <a:solidFill>
            <a:schemeClr val="accent1"/>
          </a:solidFill>
          <a:ln w="34925" cap="rnd">
            <a:solidFill>
              <a:schemeClr val="tx1">
                <a:lumMod val="65000"/>
                <a:lumOff val="35000"/>
              </a:schemeClr>
            </a:solidFill>
            <a:round/>
          </a:ln>
          <a:effectLst/>
        </c:spPr>
        <c:marker>
          <c:symbol val="none"/>
        </c:marker>
        <c:dLbl>
          <c:idx val="0"/>
          <c:layout>
            <c:manualLayout>
              <c:x val="-1.201923076923077E-2"/>
              <c:y val="-0.1256676091737354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0"/>
        <c:spPr>
          <a:solidFill>
            <a:schemeClr val="accent1"/>
          </a:solidFill>
          <a:ln w="34925" cap="rnd">
            <a:solidFill>
              <a:schemeClr val="tx1">
                <a:lumMod val="65000"/>
                <a:lumOff val="35000"/>
              </a:schemeClr>
            </a:solidFill>
            <a:round/>
          </a:ln>
          <a:effectLst/>
        </c:spPr>
        <c:marker>
          <c:symbol val="none"/>
        </c:marker>
        <c:dLbl>
          <c:idx val="0"/>
          <c:layout>
            <c:manualLayout>
              <c:x val="-1.6025641025641101E-2"/>
              <c:y val="-0.122525918944392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1"/>
        <c:spPr>
          <a:solidFill>
            <a:schemeClr val="accent1"/>
          </a:solidFill>
          <a:ln w="34925" cap="rnd">
            <a:solidFill>
              <a:schemeClr val="tx1">
                <a:lumMod val="65000"/>
                <a:lumOff val="35000"/>
              </a:schemeClr>
            </a:solidFill>
            <a:round/>
          </a:ln>
          <a:effectLst/>
        </c:spPr>
        <c:marker>
          <c:symbol val="none"/>
        </c:marker>
        <c:dLbl>
          <c:idx val="0"/>
          <c:layout>
            <c:manualLayout>
              <c:x val="-1.6025641025641024E-2"/>
              <c:y val="-0.10681746779767516"/>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lineChart>
        <c:grouping val="standard"/>
        <c:varyColors val="0"/>
        <c:ser>
          <c:idx val="0"/>
          <c:order val="0"/>
          <c:tx>
            <c:strRef>
              <c:f>Sheet1!$L$5:$L$6</c:f>
              <c:strCache>
                <c:ptCount val="1"/>
                <c:pt idx="0">
                  <c:v>Female</c:v>
                </c:pt>
              </c:strCache>
            </c:strRef>
          </c:tx>
          <c:spPr>
            <a:ln w="28575" cap="rnd">
              <a:solidFill>
                <a:schemeClr val="accent2">
                  <a:lumMod val="60000"/>
                  <a:lumOff val="40000"/>
                </a:schemeClr>
              </a:solidFill>
              <a:prstDash val="sysDash"/>
              <a:round/>
            </a:ln>
            <a:effectLst/>
          </c:spPr>
          <c:marker>
            <c:symbol val="none"/>
          </c:marker>
          <c:cat>
            <c:strRef>
              <c:f>Sheet1!$K$7:$K$14</c:f>
              <c:strCache>
                <c:ptCount val="7"/>
                <c:pt idx="0">
                  <c:v>0</c:v>
                </c:pt>
                <c:pt idx="1">
                  <c:v>1</c:v>
                </c:pt>
                <c:pt idx="2">
                  <c:v>2</c:v>
                </c:pt>
                <c:pt idx="3">
                  <c:v>3</c:v>
                </c:pt>
                <c:pt idx="4">
                  <c:v>4</c:v>
                </c:pt>
                <c:pt idx="5">
                  <c:v>5</c:v>
                </c:pt>
                <c:pt idx="6">
                  <c:v>6</c:v>
                </c:pt>
              </c:strCache>
            </c:strRef>
          </c:cat>
          <c:val>
            <c:numRef>
              <c:f>Sheet1!$L$7:$L$14</c:f>
              <c:numCache>
                <c:formatCode>0.00</c:formatCode>
                <c:ptCount val="7"/>
                <c:pt idx="0">
                  <c:v>36.235799999999998</c:v>
                </c:pt>
                <c:pt idx="1">
                  <c:v>58.846400000000003</c:v>
                </c:pt>
                <c:pt idx="2">
                  <c:v>68.596800000000002</c:v>
                </c:pt>
                <c:pt idx="3">
                  <c:v>72.7637</c:v>
                </c:pt>
                <c:pt idx="4">
                  <c:v>74.667299999999997</c:v>
                </c:pt>
                <c:pt idx="5">
                  <c:v>74.450999999999993</c:v>
                </c:pt>
                <c:pt idx="6">
                  <c:v>76.976799999999997</c:v>
                </c:pt>
              </c:numCache>
            </c:numRef>
          </c:val>
          <c:smooth val="0"/>
          <c:extLst>
            <c:ext xmlns:c16="http://schemas.microsoft.com/office/drawing/2014/chart" uri="{C3380CC4-5D6E-409C-BE32-E72D297353CC}">
              <c16:uniqueId val="{00000000-8335-4502-8782-844DFBA28E7F}"/>
            </c:ext>
          </c:extLst>
        </c:ser>
        <c:ser>
          <c:idx val="1"/>
          <c:order val="1"/>
          <c:tx>
            <c:strRef>
              <c:f>Sheet1!$M$5:$M$6</c:f>
              <c:strCache>
                <c:ptCount val="1"/>
                <c:pt idx="0">
                  <c:v>Male</c:v>
                </c:pt>
              </c:strCache>
            </c:strRef>
          </c:tx>
          <c:spPr>
            <a:ln w="28575" cap="rnd">
              <a:solidFill>
                <a:schemeClr val="accent1">
                  <a:lumMod val="60000"/>
                  <a:lumOff val="40000"/>
                </a:schemeClr>
              </a:solidFill>
              <a:prstDash val="lgDash"/>
              <a:round/>
            </a:ln>
            <a:effectLst/>
          </c:spPr>
          <c:marker>
            <c:symbol val="none"/>
          </c:marker>
          <c:cat>
            <c:strRef>
              <c:f>Sheet1!$K$7:$K$14</c:f>
              <c:strCache>
                <c:ptCount val="7"/>
                <c:pt idx="0">
                  <c:v>0</c:v>
                </c:pt>
                <c:pt idx="1">
                  <c:v>1</c:v>
                </c:pt>
                <c:pt idx="2">
                  <c:v>2</c:v>
                </c:pt>
                <c:pt idx="3">
                  <c:v>3</c:v>
                </c:pt>
                <c:pt idx="4">
                  <c:v>4</c:v>
                </c:pt>
                <c:pt idx="5">
                  <c:v>5</c:v>
                </c:pt>
                <c:pt idx="6">
                  <c:v>6</c:v>
                </c:pt>
              </c:strCache>
            </c:strRef>
          </c:cat>
          <c:val>
            <c:numRef>
              <c:f>Sheet1!$M$7:$M$14</c:f>
              <c:numCache>
                <c:formatCode>0.00</c:formatCode>
                <c:ptCount val="7"/>
                <c:pt idx="0">
                  <c:v>45.039499999999997</c:v>
                </c:pt>
                <c:pt idx="1">
                  <c:v>66.697699999999998</c:v>
                </c:pt>
                <c:pt idx="2">
                  <c:v>73.359399999999994</c:v>
                </c:pt>
                <c:pt idx="3">
                  <c:v>76.760599999999997</c:v>
                </c:pt>
                <c:pt idx="4">
                  <c:v>77.318600000000004</c:v>
                </c:pt>
                <c:pt idx="5">
                  <c:v>78.838999999999999</c:v>
                </c:pt>
                <c:pt idx="6">
                  <c:v>80.498699999999999</c:v>
                </c:pt>
              </c:numCache>
            </c:numRef>
          </c:val>
          <c:smooth val="0"/>
          <c:extLst>
            <c:ext xmlns:c16="http://schemas.microsoft.com/office/drawing/2014/chart" uri="{C3380CC4-5D6E-409C-BE32-E72D297353CC}">
              <c16:uniqueId val="{00000001-8335-4502-8782-844DFBA28E7F}"/>
            </c:ext>
          </c:extLst>
        </c:ser>
        <c:ser>
          <c:idx val="2"/>
          <c:order val="2"/>
          <c:tx>
            <c:strRef>
              <c:f>Sheet1!$N$5:$N$6</c:f>
              <c:strCache>
                <c:ptCount val="1"/>
                <c:pt idx="0">
                  <c:v>Total</c:v>
                </c:pt>
              </c:strCache>
            </c:strRef>
          </c:tx>
          <c:spPr>
            <a:ln w="34925" cap="rnd">
              <a:solidFill>
                <a:schemeClr val="tx1">
                  <a:lumMod val="65000"/>
                  <a:lumOff val="35000"/>
                </a:schemeClr>
              </a:solidFill>
              <a:round/>
            </a:ln>
            <a:effectLst/>
          </c:spPr>
          <c:marker>
            <c:symbol val="none"/>
          </c:marker>
          <c:dLbls>
            <c:dLbl>
              <c:idx val="0"/>
              <c:layout>
                <c:manualLayout>
                  <c:x val="-4.4070512820512824E-2"/>
                  <c:y val="-0.144517750549795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35-4502-8782-844DFBA28E7F}"/>
                </c:ext>
              </c:extLst>
            </c:dLbl>
            <c:dLbl>
              <c:idx val="1"/>
              <c:layout>
                <c:manualLayout>
                  <c:x val="-4.807692307692308E-2"/>
                  <c:y val="-9.4250706880301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35-4502-8782-844DFBA28E7F}"/>
                </c:ext>
              </c:extLst>
            </c:dLbl>
            <c:dLbl>
              <c:idx val="2"/>
              <c:layout>
                <c:manualLayout>
                  <c:x val="-2.4038461538461574E-2"/>
                  <c:y val="-0.10053408733898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35-4502-8782-844DFBA28E7F}"/>
                </c:ext>
              </c:extLst>
            </c:dLbl>
            <c:dLbl>
              <c:idx val="3"/>
              <c:layout>
                <c:manualLayout>
                  <c:x val="-4.0064102564102561E-3"/>
                  <c:y val="-0.125667609173735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35-4502-8782-844DFBA28E7F}"/>
                </c:ext>
              </c:extLst>
            </c:dLbl>
            <c:dLbl>
              <c:idx val="4"/>
              <c:layout>
                <c:manualLayout>
                  <c:x val="-1.201923076923077E-2"/>
                  <c:y val="-0.125667609173735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35-4502-8782-844DFBA28E7F}"/>
                </c:ext>
              </c:extLst>
            </c:dLbl>
            <c:dLbl>
              <c:idx val="5"/>
              <c:layout>
                <c:manualLayout>
                  <c:x val="-1.6025641025641101E-2"/>
                  <c:y val="-0.1225259189443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35-4502-8782-844DFBA28E7F}"/>
                </c:ext>
              </c:extLst>
            </c:dLbl>
            <c:dLbl>
              <c:idx val="6"/>
              <c:layout>
                <c:manualLayout>
                  <c:x val="-1.6025641025641024E-2"/>
                  <c:y val="-0.106817467797675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35-4502-8782-844DFBA28E7F}"/>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Sheet1!$K$7:$K$14</c:f>
              <c:strCache>
                <c:ptCount val="7"/>
                <c:pt idx="0">
                  <c:v>0</c:v>
                </c:pt>
                <c:pt idx="1">
                  <c:v>1</c:v>
                </c:pt>
                <c:pt idx="2">
                  <c:v>2</c:v>
                </c:pt>
                <c:pt idx="3">
                  <c:v>3</c:v>
                </c:pt>
                <c:pt idx="4">
                  <c:v>4</c:v>
                </c:pt>
                <c:pt idx="5">
                  <c:v>5</c:v>
                </c:pt>
                <c:pt idx="6">
                  <c:v>6</c:v>
                </c:pt>
              </c:strCache>
            </c:strRef>
          </c:cat>
          <c:val>
            <c:numRef>
              <c:f>Sheet1!$N$7:$N$14</c:f>
              <c:numCache>
                <c:formatCode>0.00</c:formatCode>
                <c:ptCount val="7"/>
                <c:pt idx="0">
                  <c:v>42.002600000000001</c:v>
                </c:pt>
                <c:pt idx="1">
                  <c:v>64.006900000000002</c:v>
                </c:pt>
                <c:pt idx="2">
                  <c:v>71.719099999999997</c:v>
                </c:pt>
                <c:pt idx="3">
                  <c:v>75.4465</c:v>
                </c:pt>
                <c:pt idx="4">
                  <c:v>76.303200000000004</c:v>
                </c:pt>
                <c:pt idx="5">
                  <c:v>77.354600000000005</c:v>
                </c:pt>
                <c:pt idx="6">
                  <c:v>79.285499999999999</c:v>
                </c:pt>
              </c:numCache>
            </c:numRef>
          </c:val>
          <c:smooth val="0"/>
          <c:extLst>
            <c:ext xmlns:c16="http://schemas.microsoft.com/office/drawing/2014/chart" uri="{C3380CC4-5D6E-409C-BE32-E72D297353CC}">
              <c16:uniqueId val="{00000009-8335-4502-8782-844DFBA28E7F}"/>
            </c:ext>
          </c:extLst>
        </c:ser>
        <c:dLbls>
          <c:showLegendKey val="0"/>
          <c:showVal val="0"/>
          <c:showCatName val="0"/>
          <c:showSerName val="0"/>
          <c:showPercent val="0"/>
          <c:showBubbleSize val="0"/>
        </c:dLbls>
        <c:smooth val="0"/>
        <c:axId val="232754000"/>
        <c:axId val="23069760"/>
      </c:lineChart>
      <c:catAx>
        <c:axId val="2327540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Assessment 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69760"/>
        <c:crosses val="autoZero"/>
        <c:auto val="1"/>
        <c:lblAlgn val="ctr"/>
        <c:lblOffset val="100"/>
        <c:noMultiLvlLbl val="0"/>
      </c:catAx>
      <c:valAx>
        <c:axId val="2306976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ORCS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2754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[Seeking additional help (unmet needs).xlsx]Sheet3!PivotTable7</c:name>
    <c:fmtId val="-1"/>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a:t>Unmet needs</a:t>
            </a:r>
            <a:r>
              <a:rPr lang="en-GB" baseline="0"/>
              <a:t> </a:t>
            </a:r>
            <a:endParaRPr lang="en-GB"/>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4">
                <a:lumMod val="40000"/>
                <a:lumOff val="6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cmpd="sng">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cmpd="sng">
            <a:solidFill>
              <a:srgbClr val="7030A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2">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bg2">
                <a:lumMod val="5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5">
                <a:lumMod val="75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2">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cmpd="sng">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4">
                <a:lumMod val="40000"/>
                <a:lumOff val="6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cmpd="sng">
            <a:solidFill>
              <a:srgbClr val="7030A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5">
                <a:lumMod val="75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bg2">
                <a:lumMod val="5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2">
                <a:lumMod val="60000"/>
                <a:lumOff val="4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cmpd="sng">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4">
                <a:lumMod val="40000"/>
                <a:lumOff val="6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cmpd="sng">
            <a:solidFill>
              <a:srgbClr val="7030A0"/>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5">
                <a:lumMod val="75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bg2">
                <a:lumMod val="50000"/>
              </a:schemeClr>
            </a:solidFill>
            <a:prstDash val="solid"/>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Sheet3!$J$4:$J$5</c:f>
              <c:strCache>
                <c:ptCount val="1"/>
                <c:pt idx="0">
                  <c:v>Primary healthcare services</c:v>
                </c:pt>
              </c:strCache>
            </c:strRef>
          </c:tx>
          <c:spPr>
            <a:ln w="28575" cap="rnd">
              <a:solidFill>
                <a:schemeClr val="accent1">
                  <a:lumMod val="60000"/>
                  <a:lumOff val="40000"/>
                </a:schemeClr>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Sheet3!$J$6:$J$13</c:f>
              <c:numCache>
                <c:formatCode>0.00%</c:formatCode>
                <c:ptCount val="7"/>
                <c:pt idx="0">
                  <c:v>0.436</c:v>
                </c:pt>
                <c:pt idx="1">
                  <c:v>0.254</c:v>
                </c:pt>
                <c:pt idx="2">
                  <c:v>0.17599999999999999</c:v>
                </c:pt>
                <c:pt idx="3">
                  <c:v>0.153</c:v>
                </c:pt>
                <c:pt idx="4">
                  <c:v>0.154</c:v>
                </c:pt>
                <c:pt idx="5">
                  <c:v>0.125</c:v>
                </c:pt>
                <c:pt idx="6">
                  <c:v>0.127</c:v>
                </c:pt>
              </c:numCache>
            </c:numRef>
          </c:val>
          <c:smooth val="0"/>
          <c:extLst>
            <c:ext xmlns:c16="http://schemas.microsoft.com/office/drawing/2014/chart" uri="{C3380CC4-5D6E-409C-BE32-E72D297353CC}">
              <c16:uniqueId val="{00000000-4B38-4C57-8F3B-9999A0871388}"/>
            </c:ext>
          </c:extLst>
        </c:ser>
        <c:ser>
          <c:idx val="1"/>
          <c:order val="1"/>
          <c:tx>
            <c:strRef>
              <c:f>Sheet3!$K$4:$K$5</c:f>
              <c:strCache>
                <c:ptCount val="1"/>
                <c:pt idx="0">
                  <c:v>Mental health services</c:v>
                </c:pt>
              </c:strCache>
            </c:strRef>
          </c:tx>
          <c:spPr>
            <a:ln w="28575" cap="rnd">
              <a:solidFill>
                <a:schemeClr val="accent2">
                  <a:lumMod val="60000"/>
                  <a:lumOff val="40000"/>
                </a:schemeClr>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Sheet3!$K$6:$K$13</c:f>
              <c:numCache>
                <c:formatCode>0.00%</c:formatCode>
                <c:ptCount val="7"/>
                <c:pt idx="0">
                  <c:v>0.42499999999999999</c:v>
                </c:pt>
                <c:pt idx="1">
                  <c:v>0.25800000000000001</c:v>
                </c:pt>
                <c:pt idx="2">
                  <c:v>0.188</c:v>
                </c:pt>
                <c:pt idx="3">
                  <c:v>0.14499999999999999</c:v>
                </c:pt>
                <c:pt idx="4">
                  <c:v>0.161</c:v>
                </c:pt>
                <c:pt idx="5">
                  <c:v>0.12</c:v>
                </c:pt>
                <c:pt idx="6">
                  <c:v>0.124</c:v>
                </c:pt>
              </c:numCache>
            </c:numRef>
          </c:val>
          <c:smooth val="0"/>
          <c:extLst>
            <c:ext xmlns:c16="http://schemas.microsoft.com/office/drawing/2014/chart" uri="{C3380CC4-5D6E-409C-BE32-E72D297353CC}">
              <c16:uniqueId val="{00000001-4B38-4C57-8F3B-9999A0871388}"/>
            </c:ext>
          </c:extLst>
        </c:ser>
        <c:ser>
          <c:idx val="2"/>
          <c:order val="2"/>
          <c:tx>
            <c:strRef>
              <c:f>Sheet3!$L$4:$L$5</c:f>
              <c:strCache>
                <c:ptCount val="1"/>
                <c:pt idx="0">
                  <c:v>Employment services</c:v>
                </c:pt>
              </c:strCache>
            </c:strRef>
          </c:tx>
          <c:spPr>
            <a:ln w="28575" cap="rnd" cmpd="sng">
              <a:solidFill>
                <a:schemeClr val="accent3"/>
              </a:solidFill>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Sheet3!$L$6:$L$13</c:f>
              <c:numCache>
                <c:formatCode>0.00%</c:formatCode>
                <c:ptCount val="7"/>
                <c:pt idx="0">
                  <c:v>0.39600000000000002</c:v>
                </c:pt>
                <c:pt idx="1">
                  <c:v>0.192</c:v>
                </c:pt>
                <c:pt idx="2">
                  <c:v>0.13700000000000001</c:v>
                </c:pt>
                <c:pt idx="3">
                  <c:v>0.105</c:v>
                </c:pt>
                <c:pt idx="4">
                  <c:v>0.1</c:v>
                </c:pt>
                <c:pt idx="5">
                  <c:v>8.6999999999999994E-2</c:v>
                </c:pt>
                <c:pt idx="6">
                  <c:v>9.4E-2</c:v>
                </c:pt>
              </c:numCache>
            </c:numRef>
          </c:val>
          <c:smooth val="0"/>
          <c:extLst>
            <c:ext xmlns:c16="http://schemas.microsoft.com/office/drawing/2014/chart" uri="{C3380CC4-5D6E-409C-BE32-E72D297353CC}">
              <c16:uniqueId val="{00000002-4B38-4C57-8F3B-9999A0871388}"/>
            </c:ext>
          </c:extLst>
        </c:ser>
        <c:ser>
          <c:idx val="3"/>
          <c:order val="3"/>
          <c:tx>
            <c:strRef>
              <c:f>Sheet3!$M$4:$M$5</c:f>
              <c:strCache>
                <c:ptCount val="1"/>
                <c:pt idx="0">
                  <c:v>Drug services</c:v>
                </c:pt>
              </c:strCache>
            </c:strRef>
          </c:tx>
          <c:spPr>
            <a:ln w="28575" cap="rnd">
              <a:solidFill>
                <a:schemeClr val="accent4">
                  <a:lumMod val="40000"/>
                  <a:lumOff val="60000"/>
                </a:schemeClr>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Sheet3!$M$6:$M$13</c:f>
              <c:numCache>
                <c:formatCode>0.00%</c:formatCode>
                <c:ptCount val="7"/>
                <c:pt idx="0">
                  <c:v>0.317</c:v>
                </c:pt>
                <c:pt idx="1">
                  <c:v>0.185</c:v>
                </c:pt>
                <c:pt idx="2">
                  <c:v>0.14299999999999999</c:v>
                </c:pt>
                <c:pt idx="3">
                  <c:v>0.114</c:v>
                </c:pt>
                <c:pt idx="4">
                  <c:v>0.113</c:v>
                </c:pt>
                <c:pt idx="5">
                  <c:v>8.8999999999999996E-2</c:v>
                </c:pt>
                <c:pt idx="6">
                  <c:v>8.7999999999999995E-2</c:v>
                </c:pt>
              </c:numCache>
            </c:numRef>
          </c:val>
          <c:smooth val="0"/>
          <c:extLst>
            <c:ext xmlns:c16="http://schemas.microsoft.com/office/drawing/2014/chart" uri="{C3380CC4-5D6E-409C-BE32-E72D297353CC}">
              <c16:uniqueId val="{00000003-4B38-4C57-8F3B-9999A0871388}"/>
            </c:ext>
          </c:extLst>
        </c:ser>
        <c:ser>
          <c:idx val="4"/>
          <c:order val="4"/>
          <c:tx>
            <c:strRef>
              <c:f>Sheet3!$N$4:$N$5</c:f>
              <c:strCache>
                <c:ptCount val="1"/>
                <c:pt idx="0">
                  <c:v>Housing support services</c:v>
                </c:pt>
              </c:strCache>
            </c:strRef>
          </c:tx>
          <c:spPr>
            <a:ln w="28575" cap="rnd" cmpd="sng">
              <a:solidFill>
                <a:srgbClr val="7030A0"/>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Sheet3!$N$6:$N$13</c:f>
              <c:numCache>
                <c:formatCode>0.00%</c:formatCode>
                <c:ptCount val="7"/>
                <c:pt idx="0">
                  <c:v>0.30599999999999999</c:v>
                </c:pt>
                <c:pt idx="1">
                  <c:v>0.251</c:v>
                </c:pt>
                <c:pt idx="2">
                  <c:v>0.214</c:v>
                </c:pt>
                <c:pt idx="3">
                  <c:v>0.191</c:v>
                </c:pt>
                <c:pt idx="4">
                  <c:v>0.19800000000000001</c:v>
                </c:pt>
                <c:pt idx="5">
                  <c:v>0.17899999999999999</c:v>
                </c:pt>
                <c:pt idx="6">
                  <c:v>0.17100000000000001</c:v>
                </c:pt>
              </c:numCache>
            </c:numRef>
          </c:val>
          <c:smooth val="0"/>
          <c:extLst>
            <c:ext xmlns:c16="http://schemas.microsoft.com/office/drawing/2014/chart" uri="{C3380CC4-5D6E-409C-BE32-E72D297353CC}">
              <c16:uniqueId val="{00000004-4B38-4C57-8F3B-9999A0871388}"/>
            </c:ext>
          </c:extLst>
        </c:ser>
        <c:ser>
          <c:idx val="5"/>
          <c:order val="5"/>
          <c:tx>
            <c:strRef>
              <c:f>Sheet3!$O$4:$O$5</c:f>
              <c:strCache>
                <c:ptCount val="1"/>
                <c:pt idx="0">
                  <c:v>Family relationships services</c:v>
                </c:pt>
              </c:strCache>
            </c:strRef>
          </c:tx>
          <c:spPr>
            <a:ln w="28575" cap="rnd">
              <a:solidFill>
                <a:schemeClr val="accent6"/>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Sheet3!$O$6:$O$13</c:f>
              <c:numCache>
                <c:formatCode>0.00%</c:formatCode>
                <c:ptCount val="7"/>
                <c:pt idx="0">
                  <c:v>0.17100000000000001</c:v>
                </c:pt>
                <c:pt idx="1">
                  <c:v>0.13800000000000001</c:v>
                </c:pt>
                <c:pt idx="2">
                  <c:v>9.6000000000000002E-2</c:v>
                </c:pt>
                <c:pt idx="3">
                  <c:v>8.6999999999999994E-2</c:v>
                </c:pt>
                <c:pt idx="4">
                  <c:v>7.5999999999999998E-2</c:v>
                </c:pt>
                <c:pt idx="5">
                  <c:v>8.2000000000000003E-2</c:v>
                </c:pt>
                <c:pt idx="6">
                  <c:v>6.4000000000000001E-2</c:v>
                </c:pt>
              </c:numCache>
            </c:numRef>
          </c:val>
          <c:smooth val="0"/>
          <c:extLst>
            <c:ext xmlns:c16="http://schemas.microsoft.com/office/drawing/2014/chart" uri="{C3380CC4-5D6E-409C-BE32-E72D297353CC}">
              <c16:uniqueId val="{00000005-4B38-4C57-8F3B-9999A0871388}"/>
            </c:ext>
          </c:extLst>
        </c:ser>
        <c:ser>
          <c:idx val="6"/>
          <c:order val="6"/>
          <c:tx>
            <c:strRef>
              <c:f>Sheet3!$P$4:$P$5</c:f>
              <c:strCache>
                <c:ptCount val="1"/>
                <c:pt idx="0">
                  <c:v>Alcohol services</c:v>
                </c:pt>
              </c:strCache>
            </c:strRef>
          </c:tx>
          <c:spPr>
            <a:ln w="28575" cap="rnd">
              <a:solidFill>
                <a:schemeClr val="accent5">
                  <a:lumMod val="75000"/>
                </a:schemeClr>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Sheet3!$P$6:$P$13</c:f>
              <c:numCache>
                <c:formatCode>0.00%</c:formatCode>
                <c:ptCount val="7"/>
                <c:pt idx="0">
                  <c:v>0.13</c:v>
                </c:pt>
                <c:pt idx="1">
                  <c:v>7.5999999999999998E-2</c:v>
                </c:pt>
                <c:pt idx="2">
                  <c:v>5.8000000000000003E-2</c:v>
                </c:pt>
                <c:pt idx="3">
                  <c:v>5.6000000000000001E-2</c:v>
                </c:pt>
                <c:pt idx="4">
                  <c:v>5.2999999999999999E-2</c:v>
                </c:pt>
                <c:pt idx="5">
                  <c:v>3.5000000000000003E-2</c:v>
                </c:pt>
                <c:pt idx="6">
                  <c:v>3.9E-2</c:v>
                </c:pt>
              </c:numCache>
            </c:numRef>
          </c:val>
          <c:smooth val="0"/>
          <c:extLst>
            <c:ext xmlns:c16="http://schemas.microsoft.com/office/drawing/2014/chart" uri="{C3380CC4-5D6E-409C-BE32-E72D297353CC}">
              <c16:uniqueId val="{00000006-4B38-4C57-8F3B-9999A0871388}"/>
            </c:ext>
          </c:extLst>
        </c:ser>
        <c:ser>
          <c:idx val="7"/>
          <c:order val="7"/>
          <c:tx>
            <c:strRef>
              <c:f>Sheet3!$Q$4:$Q$5</c:f>
              <c:strCache>
                <c:ptCount val="1"/>
                <c:pt idx="0">
                  <c:v>Other support services</c:v>
                </c:pt>
              </c:strCache>
            </c:strRef>
          </c:tx>
          <c:spPr>
            <a:ln w="28575" cap="rnd">
              <a:solidFill>
                <a:schemeClr val="bg2">
                  <a:lumMod val="50000"/>
                </a:schemeClr>
              </a:solidFill>
              <a:prstDash val="solid"/>
              <a:round/>
            </a:ln>
            <a:effectLst/>
          </c:spPr>
          <c:marker>
            <c:symbol val="none"/>
          </c:marker>
          <c:cat>
            <c:strRef>
              <c:f>Sheet3!$I$6:$I$13</c:f>
              <c:strCache>
                <c:ptCount val="7"/>
                <c:pt idx="0">
                  <c:v>0</c:v>
                </c:pt>
                <c:pt idx="1">
                  <c:v>1</c:v>
                </c:pt>
                <c:pt idx="2">
                  <c:v>2</c:v>
                </c:pt>
                <c:pt idx="3">
                  <c:v>3</c:v>
                </c:pt>
                <c:pt idx="4">
                  <c:v>4</c:v>
                </c:pt>
                <c:pt idx="5">
                  <c:v>5</c:v>
                </c:pt>
                <c:pt idx="6">
                  <c:v>6</c:v>
                </c:pt>
              </c:strCache>
            </c:strRef>
          </c:cat>
          <c:val>
            <c:numRef>
              <c:f>Sheet3!$Q$6:$Q$13</c:f>
              <c:numCache>
                <c:formatCode>0.00%</c:formatCode>
                <c:ptCount val="7"/>
                <c:pt idx="0">
                  <c:v>8.6999999999999994E-2</c:v>
                </c:pt>
                <c:pt idx="1">
                  <c:v>7.3999999999999996E-2</c:v>
                </c:pt>
                <c:pt idx="2">
                  <c:v>0.05</c:v>
                </c:pt>
                <c:pt idx="3">
                  <c:v>3.9E-2</c:v>
                </c:pt>
                <c:pt idx="4">
                  <c:v>4.9000000000000002E-2</c:v>
                </c:pt>
                <c:pt idx="5">
                  <c:v>0.04</c:v>
                </c:pt>
                <c:pt idx="6">
                  <c:v>4.3999999999999997E-2</c:v>
                </c:pt>
              </c:numCache>
            </c:numRef>
          </c:val>
          <c:smooth val="0"/>
          <c:extLst>
            <c:ext xmlns:c16="http://schemas.microsoft.com/office/drawing/2014/chart" uri="{C3380CC4-5D6E-409C-BE32-E72D297353CC}">
              <c16:uniqueId val="{00000007-4B38-4C57-8F3B-9999A0871388}"/>
            </c:ext>
          </c:extLst>
        </c:ser>
        <c:dLbls>
          <c:showLegendKey val="0"/>
          <c:showVal val="0"/>
          <c:showCatName val="0"/>
          <c:showSerName val="0"/>
          <c:showPercent val="0"/>
          <c:showBubbleSize val="0"/>
        </c:dLbls>
        <c:smooth val="0"/>
        <c:axId val="1073989968"/>
        <c:axId val="11510432"/>
      </c:lineChart>
      <c:catAx>
        <c:axId val="10739899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Assessment 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10432"/>
        <c:crosses val="autoZero"/>
        <c:auto val="1"/>
        <c:lblAlgn val="ctr"/>
        <c:lblOffset val="100"/>
        <c:noMultiLvlLbl val="0"/>
      </c:catAx>
      <c:valAx>
        <c:axId val="1151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39899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[For NARR plenary.xlsx]Barriers!PivotTable9</c:name>
    <c:fmtId val="6"/>
  </c:pivotSource>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600" dirty="0"/>
              <a:t>Mean number of barriers</a:t>
            </a:r>
          </a:p>
        </c:rich>
      </c:tx>
      <c:layout>
        <c:manualLayout>
          <c:xMode val="edge"/>
          <c:yMode val="edge"/>
          <c:x val="0.33147606721374961"/>
          <c:y val="2.967879134874916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lumMod val="40000"/>
                <a:lumOff val="6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bg2">
                <a:lumMod val="25000"/>
              </a:schemeClr>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2">
                <a:lumMod val="60000"/>
                <a:lumOff val="40000"/>
              </a:schemeClr>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bg2">
                <a:lumMod val="25000"/>
              </a:schemeClr>
            </a:solidFill>
            <a:round/>
          </a:ln>
          <a:effectLst/>
        </c:spPr>
        <c:marker>
          <c:symbol val="none"/>
        </c:marker>
        <c:dLbl>
          <c:idx val="0"/>
          <c:layout>
            <c:manualLayout>
              <c:x val="-1.2077294685990338E-2"/>
              <c:y val="-0.1165755919854280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1"/>
          </a:solidFill>
          <a:ln w="28575" cap="rnd">
            <a:solidFill>
              <a:schemeClr val="bg2">
                <a:lumMod val="25000"/>
              </a:schemeClr>
            </a:solidFill>
            <a:round/>
          </a:ln>
          <a:effectLst/>
        </c:spPr>
        <c:marker>
          <c:symbol val="none"/>
        </c:marker>
        <c:dLbl>
          <c:idx val="0"/>
          <c:layout>
            <c:manualLayout>
              <c:x val="-3.140096618357488E-2"/>
              <c:y val="-0.236794171220400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w="28575" cap="rnd">
            <a:solidFill>
              <a:schemeClr val="accent1">
                <a:lumMod val="40000"/>
                <a:lumOff val="60000"/>
              </a:schemeClr>
            </a:solidFill>
            <a:prstDash val="lgDash"/>
            <a:round/>
          </a:ln>
          <a:effectLst/>
        </c:spPr>
        <c:marker>
          <c:symbol val="none"/>
        </c:marker>
        <c:dLbl>
          <c:idx val="0"/>
          <c:layout>
            <c:manualLayout>
              <c:x val="-4.1062801932367152E-2"/>
              <c:y val="-0.2440801457194899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w="28575" cap="rnd">
            <a:solidFill>
              <a:schemeClr val="bg2">
                <a:lumMod val="25000"/>
              </a:schemeClr>
            </a:solidFill>
            <a:round/>
          </a:ln>
          <a:effectLst/>
        </c:spPr>
        <c:marker>
          <c:symbol val="none"/>
        </c:marker>
        <c:dLbl>
          <c:idx val="0"/>
          <c:layout>
            <c:manualLayout>
              <c:x val="-5.7971014492753666E-2"/>
              <c:y val="-0.18579234972677597"/>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28575" cap="rnd">
            <a:solidFill>
              <a:schemeClr val="bg2">
                <a:lumMod val="25000"/>
              </a:schemeClr>
            </a:solidFill>
            <a:round/>
          </a:ln>
          <a:effectLst/>
        </c:spPr>
        <c:marker>
          <c:symbol val="none"/>
        </c:marker>
        <c:dLbl>
          <c:idx val="0"/>
          <c:layout>
            <c:manualLayout>
              <c:x val="-4.8309178743961352E-2"/>
              <c:y val="-0.149362477231329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28575" cap="rnd">
            <a:solidFill>
              <a:schemeClr val="bg2">
                <a:lumMod val="25000"/>
              </a:schemeClr>
            </a:solidFill>
            <a:round/>
          </a:ln>
          <a:effectLst/>
        </c:spPr>
        <c:marker>
          <c:symbol val="none"/>
        </c:marker>
        <c:dLbl>
          <c:idx val="0"/>
          <c:layout>
            <c:manualLayout>
              <c:x val="-3.864734299516908E-2"/>
              <c:y val="-0.1347905282331511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1"/>
          </a:solidFill>
          <a:ln w="28575" cap="rnd">
            <a:solidFill>
              <a:schemeClr val="bg2">
                <a:lumMod val="25000"/>
              </a:schemeClr>
            </a:solidFill>
            <a:round/>
          </a:ln>
          <a:effectLst/>
        </c:spPr>
        <c:marker>
          <c:symbol val="none"/>
        </c:marker>
        <c:dLbl>
          <c:idx val="0"/>
          <c:layout>
            <c:manualLayout>
              <c:x val="-4.1062801932367152E-2"/>
              <c:y val="-0.1275045537340619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28575" cap="rnd">
            <a:solidFill>
              <a:schemeClr val="accent2">
                <a:lumMod val="60000"/>
                <a:lumOff val="40000"/>
              </a:schemeClr>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lumMod val="40000"/>
                <a:lumOff val="6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lumMod val="40000"/>
                <a:lumOff val="60000"/>
              </a:schemeClr>
            </a:solidFill>
            <a:prstDash val="lgDash"/>
            <a:round/>
          </a:ln>
          <a:effectLst/>
        </c:spPr>
        <c:marker>
          <c:symbol val="none"/>
        </c:marker>
        <c:dLbl>
          <c:idx val="0"/>
          <c:layout>
            <c:manualLayout>
              <c:x val="-4.1062801932367152E-2"/>
              <c:y val="-0.2440801457194899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w="28575" cap="rnd">
            <a:solidFill>
              <a:schemeClr val="bg2">
                <a:lumMod val="25000"/>
              </a:schemeClr>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bg2">
                <a:lumMod val="25000"/>
              </a:schemeClr>
            </a:solidFill>
            <a:round/>
          </a:ln>
          <a:effectLst/>
        </c:spPr>
        <c:marker>
          <c:symbol val="none"/>
        </c:marker>
        <c:dLbl>
          <c:idx val="0"/>
          <c:layout>
            <c:manualLayout>
              <c:x val="-1.2077294685990338E-2"/>
              <c:y val="-0.1165755919854280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1"/>
          </a:solidFill>
          <a:ln w="28575" cap="rnd">
            <a:solidFill>
              <a:schemeClr val="bg2">
                <a:lumMod val="25000"/>
              </a:schemeClr>
            </a:solidFill>
            <a:round/>
          </a:ln>
          <a:effectLst/>
        </c:spPr>
        <c:marker>
          <c:symbol val="none"/>
        </c:marker>
        <c:dLbl>
          <c:idx val="0"/>
          <c:layout>
            <c:manualLayout>
              <c:x val="-3.140096618357488E-2"/>
              <c:y val="-0.236794171220400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8"/>
        <c:spPr>
          <a:solidFill>
            <a:schemeClr val="accent1"/>
          </a:solidFill>
          <a:ln w="28575" cap="rnd">
            <a:solidFill>
              <a:schemeClr val="bg2">
                <a:lumMod val="25000"/>
              </a:schemeClr>
            </a:solidFill>
            <a:round/>
          </a:ln>
          <a:effectLst/>
        </c:spPr>
        <c:marker>
          <c:symbol val="none"/>
        </c:marker>
        <c:dLbl>
          <c:idx val="0"/>
          <c:layout>
            <c:manualLayout>
              <c:x val="-5.7971014492753666E-2"/>
              <c:y val="-0.18579234972677597"/>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9"/>
        <c:spPr>
          <a:solidFill>
            <a:schemeClr val="accent1"/>
          </a:solidFill>
          <a:ln w="28575" cap="rnd">
            <a:solidFill>
              <a:schemeClr val="bg2">
                <a:lumMod val="25000"/>
              </a:schemeClr>
            </a:solidFill>
            <a:round/>
          </a:ln>
          <a:effectLst/>
        </c:spPr>
        <c:marker>
          <c:symbol val="none"/>
        </c:marker>
        <c:dLbl>
          <c:idx val="0"/>
          <c:layout>
            <c:manualLayout>
              <c:x val="-4.8309178743961352E-2"/>
              <c:y val="-0.149362477231329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w="28575" cap="rnd">
            <a:solidFill>
              <a:schemeClr val="bg2">
                <a:lumMod val="25000"/>
              </a:schemeClr>
            </a:solidFill>
            <a:round/>
          </a:ln>
          <a:effectLst/>
        </c:spPr>
        <c:marker>
          <c:symbol val="none"/>
        </c:marker>
        <c:dLbl>
          <c:idx val="0"/>
          <c:layout>
            <c:manualLayout>
              <c:x val="-3.864734299516908E-2"/>
              <c:y val="-0.1347905282331511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w="28575" cap="rnd">
            <a:solidFill>
              <a:schemeClr val="bg2">
                <a:lumMod val="25000"/>
              </a:schemeClr>
            </a:solidFill>
            <a:round/>
          </a:ln>
          <a:effectLst/>
        </c:spPr>
        <c:marker>
          <c:symbol val="none"/>
        </c:marker>
        <c:dLbl>
          <c:idx val="0"/>
          <c:layout>
            <c:manualLayout>
              <c:x val="-4.1062801932367152E-2"/>
              <c:y val="-0.1275045537340619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w="28575" cap="rnd">
            <a:solidFill>
              <a:schemeClr val="accent2">
                <a:lumMod val="60000"/>
                <a:lumOff val="40000"/>
              </a:schemeClr>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lumMod val="40000"/>
                <a:lumOff val="60000"/>
              </a:schemeClr>
            </a:solidFill>
            <a:prstDash val="lg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lumMod val="40000"/>
                <a:lumOff val="60000"/>
              </a:schemeClr>
            </a:solidFill>
            <a:prstDash val="lgDash"/>
            <a:round/>
          </a:ln>
          <a:effectLst/>
        </c:spPr>
        <c:marker>
          <c:symbol val="none"/>
        </c:marker>
        <c:dLbl>
          <c:idx val="0"/>
          <c:layout>
            <c:manualLayout>
              <c:x val="-4.1062801932367152E-2"/>
              <c:y val="-0.2440801457194899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w="28575" cap="rnd">
            <a:solidFill>
              <a:schemeClr val="bg2">
                <a:lumMod val="25000"/>
              </a:schemeClr>
            </a:solidFill>
            <a:round/>
          </a:ln>
          <a:effectLst/>
        </c:spPr>
        <c:marker>
          <c:symbol val="none"/>
        </c:marker>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bg2">
                <a:lumMod val="25000"/>
              </a:schemeClr>
            </a:solidFill>
            <a:round/>
          </a:ln>
          <a:effectLst/>
        </c:spPr>
        <c:marker>
          <c:symbol val="none"/>
        </c:marker>
        <c:dLbl>
          <c:idx val="0"/>
          <c:layout>
            <c:manualLayout>
              <c:x val="-1.2077294685990338E-2"/>
              <c:y val="-0.1165755919854280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w="28575" cap="rnd">
            <a:solidFill>
              <a:schemeClr val="bg2">
                <a:lumMod val="25000"/>
              </a:schemeClr>
            </a:solidFill>
            <a:round/>
          </a:ln>
          <a:effectLst/>
        </c:spPr>
        <c:marker>
          <c:symbol val="none"/>
        </c:marker>
        <c:dLbl>
          <c:idx val="0"/>
          <c:layout>
            <c:manualLayout>
              <c:x val="-3.140096618357488E-2"/>
              <c:y val="-0.236794171220400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
        <c:spPr>
          <a:solidFill>
            <a:schemeClr val="accent1"/>
          </a:solidFill>
          <a:ln w="28575" cap="rnd">
            <a:solidFill>
              <a:schemeClr val="bg2">
                <a:lumMod val="25000"/>
              </a:schemeClr>
            </a:solidFill>
            <a:round/>
          </a:ln>
          <a:effectLst/>
        </c:spPr>
        <c:marker>
          <c:symbol val="none"/>
        </c:marker>
        <c:dLbl>
          <c:idx val="0"/>
          <c:layout>
            <c:manualLayout>
              <c:x val="-5.7971014492753666E-2"/>
              <c:y val="-0.18579234972677597"/>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9"/>
        <c:spPr>
          <a:solidFill>
            <a:schemeClr val="accent1"/>
          </a:solidFill>
          <a:ln w="28575" cap="rnd">
            <a:solidFill>
              <a:schemeClr val="bg2">
                <a:lumMod val="25000"/>
              </a:schemeClr>
            </a:solidFill>
            <a:round/>
          </a:ln>
          <a:effectLst/>
        </c:spPr>
        <c:marker>
          <c:symbol val="none"/>
        </c:marker>
        <c:dLbl>
          <c:idx val="0"/>
          <c:layout>
            <c:manualLayout>
              <c:x val="-4.8309178743961352E-2"/>
              <c:y val="-0.149362477231329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0"/>
        <c:spPr>
          <a:solidFill>
            <a:schemeClr val="accent1"/>
          </a:solidFill>
          <a:ln w="28575" cap="rnd">
            <a:solidFill>
              <a:schemeClr val="bg2">
                <a:lumMod val="25000"/>
              </a:schemeClr>
            </a:solidFill>
            <a:round/>
          </a:ln>
          <a:effectLst/>
        </c:spPr>
        <c:marker>
          <c:symbol val="none"/>
        </c:marker>
        <c:dLbl>
          <c:idx val="0"/>
          <c:layout>
            <c:manualLayout>
              <c:x val="-3.864734299516908E-2"/>
              <c:y val="-0.1347905282331511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1"/>
        <c:spPr>
          <a:solidFill>
            <a:schemeClr val="accent1"/>
          </a:solidFill>
          <a:ln w="28575" cap="rnd">
            <a:solidFill>
              <a:schemeClr val="bg2">
                <a:lumMod val="25000"/>
              </a:schemeClr>
            </a:solidFill>
            <a:round/>
          </a:ln>
          <a:effectLst/>
        </c:spPr>
        <c:marker>
          <c:symbol val="none"/>
        </c:marker>
        <c:dLbl>
          <c:idx val="0"/>
          <c:layout>
            <c:manualLayout>
              <c:x val="-4.1062801932367152E-2"/>
              <c:y val="-0.1275045537340619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lineChart>
        <c:grouping val="standard"/>
        <c:varyColors val="0"/>
        <c:ser>
          <c:idx val="0"/>
          <c:order val="0"/>
          <c:tx>
            <c:strRef>
              <c:f>Barriers!$I$14:$I$15</c:f>
              <c:strCache>
                <c:ptCount val="1"/>
                <c:pt idx="0">
                  <c:v>Female</c:v>
                </c:pt>
              </c:strCache>
            </c:strRef>
          </c:tx>
          <c:spPr>
            <a:ln w="28575" cap="rnd">
              <a:solidFill>
                <a:schemeClr val="accent2">
                  <a:lumMod val="60000"/>
                  <a:lumOff val="40000"/>
                </a:schemeClr>
              </a:solidFill>
              <a:prstDash val="dash"/>
              <a:round/>
            </a:ln>
            <a:effectLst/>
          </c:spPr>
          <c:marker>
            <c:symbol val="none"/>
          </c:marker>
          <c:cat>
            <c:strRef>
              <c:f>Barriers!$H$16:$H$23</c:f>
              <c:strCache>
                <c:ptCount val="7"/>
                <c:pt idx="0">
                  <c:v>0</c:v>
                </c:pt>
                <c:pt idx="1">
                  <c:v>1</c:v>
                </c:pt>
                <c:pt idx="2">
                  <c:v>2</c:v>
                </c:pt>
                <c:pt idx="3">
                  <c:v>3</c:v>
                </c:pt>
                <c:pt idx="4">
                  <c:v>4</c:v>
                </c:pt>
                <c:pt idx="5">
                  <c:v>5</c:v>
                </c:pt>
                <c:pt idx="6">
                  <c:v>6</c:v>
                </c:pt>
              </c:strCache>
            </c:strRef>
          </c:cat>
          <c:val>
            <c:numRef>
              <c:f>Barriers!$I$16:$I$23</c:f>
              <c:numCache>
                <c:formatCode>General</c:formatCode>
                <c:ptCount val="7"/>
                <c:pt idx="0">
                  <c:v>2.0063</c:v>
                </c:pt>
                <c:pt idx="1">
                  <c:v>1.1901999999999999</c:v>
                </c:pt>
                <c:pt idx="2">
                  <c:v>0.82130000000000003</c:v>
                </c:pt>
                <c:pt idx="3">
                  <c:v>0.73729999999999996</c:v>
                </c:pt>
                <c:pt idx="4">
                  <c:v>0.62749999999999995</c:v>
                </c:pt>
                <c:pt idx="5">
                  <c:v>0.68500000000000005</c:v>
                </c:pt>
                <c:pt idx="6">
                  <c:v>0.55120000000000002</c:v>
                </c:pt>
              </c:numCache>
            </c:numRef>
          </c:val>
          <c:smooth val="0"/>
          <c:extLst>
            <c:ext xmlns:c16="http://schemas.microsoft.com/office/drawing/2014/chart" uri="{C3380CC4-5D6E-409C-BE32-E72D297353CC}">
              <c16:uniqueId val="{00000000-5683-43A5-A951-EEF963F956E9}"/>
            </c:ext>
          </c:extLst>
        </c:ser>
        <c:ser>
          <c:idx val="1"/>
          <c:order val="1"/>
          <c:tx>
            <c:strRef>
              <c:f>Barriers!$J$14:$J$15</c:f>
              <c:strCache>
                <c:ptCount val="1"/>
                <c:pt idx="0">
                  <c:v>Male</c:v>
                </c:pt>
              </c:strCache>
            </c:strRef>
          </c:tx>
          <c:spPr>
            <a:ln w="28575" cap="rnd">
              <a:solidFill>
                <a:schemeClr val="accent1">
                  <a:lumMod val="60000"/>
                  <a:lumOff val="40000"/>
                </a:schemeClr>
              </a:solidFill>
              <a:prstDash val="lgDash"/>
              <a:round/>
            </a:ln>
            <a:effectLst/>
          </c:spPr>
          <c:marker>
            <c:symbol val="none"/>
          </c:marker>
          <c:dLbls>
            <c:dLbl>
              <c:idx val="2"/>
              <c:layout>
                <c:manualLayout>
                  <c:x val="-4.1062801932367152E-2"/>
                  <c:y val="-0.2440801457194899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683-43A5-A951-EEF963F956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Barriers!$H$16:$H$23</c:f>
              <c:strCache>
                <c:ptCount val="7"/>
                <c:pt idx="0">
                  <c:v>0</c:v>
                </c:pt>
                <c:pt idx="1">
                  <c:v>1</c:v>
                </c:pt>
                <c:pt idx="2">
                  <c:v>2</c:v>
                </c:pt>
                <c:pt idx="3">
                  <c:v>3</c:v>
                </c:pt>
                <c:pt idx="4">
                  <c:v>4</c:v>
                </c:pt>
                <c:pt idx="5">
                  <c:v>5</c:v>
                </c:pt>
                <c:pt idx="6">
                  <c:v>6</c:v>
                </c:pt>
              </c:strCache>
            </c:strRef>
          </c:cat>
          <c:val>
            <c:numRef>
              <c:f>Barriers!$J$16:$J$23</c:f>
              <c:numCache>
                <c:formatCode>General</c:formatCode>
                <c:ptCount val="7"/>
                <c:pt idx="0">
                  <c:v>1.8210999999999999</c:v>
                </c:pt>
                <c:pt idx="1">
                  <c:v>0.89319999999999999</c:v>
                </c:pt>
                <c:pt idx="2">
                  <c:v>0.67900000000000005</c:v>
                </c:pt>
                <c:pt idx="3">
                  <c:v>0.6</c:v>
                </c:pt>
                <c:pt idx="4">
                  <c:v>0.59619999999999995</c:v>
                </c:pt>
                <c:pt idx="5">
                  <c:v>0.53280000000000005</c:v>
                </c:pt>
                <c:pt idx="6">
                  <c:v>0.44979999999999998</c:v>
                </c:pt>
              </c:numCache>
            </c:numRef>
          </c:val>
          <c:smooth val="0"/>
          <c:extLst>
            <c:ext xmlns:c16="http://schemas.microsoft.com/office/drawing/2014/chart" uri="{C3380CC4-5D6E-409C-BE32-E72D297353CC}">
              <c16:uniqueId val="{00000002-5683-43A5-A951-EEF963F956E9}"/>
            </c:ext>
          </c:extLst>
        </c:ser>
        <c:ser>
          <c:idx val="2"/>
          <c:order val="2"/>
          <c:tx>
            <c:strRef>
              <c:f>Barriers!$K$14:$K$15</c:f>
              <c:strCache>
                <c:ptCount val="1"/>
                <c:pt idx="0">
                  <c:v>Total</c:v>
                </c:pt>
              </c:strCache>
            </c:strRef>
          </c:tx>
          <c:spPr>
            <a:ln w="28575" cap="rnd">
              <a:solidFill>
                <a:schemeClr val="bg2">
                  <a:lumMod val="25000"/>
                </a:schemeClr>
              </a:solidFill>
              <a:round/>
            </a:ln>
            <a:effectLst/>
          </c:spPr>
          <c:marker>
            <c:symbol val="none"/>
          </c:marker>
          <c:dLbls>
            <c:dLbl>
              <c:idx val="0"/>
              <c:layout>
                <c:manualLayout>
                  <c:x val="-1.2077294685990338E-2"/>
                  <c:y val="-0.1165755919854280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5683-43A5-A951-EEF963F956E9}"/>
                </c:ext>
              </c:extLst>
            </c:dLbl>
            <c:dLbl>
              <c:idx val="1"/>
              <c:layout>
                <c:manualLayout>
                  <c:x val="-3.140096618357488E-2"/>
                  <c:y val="-0.236794171220400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5683-43A5-A951-EEF963F956E9}"/>
                </c:ext>
              </c:extLst>
            </c:dLbl>
            <c:dLbl>
              <c:idx val="3"/>
              <c:layout>
                <c:manualLayout>
                  <c:x val="-5.7971014492753666E-2"/>
                  <c:y val="-0.18579234972677597"/>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5683-43A5-A951-EEF963F956E9}"/>
                </c:ext>
              </c:extLst>
            </c:dLbl>
            <c:dLbl>
              <c:idx val="4"/>
              <c:layout>
                <c:manualLayout>
                  <c:x val="-4.8309178743961352E-2"/>
                  <c:y val="-0.14936247723132975"/>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5683-43A5-A951-EEF963F956E9}"/>
                </c:ext>
              </c:extLst>
            </c:dLbl>
            <c:dLbl>
              <c:idx val="5"/>
              <c:layout>
                <c:manualLayout>
                  <c:x val="-3.864734299516908E-2"/>
                  <c:y val="-0.13479052823315119"/>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5683-43A5-A951-EEF963F956E9}"/>
                </c:ext>
              </c:extLst>
            </c:dLbl>
            <c:dLbl>
              <c:idx val="6"/>
              <c:layout>
                <c:manualLayout>
                  <c:x val="-4.1062801932367152E-2"/>
                  <c:y val="-0.12750455373406194"/>
                </c:manualLayout>
              </c:layout>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5683-43A5-A951-EEF963F956E9}"/>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Barriers!$H$16:$H$23</c:f>
              <c:strCache>
                <c:ptCount val="7"/>
                <c:pt idx="0">
                  <c:v>0</c:v>
                </c:pt>
                <c:pt idx="1">
                  <c:v>1</c:v>
                </c:pt>
                <c:pt idx="2">
                  <c:v>2</c:v>
                </c:pt>
                <c:pt idx="3">
                  <c:v>3</c:v>
                </c:pt>
                <c:pt idx="4">
                  <c:v>4</c:v>
                </c:pt>
                <c:pt idx="5">
                  <c:v>5</c:v>
                </c:pt>
                <c:pt idx="6">
                  <c:v>6</c:v>
                </c:pt>
              </c:strCache>
            </c:strRef>
          </c:cat>
          <c:val>
            <c:numRef>
              <c:f>Barriers!$K$16:$K$23</c:f>
              <c:numCache>
                <c:formatCode>General</c:formatCode>
                <c:ptCount val="7"/>
                <c:pt idx="0">
                  <c:v>1.8833</c:v>
                </c:pt>
                <c:pt idx="1">
                  <c:v>0.997</c:v>
                </c:pt>
                <c:pt idx="2">
                  <c:v>0.72719999999999996</c:v>
                </c:pt>
                <c:pt idx="3">
                  <c:v>0.64470000000000005</c:v>
                </c:pt>
                <c:pt idx="4">
                  <c:v>0.60519999999999996</c:v>
                </c:pt>
                <c:pt idx="5">
                  <c:v>0.57840000000000003</c:v>
                </c:pt>
                <c:pt idx="6">
                  <c:v>0.47789999999999999</c:v>
                </c:pt>
              </c:numCache>
            </c:numRef>
          </c:val>
          <c:smooth val="0"/>
          <c:extLst>
            <c:ext xmlns:c16="http://schemas.microsoft.com/office/drawing/2014/chart" uri="{C3380CC4-5D6E-409C-BE32-E72D297353CC}">
              <c16:uniqueId val="{00000009-5683-43A5-A951-EEF963F956E9}"/>
            </c:ext>
          </c:extLst>
        </c:ser>
        <c:dLbls>
          <c:showLegendKey val="0"/>
          <c:showVal val="0"/>
          <c:showCatName val="0"/>
          <c:showSerName val="0"/>
          <c:showPercent val="0"/>
          <c:showBubbleSize val="0"/>
        </c:dLbls>
        <c:smooth val="0"/>
        <c:axId val="917473168"/>
        <c:axId val="11504192"/>
      </c:lineChart>
      <c:catAx>
        <c:axId val="9174731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Assessment time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04192"/>
        <c:crosses val="autoZero"/>
        <c:auto val="1"/>
        <c:lblAlgn val="ctr"/>
        <c:lblOffset val="100"/>
        <c:noMultiLvlLbl val="0"/>
      </c:catAx>
      <c:valAx>
        <c:axId val="1150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Number of barriers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7473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[Vulnerabilities scores based on Cloud and Granfield.xlsx]ORCS!PivotTable3</c:name>
    <c:fmtId val="-1"/>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Mean</a:t>
            </a:r>
            <a:r>
              <a:rPr lang="en-GB" baseline="0" dirty="0"/>
              <a:t> O</a:t>
            </a:r>
            <a:r>
              <a:rPr lang="en-GB" dirty="0"/>
              <a:t>verall Recovery Capital Scores (ORCS)</a:t>
            </a:r>
          </a:p>
          <a:p>
            <a:pPr>
              <a:defRPr/>
            </a:pPr>
            <a:r>
              <a:rPr lang="en-GB" dirty="0"/>
              <a:t>by vulnerability score (0-4)</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4"/>
            </a:solidFill>
            <a:round/>
          </a:ln>
          <a:effectLst/>
        </c:spPr>
        <c:marker>
          <c:symbol val="none"/>
        </c:marker>
        <c:dLbl>
          <c:idx val="0"/>
          <c:layout>
            <c:manualLayout>
              <c:x val="-7.8750522111463869E-17"/>
              <c:y val="-9.5147478591817315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3"/>
            </a:solidFill>
            <a:round/>
          </a:ln>
          <a:effectLst/>
        </c:spPr>
        <c:marker>
          <c:symbol val="none"/>
        </c:marker>
        <c:dLbl>
          <c:idx val="0"/>
          <c:layout>
            <c:manualLayout>
              <c:x val="-7.8750522111463869E-17"/>
              <c:y val="3.80589914367268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3"/>
            </a:solidFill>
            <a:round/>
          </a:ln>
          <a:effectLst/>
        </c:spPr>
        <c:marker>
          <c:symbol val="none"/>
        </c:marker>
        <c:dLbl>
          <c:idx val="0"/>
          <c:layout>
            <c:manualLayout>
              <c:x val="-7.8750522111463869E-17"/>
              <c:y val="3.80589914367268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4"/>
            </a:solidFill>
            <a:round/>
          </a:ln>
          <a:effectLst/>
        </c:spPr>
        <c:marker>
          <c:symbol val="none"/>
        </c:marker>
        <c:dLbl>
          <c:idx val="0"/>
          <c:layout>
            <c:manualLayout>
              <c:x val="-7.8750522111463869E-17"/>
              <c:y val="-9.5147478591817315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3"/>
            </a:solidFill>
            <a:round/>
          </a:ln>
          <a:effectLst/>
        </c:spPr>
        <c:marker>
          <c:symbol val="none"/>
        </c:marker>
        <c:dLbl>
          <c:idx val="0"/>
          <c:layout>
            <c:manualLayout>
              <c:x val="-7.8750522111463869E-17"/>
              <c:y val="3.80589914367268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4"/>
            </a:solidFill>
            <a:round/>
          </a:ln>
          <a:effectLst/>
        </c:spPr>
        <c:marker>
          <c:symbol val="none"/>
        </c:marker>
        <c:dLbl>
          <c:idx val="0"/>
          <c:layout>
            <c:manualLayout>
              <c:x val="-7.8750522111463869E-17"/>
              <c:y val="-9.5147478591817315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ORCS!$I$4:$I$5</c:f>
              <c:strCache>
                <c:ptCount val="1"/>
                <c:pt idx="0">
                  <c:v>0</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D9-4674-9FEE-A2D7827C2DF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ORCS!$H$6:$H$10</c:f>
              <c:strCache>
                <c:ptCount val="4"/>
                <c:pt idx="0">
                  <c:v>0</c:v>
                </c:pt>
                <c:pt idx="1">
                  <c:v>1</c:v>
                </c:pt>
                <c:pt idx="2">
                  <c:v>2</c:v>
                </c:pt>
                <c:pt idx="3">
                  <c:v>3</c:v>
                </c:pt>
              </c:strCache>
            </c:strRef>
          </c:cat>
          <c:val>
            <c:numRef>
              <c:f>ORCS!$I$6:$I$10</c:f>
              <c:numCache>
                <c:formatCode>0.0</c:formatCode>
                <c:ptCount val="4"/>
                <c:pt idx="0">
                  <c:v>53.174500000000002</c:v>
                </c:pt>
                <c:pt idx="1">
                  <c:v>73.318600000000004</c:v>
                </c:pt>
                <c:pt idx="2">
                  <c:v>77.937700000000007</c:v>
                </c:pt>
                <c:pt idx="3">
                  <c:v>81.260900000000007</c:v>
                </c:pt>
              </c:numCache>
            </c:numRef>
          </c:val>
          <c:smooth val="0"/>
          <c:extLst>
            <c:ext xmlns:c16="http://schemas.microsoft.com/office/drawing/2014/chart" uri="{C3380CC4-5D6E-409C-BE32-E72D297353CC}">
              <c16:uniqueId val="{00000001-5BD9-4674-9FEE-A2D7827C2DF4}"/>
            </c:ext>
          </c:extLst>
        </c:ser>
        <c:ser>
          <c:idx val="1"/>
          <c:order val="1"/>
          <c:tx>
            <c:strRef>
              <c:f>ORCS!$J$4:$J$5</c:f>
              <c:strCache>
                <c:ptCount val="1"/>
                <c:pt idx="0">
                  <c:v>1</c:v>
                </c:pt>
              </c:strCache>
            </c:strRef>
          </c:tx>
          <c:spPr>
            <a:ln w="28575" cap="rnd">
              <a:solidFill>
                <a:schemeClr val="accent2"/>
              </a:solidFill>
              <a:round/>
            </a:ln>
            <a:effectLst/>
          </c:spPr>
          <c:marker>
            <c:symbol val="none"/>
          </c:marker>
          <c:dLbls>
            <c:dLbl>
              <c:idx val="0"/>
              <c:layout>
                <c:manualLayout>
                  <c:x val="-8.9681248738564215E-2"/>
                  <c:y val="3.327330300108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D9-4674-9FEE-A2D7827C2DF4}"/>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D9-4674-9FEE-A2D7827C2DF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ORCS!$H$6:$H$10</c:f>
              <c:strCache>
                <c:ptCount val="4"/>
                <c:pt idx="0">
                  <c:v>0</c:v>
                </c:pt>
                <c:pt idx="1">
                  <c:v>1</c:v>
                </c:pt>
                <c:pt idx="2">
                  <c:v>2</c:v>
                </c:pt>
                <c:pt idx="3">
                  <c:v>3</c:v>
                </c:pt>
              </c:strCache>
            </c:strRef>
          </c:cat>
          <c:val>
            <c:numRef>
              <c:f>ORCS!$J$6:$J$10</c:f>
              <c:numCache>
                <c:formatCode>0.0</c:formatCode>
                <c:ptCount val="4"/>
                <c:pt idx="0">
                  <c:v>51.718299999999999</c:v>
                </c:pt>
                <c:pt idx="1">
                  <c:v>71.022000000000006</c:v>
                </c:pt>
                <c:pt idx="2">
                  <c:v>77.930000000000007</c:v>
                </c:pt>
                <c:pt idx="3">
                  <c:v>81.367800000000003</c:v>
                </c:pt>
              </c:numCache>
            </c:numRef>
          </c:val>
          <c:smooth val="0"/>
          <c:extLst>
            <c:ext xmlns:c16="http://schemas.microsoft.com/office/drawing/2014/chart" uri="{C3380CC4-5D6E-409C-BE32-E72D297353CC}">
              <c16:uniqueId val="{00000003-5BD9-4674-9FEE-A2D7827C2DF4}"/>
            </c:ext>
          </c:extLst>
        </c:ser>
        <c:ser>
          <c:idx val="2"/>
          <c:order val="2"/>
          <c:tx>
            <c:strRef>
              <c:f>ORCS!$K$4:$K$5</c:f>
              <c:strCache>
                <c:ptCount val="1"/>
                <c:pt idx="0">
                  <c:v>2</c:v>
                </c:pt>
              </c:strCache>
            </c:strRef>
          </c:tx>
          <c:spPr>
            <a:ln w="28575"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D9-4674-9FEE-A2D7827C2DF4}"/>
                </c:ext>
              </c:extLst>
            </c:dLbl>
            <c:dLbl>
              <c:idx val="3"/>
              <c:layout>
                <c:manualLayout>
                  <c:x val="-7.8750522111463869E-17"/>
                  <c:y val="3.805899143672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D9-4674-9FEE-A2D7827C2DF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ORCS!$H$6:$H$10</c:f>
              <c:strCache>
                <c:ptCount val="4"/>
                <c:pt idx="0">
                  <c:v>0</c:v>
                </c:pt>
                <c:pt idx="1">
                  <c:v>1</c:v>
                </c:pt>
                <c:pt idx="2">
                  <c:v>2</c:v>
                </c:pt>
                <c:pt idx="3">
                  <c:v>3</c:v>
                </c:pt>
              </c:strCache>
            </c:strRef>
          </c:cat>
          <c:val>
            <c:numRef>
              <c:f>ORCS!$K$6:$K$10</c:f>
              <c:numCache>
                <c:formatCode>0.0</c:formatCode>
                <c:ptCount val="4"/>
                <c:pt idx="0">
                  <c:v>40.613100000000003</c:v>
                </c:pt>
                <c:pt idx="1">
                  <c:v>63.509500000000003</c:v>
                </c:pt>
                <c:pt idx="2">
                  <c:v>69.663499999999999</c:v>
                </c:pt>
                <c:pt idx="3">
                  <c:v>71.076599999999999</c:v>
                </c:pt>
              </c:numCache>
            </c:numRef>
          </c:val>
          <c:smooth val="0"/>
          <c:extLst>
            <c:ext xmlns:c16="http://schemas.microsoft.com/office/drawing/2014/chart" uri="{C3380CC4-5D6E-409C-BE32-E72D297353CC}">
              <c16:uniqueId val="{00000006-5BD9-4674-9FEE-A2D7827C2DF4}"/>
            </c:ext>
          </c:extLst>
        </c:ser>
        <c:ser>
          <c:idx val="3"/>
          <c:order val="3"/>
          <c:tx>
            <c:strRef>
              <c:f>ORCS!$L$4:$L$5</c:f>
              <c:strCache>
                <c:ptCount val="1"/>
                <c:pt idx="0">
                  <c:v>3</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D9-4674-9FEE-A2D7827C2DF4}"/>
                </c:ext>
              </c:extLst>
            </c:dLbl>
            <c:dLbl>
              <c:idx val="3"/>
              <c:layout>
                <c:manualLayout>
                  <c:x val="-7.8750522111463869E-17"/>
                  <c:y val="-9.51474785918173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D9-4674-9FEE-A2D7827C2DF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ORCS!$H$6:$H$10</c:f>
              <c:strCache>
                <c:ptCount val="4"/>
                <c:pt idx="0">
                  <c:v>0</c:v>
                </c:pt>
                <c:pt idx="1">
                  <c:v>1</c:v>
                </c:pt>
                <c:pt idx="2">
                  <c:v>2</c:v>
                </c:pt>
                <c:pt idx="3">
                  <c:v>3</c:v>
                </c:pt>
              </c:strCache>
            </c:strRef>
          </c:cat>
          <c:val>
            <c:numRef>
              <c:f>ORCS!$L$6:$L$10</c:f>
              <c:numCache>
                <c:formatCode>0.0</c:formatCode>
                <c:ptCount val="4"/>
                <c:pt idx="0">
                  <c:v>34.495600000000003</c:v>
                </c:pt>
                <c:pt idx="1">
                  <c:v>55.199599999999997</c:v>
                </c:pt>
                <c:pt idx="2">
                  <c:v>63.738100000000003</c:v>
                </c:pt>
                <c:pt idx="3">
                  <c:v>70.391400000000004</c:v>
                </c:pt>
              </c:numCache>
            </c:numRef>
          </c:val>
          <c:smooth val="0"/>
          <c:extLst>
            <c:ext xmlns:c16="http://schemas.microsoft.com/office/drawing/2014/chart" uri="{C3380CC4-5D6E-409C-BE32-E72D297353CC}">
              <c16:uniqueId val="{00000009-5BD9-4674-9FEE-A2D7827C2DF4}"/>
            </c:ext>
          </c:extLst>
        </c:ser>
        <c:ser>
          <c:idx val="4"/>
          <c:order val="4"/>
          <c:tx>
            <c:strRef>
              <c:f>ORCS!$M$4:$M$5</c:f>
              <c:strCache>
                <c:ptCount val="1"/>
                <c:pt idx="0">
                  <c:v>4</c:v>
                </c:pt>
              </c:strCache>
            </c:strRef>
          </c:tx>
          <c:spPr>
            <a:ln w="28575" cap="rnd">
              <a:solidFill>
                <a:schemeClr val="accent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D9-4674-9FEE-A2D7827C2DF4}"/>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D9-4674-9FEE-A2D7827C2DF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ORCS!$H$6:$H$10</c:f>
              <c:strCache>
                <c:ptCount val="4"/>
                <c:pt idx="0">
                  <c:v>0</c:v>
                </c:pt>
                <c:pt idx="1">
                  <c:v>1</c:v>
                </c:pt>
                <c:pt idx="2">
                  <c:v>2</c:v>
                </c:pt>
                <c:pt idx="3">
                  <c:v>3</c:v>
                </c:pt>
              </c:strCache>
            </c:strRef>
          </c:cat>
          <c:val>
            <c:numRef>
              <c:f>ORCS!$M$6:$M$10</c:f>
              <c:numCache>
                <c:formatCode>0.0</c:formatCode>
                <c:ptCount val="4"/>
                <c:pt idx="0">
                  <c:v>26.1386</c:v>
                </c:pt>
                <c:pt idx="1">
                  <c:v>51.900399999999998</c:v>
                </c:pt>
                <c:pt idx="2">
                  <c:v>51.457299999999996</c:v>
                </c:pt>
                <c:pt idx="3">
                  <c:v>55.151200000000003</c:v>
                </c:pt>
              </c:numCache>
            </c:numRef>
          </c:val>
          <c:smooth val="0"/>
          <c:extLst>
            <c:ext xmlns:c16="http://schemas.microsoft.com/office/drawing/2014/chart" uri="{C3380CC4-5D6E-409C-BE32-E72D297353CC}">
              <c16:uniqueId val="{0000000C-5BD9-4674-9FEE-A2D7827C2DF4}"/>
            </c:ext>
          </c:extLst>
        </c:ser>
        <c:dLbls>
          <c:showLegendKey val="0"/>
          <c:showVal val="0"/>
          <c:showCatName val="0"/>
          <c:showSerName val="0"/>
          <c:showPercent val="0"/>
          <c:showBubbleSize val="0"/>
        </c:dLbls>
        <c:smooth val="0"/>
        <c:axId val="1122796111"/>
        <c:axId val="790397535"/>
      </c:lineChart>
      <c:catAx>
        <c:axId val="112279611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Assessment 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0397535"/>
        <c:crosses val="autoZero"/>
        <c:auto val="1"/>
        <c:lblAlgn val="ctr"/>
        <c:lblOffset val="100"/>
        <c:noMultiLvlLbl val="0"/>
      </c:catAx>
      <c:valAx>
        <c:axId val="79039753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ORCS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27961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[Consented goals excel.xlsx]Goal label total!PivotTable15</c:name>
    <c:fmtId val="-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GB"/>
              <a:t>Goal domain labels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'Goal label total'!$P$3:$P$4</c:f>
              <c:strCache>
                <c:ptCount val="1"/>
                <c:pt idx="0">
                  <c:v>Barrier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total'!$P$5</c:f>
              <c:numCache>
                <c:formatCode>0%</c:formatCode>
                <c:ptCount val="1"/>
                <c:pt idx="0">
                  <c:v>0.437</c:v>
                </c:pt>
              </c:numCache>
            </c:numRef>
          </c:val>
          <c:extLst>
            <c:ext xmlns:c16="http://schemas.microsoft.com/office/drawing/2014/chart" uri="{C3380CC4-5D6E-409C-BE32-E72D297353CC}">
              <c16:uniqueId val="{00000000-E1BB-479A-80EC-2EF7135F1F62}"/>
            </c:ext>
          </c:extLst>
        </c:ser>
        <c:ser>
          <c:idx val="1"/>
          <c:order val="1"/>
          <c:tx>
            <c:strRef>
              <c:f>'Goal label total'!$Q$3:$Q$4</c:f>
              <c:strCache>
                <c:ptCount val="1"/>
                <c:pt idx="0">
                  <c:v>Personal Capital</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E1BB-479A-80EC-2EF7135F1F6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total'!$Q$5</c:f>
              <c:numCache>
                <c:formatCode>0%</c:formatCode>
                <c:ptCount val="1"/>
                <c:pt idx="0">
                  <c:v>0.21299999999999999</c:v>
                </c:pt>
              </c:numCache>
            </c:numRef>
          </c:val>
          <c:extLst>
            <c:ext xmlns:c16="http://schemas.microsoft.com/office/drawing/2014/chart" uri="{C3380CC4-5D6E-409C-BE32-E72D297353CC}">
              <c16:uniqueId val="{00000001-E1BB-479A-80EC-2EF7135F1F62}"/>
            </c:ext>
          </c:extLst>
        </c:ser>
        <c:ser>
          <c:idx val="2"/>
          <c:order val="2"/>
          <c:tx>
            <c:strRef>
              <c:f>'Goal label total'!$R$3:$R$4</c:f>
              <c:strCache>
                <c:ptCount val="1"/>
                <c:pt idx="0">
                  <c:v>Community Capital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total'!$R$5</c:f>
              <c:numCache>
                <c:formatCode>0%</c:formatCode>
                <c:ptCount val="1"/>
                <c:pt idx="0">
                  <c:v>0.159</c:v>
                </c:pt>
              </c:numCache>
            </c:numRef>
          </c:val>
          <c:extLst>
            <c:ext xmlns:c16="http://schemas.microsoft.com/office/drawing/2014/chart" uri="{C3380CC4-5D6E-409C-BE32-E72D297353CC}">
              <c16:uniqueId val="{00000002-E1BB-479A-80EC-2EF7135F1F62}"/>
            </c:ext>
          </c:extLst>
        </c:ser>
        <c:ser>
          <c:idx val="3"/>
          <c:order val="3"/>
          <c:tx>
            <c:strRef>
              <c:f>'Goal label total'!$S$3:$S$4</c:f>
              <c:strCache>
                <c:ptCount val="1"/>
                <c:pt idx="0">
                  <c:v>Service Need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total'!$S$5</c:f>
              <c:numCache>
                <c:formatCode>0%</c:formatCode>
                <c:ptCount val="1"/>
                <c:pt idx="0">
                  <c:v>0.128</c:v>
                </c:pt>
              </c:numCache>
            </c:numRef>
          </c:val>
          <c:extLst>
            <c:ext xmlns:c16="http://schemas.microsoft.com/office/drawing/2014/chart" uri="{C3380CC4-5D6E-409C-BE32-E72D297353CC}">
              <c16:uniqueId val="{00000003-E1BB-479A-80EC-2EF7135F1F62}"/>
            </c:ext>
          </c:extLst>
        </c:ser>
        <c:ser>
          <c:idx val="4"/>
          <c:order val="4"/>
          <c:tx>
            <c:strRef>
              <c:f>'Goal label total'!$T$3:$T$4</c:f>
              <c:strCache>
                <c:ptCount val="1"/>
                <c:pt idx="0">
                  <c:v>Social Capital</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total'!$T$5</c:f>
              <c:numCache>
                <c:formatCode>0%</c:formatCode>
                <c:ptCount val="1"/>
                <c:pt idx="0">
                  <c:v>4.5999999999999999E-2</c:v>
                </c:pt>
              </c:numCache>
            </c:numRef>
          </c:val>
          <c:extLst>
            <c:ext xmlns:c16="http://schemas.microsoft.com/office/drawing/2014/chart" uri="{C3380CC4-5D6E-409C-BE32-E72D297353CC}">
              <c16:uniqueId val="{00000004-E1BB-479A-80EC-2EF7135F1F62}"/>
            </c:ext>
          </c:extLst>
        </c:ser>
        <c:ser>
          <c:idx val="5"/>
          <c:order val="5"/>
          <c:tx>
            <c:strRef>
              <c:f>'Goal label total'!$U$3:$U$4</c:f>
              <c:strCache>
                <c:ptCount val="1"/>
                <c:pt idx="0">
                  <c:v>Other</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total'!$U$5</c:f>
              <c:numCache>
                <c:formatCode>0%</c:formatCode>
                <c:ptCount val="1"/>
                <c:pt idx="0">
                  <c:v>1.2E-2</c:v>
                </c:pt>
              </c:numCache>
            </c:numRef>
          </c:val>
          <c:extLst>
            <c:ext xmlns:c16="http://schemas.microsoft.com/office/drawing/2014/chart" uri="{C3380CC4-5D6E-409C-BE32-E72D297353CC}">
              <c16:uniqueId val="{00000005-E1BB-479A-80EC-2EF7135F1F62}"/>
            </c:ext>
          </c:extLst>
        </c:ser>
        <c:ser>
          <c:idx val="6"/>
          <c:order val="6"/>
          <c:tx>
            <c:strRef>
              <c:f>'Goal label total'!$V$3:$V$4</c:f>
              <c:strCache>
                <c:ptCount val="1"/>
                <c:pt idx="0">
                  <c:v>Quality of Life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total'!$V$5</c:f>
              <c:numCache>
                <c:formatCode>0%</c:formatCode>
                <c:ptCount val="1"/>
                <c:pt idx="0">
                  <c:v>3.0000000000000001E-3</c:v>
                </c:pt>
              </c:numCache>
            </c:numRef>
          </c:val>
          <c:extLst>
            <c:ext xmlns:c16="http://schemas.microsoft.com/office/drawing/2014/chart" uri="{C3380CC4-5D6E-409C-BE32-E72D297353CC}">
              <c16:uniqueId val="{00000006-E1BB-479A-80EC-2EF7135F1F62}"/>
            </c:ext>
          </c:extLst>
        </c:ser>
        <c:ser>
          <c:idx val="7"/>
          <c:order val="7"/>
          <c:tx>
            <c:strRef>
              <c:f>'Goal label total'!$W$3:$W$4</c:f>
              <c:strCache>
                <c:ptCount val="1"/>
                <c:pt idx="0">
                  <c:v>Commitment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'Goal label total'!$O$5</c:f>
              <c:strCache>
                <c:ptCount val="1"/>
                <c:pt idx="0">
                  <c:v>Total</c:v>
                </c:pt>
              </c:strCache>
            </c:strRef>
          </c:cat>
          <c:val>
            <c:numRef>
              <c:f>'Goal label total'!$W$5</c:f>
              <c:numCache>
                <c:formatCode>0%</c:formatCode>
                <c:ptCount val="1"/>
                <c:pt idx="0">
                  <c:v>1E-3</c:v>
                </c:pt>
              </c:numCache>
            </c:numRef>
          </c:val>
          <c:extLst>
            <c:ext xmlns:c16="http://schemas.microsoft.com/office/drawing/2014/chart" uri="{C3380CC4-5D6E-409C-BE32-E72D297353CC}">
              <c16:uniqueId val="{00000007-E1BB-479A-80EC-2EF7135F1F62}"/>
            </c:ext>
          </c:extLst>
        </c:ser>
        <c:dLbls>
          <c:dLblPos val="outEnd"/>
          <c:showLegendKey val="0"/>
          <c:showVal val="1"/>
          <c:showCatName val="0"/>
          <c:showSerName val="0"/>
          <c:showPercent val="0"/>
          <c:showBubbleSize val="0"/>
        </c:dLbls>
        <c:gapWidth val="150"/>
        <c:axId val="2035996223"/>
        <c:axId val="2064076527"/>
      </c:barChart>
      <c:catAx>
        <c:axId val="2035996223"/>
        <c:scaling>
          <c:orientation val="minMax"/>
        </c:scaling>
        <c:delete val="1"/>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Goal domain labels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2064076527"/>
        <c:crosses val="autoZero"/>
        <c:auto val="1"/>
        <c:lblAlgn val="ctr"/>
        <c:lblOffset val="100"/>
        <c:noMultiLvlLbl val="0"/>
      </c:catAx>
      <c:valAx>
        <c:axId val="20640765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5996223"/>
        <c:crosses val="autoZero"/>
        <c:crossBetween val="between"/>
      </c:valAx>
      <c:spPr>
        <a:noFill/>
        <a:ln>
          <a:noFill/>
        </a:ln>
        <a:effectLst/>
      </c:spPr>
    </c:plotArea>
    <c:legend>
      <c:legendPos val="r"/>
      <c:layout>
        <c:manualLayout>
          <c:xMode val="edge"/>
          <c:yMode val="edge"/>
          <c:x val="0.75323285123948092"/>
          <c:y val="0.11817205369554523"/>
          <c:w val="0.23981448617359941"/>
          <c:h val="0.688360850468559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[Admissions and discharges by network.xlsx]discharges!PivotTable23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Discharge reason across all networks</a:t>
            </a:r>
          </a:p>
        </c:rich>
      </c:tx>
      <c:layout>
        <c:manualLayout>
          <c:xMode val="edge"/>
          <c:yMode val="edge"/>
          <c:x val="0.11326489553213873"/>
          <c:y val="2.73393389850504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7927403037468614E-2"/>
          <c:y val="0.12523476978866774"/>
          <c:w val="0.65263352916798723"/>
          <c:h val="0.80697896146519543"/>
        </c:manualLayout>
      </c:layout>
      <c:barChart>
        <c:barDir val="col"/>
        <c:grouping val="clustered"/>
        <c:varyColors val="0"/>
        <c:ser>
          <c:idx val="0"/>
          <c:order val="0"/>
          <c:tx>
            <c:strRef>
              <c:f>discharges!$F$140:$F$141</c:f>
              <c:strCache>
                <c:ptCount val="1"/>
                <c:pt idx="0">
                  <c:v>Other Voluntary Discharge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discharges!$F$142</c:f>
              <c:numCache>
                <c:formatCode>0%</c:formatCode>
                <c:ptCount val="1"/>
                <c:pt idx="0">
                  <c:v>0.192</c:v>
                </c:pt>
              </c:numCache>
            </c:numRef>
          </c:val>
          <c:extLst>
            <c:ext xmlns:c16="http://schemas.microsoft.com/office/drawing/2014/chart" uri="{C3380CC4-5D6E-409C-BE32-E72D297353CC}">
              <c16:uniqueId val="{00000000-62A9-4550-8DB4-BE4FDE0749EA}"/>
            </c:ext>
          </c:extLst>
        </c:ser>
        <c:ser>
          <c:idx val="1"/>
          <c:order val="1"/>
          <c:tx>
            <c:strRef>
              <c:f>discharges!$G$140:$G$141</c:f>
              <c:strCache>
                <c:ptCount val="1"/>
                <c:pt idx="0">
                  <c:v>Abandoned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discharges!$G$142</c:f>
              <c:numCache>
                <c:formatCode>0%</c:formatCode>
                <c:ptCount val="1"/>
                <c:pt idx="0">
                  <c:v>0.16700000000000001</c:v>
                </c:pt>
              </c:numCache>
            </c:numRef>
          </c:val>
          <c:extLst>
            <c:ext xmlns:c16="http://schemas.microsoft.com/office/drawing/2014/chart" uri="{C3380CC4-5D6E-409C-BE32-E72D297353CC}">
              <c16:uniqueId val="{00000001-62A9-4550-8DB4-BE4FDE0749EA}"/>
            </c:ext>
          </c:extLst>
        </c:ser>
        <c:ser>
          <c:idx val="2"/>
          <c:order val="2"/>
          <c:tx>
            <c:strRef>
              <c:f>discharges!$H$140:$H$141</c:f>
              <c:strCache>
                <c:ptCount val="1"/>
                <c:pt idx="0">
                  <c:v>Recurrence of Use (Relapse)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discharges!$H$142</c:f>
              <c:numCache>
                <c:formatCode>0%</c:formatCode>
                <c:ptCount val="1"/>
                <c:pt idx="0">
                  <c:v>0.151</c:v>
                </c:pt>
              </c:numCache>
            </c:numRef>
          </c:val>
          <c:extLst>
            <c:ext xmlns:c16="http://schemas.microsoft.com/office/drawing/2014/chart" uri="{C3380CC4-5D6E-409C-BE32-E72D297353CC}">
              <c16:uniqueId val="{00000002-62A9-4550-8DB4-BE4FDE0749EA}"/>
            </c:ext>
          </c:extLst>
        </c:ser>
        <c:ser>
          <c:idx val="3"/>
          <c:order val="3"/>
          <c:tx>
            <c:strRef>
              <c:f>discharges!$I$140:$I$141</c:f>
              <c:strCache>
                <c:ptCount val="1"/>
                <c:pt idx="0">
                  <c:v>Other Involuntary Discharge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discharges!$I$142</c:f>
              <c:numCache>
                <c:formatCode>0%</c:formatCode>
                <c:ptCount val="1"/>
                <c:pt idx="0">
                  <c:v>0.13600000000000001</c:v>
                </c:pt>
              </c:numCache>
            </c:numRef>
          </c:val>
          <c:extLst>
            <c:ext xmlns:c16="http://schemas.microsoft.com/office/drawing/2014/chart" uri="{C3380CC4-5D6E-409C-BE32-E72D297353CC}">
              <c16:uniqueId val="{00000003-62A9-4550-8DB4-BE4FDE0749EA}"/>
            </c:ext>
          </c:extLst>
        </c:ser>
        <c:ser>
          <c:idx val="4"/>
          <c:order val="4"/>
          <c:tx>
            <c:strRef>
              <c:f>discharges!$J$140:$J$141</c:f>
              <c:strCache>
                <c:ptCount val="1"/>
                <c:pt idx="0">
                  <c:v>Completed Program</c:v>
                </c:pt>
              </c:strCache>
            </c:strRef>
          </c:tx>
          <c:spPr>
            <a:solidFill>
              <a:srgbClr val="EAC8E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discharges!$J$142</c:f>
              <c:numCache>
                <c:formatCode>0%</c:formatCode>
                <c:ptCount val="1"/>
                <c:pt idx="0">
                  <c:v>0.121</c:v>
                </c:pt>
              </c:numCache>
            </c:numRef>
          </c:val>
          <c:extLst>
            <c:ext xmlns:c16="http://schemas.microsoft.com/office/drawing/2014/chart" uri="{C3380CC4-5D6E-409C-BE32-E72D297353CC}">
              <c16:uniqueId val="{00000004-62A9-4550-8DB4-BE4FDE0749EA}"/>
            </c:ext>
          </c:extLst>
        </c:ser>
        <c:ser>
          <c:idx val="5"/>
          <c:order val="5"/>
          <c:tx>
            <c:strRef>
              <c:f>discharges!$K$140:$K$141</c:f>
              <c:strCache>
                <c:ptCount val="1"/>
                <c:pt idx="0">
                  <c:v>Change Network</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discharges!$K$142</c:f>
              <c:numCache>
                <c:formatCode>0%</c:formatCode>
                <c:ptCount val="1"/>
                <c:pt idx="0">
                  <c:v>9.7000000000000003E-2</c:v>
                </c:pt>
              </c:numCache>
            </c:numRef>
          </c:val>
          <c:extLst>
            <c:ext xmlns:c16="http://schemas.microsoft.com/office/drawing/2014/chart" uri="{C3380CC4-5D6E-409C-BE32-E72D297353CC}">
              <c16:uniqueId val="{00000005-62A9-4550-8DB4-BE4FDE0749EA}"/>
            </c:ext>
          </c:extLst>
        </c:ser>
        <c:ser>
          <c:idx val="6"/>
          <c:order val="6"/>
          <c:tx>
            <c:strRef>
              <c:f>discharges!$L$140:$L$141</c:f>
              <c:strCache>
                <c:ptCount val="1"/>
                <c:pt idx="0">
                  <c:v>Change Partner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discharges!$L$142</c:f>
              <c:numCache>
                <c:formatCode>0%</c:formatCode>
                <c:ptCount val="1"/>
                <c:pt idx="0">
                  <c:v>5.2999999999999999E-2</c:v>
                </c:pt>
              </c:numCache>
            </c:numRef>
          </c:val>
          <c:extLst>
            <c:ext xmlns:c16="http://schemas.microsoft.com/office/drawing/2014/chart" uri="{C3380CC4-5D6E-409C-BE32-E72D297353CC}">
              <c16:uniqueId val="{00000006-62A9-4550-8DB4-BE4FDE0749EA}"/>
            </c:ext>
          </c:extLst>
        </c:ser>
        <c:ser>
          <c:idx val="7"/>
          <c:order val="7"/>
          <c:tx>
            <c:strRef>
              <c:f>discharges!$M$140:$M$141</c:f>
              <c:strCache>
                <c:ptCount val="1"/>
                <c:pt idx="0">
                  <c:v>Criminal Justice Discharge</c:v>
                </c:pt>
              </c:strCache>
            </c:strRef>
          </c:tx>
          <c:spPr>
            <a:solidFill>
              <a:schemeClr val="accent2">
                <a:lumMod val="75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62A9-4550-8DB4-BE4FDE0749EA}"/>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discharges!$M$142</c:f>
              <c:numCache>
                <c:formatCode>0%</c:formatCode>
                <c:ptCount val="1"/>
                <c:pt idx="0">
                  <c:v>4.2999999999999997E-2</c:v>
                </c:pt>
              </c:numCache>
            </c:numRef>
          </c:val>
          <c:extLst>
            <c:ext xmlns:c16="http://schemas.microsoft.com/office/drawing/2014/chart" uri="{C3380CC4-5D6E-409C-BE32-E72D297353CC}">
              <c16:uniqueId val="{00000007-62A9-4550-8DB4-BE4FDE0749EA}"/>
            </c:ext>
          </c:extLst>
        </c:ser>
        <c:ser>
          <c:idx val="8"/>
          <c:order val="8"/>
          <c:tx>
            <c:strRef>
              <c:f>discharges!$N$140:$N$141</c:f>
              <c:strCache>
                <c:ptCount val="1"/>
                <c:pt idx="0">
                  <c:v>Referred Out</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discharges!$N$142</c:f>
              <c:numCache>
                <c:formatCode>0%</c:formatCode>
                <c:ptCount val="1"/>
                <c:pt idx="0">
                  <c:v>0.02</c:v>
                </c:pt>
              </c:numCache>
            </c:numRef>
          </c:val>
          <c:extLst>
            <c:ext xmlns:c16="http://schemas.microsoft.com/office/drawing/2014/chart" uri="{C3380CC4-5D6E-409C-BE32-E72D297353CC}">
              <c16:uniqueId val="{00000008-62A9-4550-8DB4-BE4FDE0749EA}"/>
            </c:ext>
          </c:extLst>
        </c:ser>
        <c:ser>
          <c:idx val="9"/>
          <c:order val="9"/>
          <c:tx>
            <c:strRef>
              <c:f>discharges!$O$140:$O$141</c:f>
              <c:strCache>
                <c:ptCount val="1"/>
                <c:pt idx="0">
                  <c:v>Medical Discharge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discharges!$O$142</c:f>
              <c:numCache>
                <c:formatCode>0%</c:formatCode>
                <c:ptCount val="1"/>
                <c:pt idx="0">
                  <c:v>1.7000000000000001E-2</c:v>
                </c:pt>
              </c:numCache>
            </c:numRef>
          </c:val>
          <c:extLst>
            <c:ext xmlns:c16="http://schemas.microsoft.com/office/drawing/2014/chart" uri="{C3380CC4-5D6E-409C-BE32-E72D297353CC}">
              <c16:uniqueId val="{00000009-62A9-4550-8DB4-BE4FDE0749EA}"/>
            </c:ext>
          </c:extLst>
        </c:ser>
        <c:ser>
          <c:idx val="10"/>
          <c:order val="10"/>
          <c:tx>
            <c:strRef>
              <c:f>discharges!$P$140:$P$141</c:f>
              <c:strCache>
                <c:ptCount val="1"/>
                <c:pt idx="0">
                  <c:v>Deceased</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discharges!$P$142</c:f>
              <c:numCache>
                <c:formatCode>0%</c:formatCode>
                <c:ptCount val="1"/>
                <c:pt idx="0">
                  <c:v>2E-3</c:v>
                </c:pt>
              </c:numCache>
            </c:numRef>
          </c:val>
          <c:extLst>
            <c:ext xmlns:c16="http://schemas.microsoft.com/office/drawing/2014/chart" uri="{C3380CC4-5D6E-409C-BE32-E72D297353CC}">
              <c16:uniqueId val="{0000000A-62A9-4550-8DB4-BE4FDE0749EA}"/>
            </c:ext>
          </c:extLst>
        </c:ser>
        <c:ser>
          <c:idx val="11"/>
          <c:order val="11"/>
          <c:tx>
            <c:strRef>
              <c:f>discharges!$Q$140:$Q$141</c:f>
              <c:strCache>
                <c:ptCount val="1"/>
                <c:pt idx="0">
                  <c:v>Active</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discharges!$E$142</c:f>
              <c:strCache>
                <c:ptCount val="1"/>
                <c:pt idx="0">
                  <c:v>Total</c:v>
                </c:pt>
              </c:strCache>
            </c:strRef>
          </c:cat>
          <c:val>
            <c:numRef>
              <c:f>discharges!$Q$142</c:f>
              <c:numCache>
                <c:formatCode>0%</c:formatCode>
                <c:ptCount val="1"/>
                <c:pt idx="0">
                  <c:v>1E-3</c:v>
                </c:pt>
              </c:numCache>
            </c:numRef>
          </c:val>
          <c:extLst>
            <c:ext xmlns:c16="http://schemas.microsoft.com/office/drawing/2014/chart" uri="{C3380CC4-5D6E-409C-BE32-E72D297353CC}">
              <c16:uniqueId val="{0000000B-62A9-4550-8DB4-BE4FDE0749EA}"/>
            </c:ext>
          </c:extLst>
        </c:ser>
        <c:ser>
          <c:idx val="12"/>
          <c:order val="12"/>
          <c:tx>
            <c:strRef>
              <c:f>discharges!$R$140:$R$141</c:f>
              <c:strCache>
                <c:ptCount val="1"/>
                <c:pt idx="0">
                  <c:v>Not Admitted</c:v>
                </c:pt>
              </c:strCache>
            </c:strRef>
          </c:tx>
          <c:spPr>
            <a:solidFill>
              <a:schemeClr val="accent1">
                <a:lumMod val="80000"/>
                <a:lumOff val="20000"/>
              </a:schemeClr>
            </a:solidFill>
            <a:ln>
              <a:noFill/>
            </a:ln>
            <a:effectLst/>
          </c:spPr>
          <c:invertIfNegative val="0"/>
          <c:dLbls>
            <c:delete val="1"/>
          </c:dLbls>
          <c:cat>
            <c:strRef>
              <c:f>discharges!$E$142</c:f>
              <c:strCache>
                <c:ptCount val="1"/>
                <c:pt idx="0">
                  <c:v>Total</c:v>
                </c:pt>
              </c:strCache>
            </c:strRef>
          </c:cat>
          <c:val>
            <c:numRef>
              <c:f>discharges!$R$142</c:f>
              <c:numCache>
                <c:formatCode>0%</c:formatCode>
                <c:ptCount val="1"/>
                <c:pt idx="0">
                  <c:v>0</c:v>
                </c:pt>
              </c:numCache>
            </c:numRef>
          </c:val>
          <c:extLst>
            <c:ext xmlns:c16="http://schemas.microsoft.com/office/drawing/2014/chart" uri="{C3380CC4-5D6E-409C-BE32-E72D297353CC}">
              <c16:uniqueId val="{0000000C-62A9-4550-8DB4-BE4FDE0749EA}"/>
            </c:ext>
          </c:extLst>
        </c:ser>
        <c:dLbls>
          <c:dLblPos val="outEnd"/>
          <c:showLegendKey val="0"/>
          <c:showVal val="1"/>
          <c:showCatName val="0"/>
          <c:showSerName val="0"/>
          <c:showPercent val="0"/>
          <c:showBubbleSize val="0"/>
        </c:dLbls>
        <c:gapWidth val="150"/>
        <c:axId val="2076517743"/>
        <c:axId val="1963064863"/>
      </c:barChart>
      <c:catAx>
        <c:axId val="2076517743"/>
        <c:scaling>
          <c:orientation val="minMax"/>
        </c:scaling>
        <c:delete val="1"/>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Discharge reasons</a:t>
                </a:r>
              </a:p>
            </c:rich>
          </c:tx>
          <c:layout>
            <c:manualLayout>
              <c:xMode val="edge"/>
              <c:yMode val="edge"/>
              <c:x val="0.36713374450484704"/>
              <c:y val="0.934947613012888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63064863"/>
        <c:crosses val="autoZero"/>
        <c:auto val="1"/>
        <c:lblAlgn val="ctr"/>
        <c:lblOffset val="100"/>
        <c:noMultiLvlLbl val="0"/>
      </c:catAx>
      <c:valAx>
        <c:axId val="1963064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517743"/>
        <c:crosses val="autoZero"/>
        <c:crossBetween val="between"/>
      </c:valAx>
      <c:spPr>
        <a:noFill/>
        <a:ln>
          <a:noFill/>
        </a:ln>
        <a:effectLst/>
      </c:spPr>
    </c:plotArea>
    <c:legend>
      <c:legendPos val="r"/>
      <c:layout>
        <c:manualLayout>
          <c:xMode val="edge"/>
          <c:yMode val="edge"/>
          <c:x val="0.71784717753017913"/>
          <c:y val="0"/>
          <c:w val="0.2736772222357654"/>
          <c:h val="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3F008-B104-4EE2-B6AA-C87E64D18862}"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0CDFDE6D-6C73-4CCA-91F0-F3440F1607C3}">
      <dgm:prSet/>
      <dgm:spPr/>
      <dgm:t>
        <a:bodyPr/>
        <a:lstStyle/>
        <a:p>
          <a:r>
            <a:rPr lang="en-GB"/>
            <a:t>From expert-patient to partnership</a:t>
          </a:r>
          <a:endParaRPr lang="en-US"/>
        </a:p>
      </dgm:t>
    </dgm:pt>
    <dgm:pt modelId="{3CF42A6E-5809-4289-8B0F-A9085166DA12}" type="parTrans" cxnId="{EE8EF6E5-294E-4315-8877-A2B61817B8CB}">
      <dgm:prSet/>
      <dgm:spPr/>
      <dgm:t>
        <a:bodyPr/>
        <a:lstStyle/>
        <a:p>
          <a:endParaRPr lang="en-US"/>
        </a:p>
      </dgm:t>
    </dgm:pt>
    <dgm:pt modelId="{E2E3C297-C939-410A-B1F2-9E3000BF5FF9}" type="sibTrans" cxnId="{EE8EF6E5-294E-4315-8877-A2B61817B8CB}">
      <dgm:prSet/>
      <dgm:spPr/>
      <dgm:t>
        <a:bodyPr/>
        <a:lstStyle/>
        <a:p>
          <a:endParaRPr lang="en-US"/>
        </a:p>
      </dgm:t>
    </dgm:pt>
    <dgm:pt modelId="{C5B45860-707B-4254-A721-1158088919DB}">
      <dgm:prSet/>
      <dgm:spPr/>
      <dgm:t>
        <a:bodyPr/>
        <a:lstStyle/>
        <a:p>
          <a:r>
            <a:rPr lang="en-GB"/>
            <a:t>From deficits to strengths </a:t>
          </a:r>
          <a:endParaRPr lang="en-US"/>
        </a:p>
      </dgm:t>
    </dgm:pt>
    <dgm:pt modelId="{7CF16F55-09AD-4055-9FB9-3C3379F44221}" type="parTrans" cxnId="{483C967F-0F70-43FE-BA00-8BBC3032B72B}">
      <dgm:prSet/>
      <dgm:spPr/>
      <dgm:t>
        <a:bodyPr/>
        <a:lstStyle/>
        <a:p>
          <a:endParaRPr lang="en-US"/>
        </a:p>
      </dgm:t>
    </dgm:pt>
    <dgm:pt modelId="{1276427F-F693-4F02-822C-9E264AF4BF8A}" type="sibTrans" cxnId="{483C967F-0F70-43FE-BA00-8BBC3032B72B}">
      <dgm:prSet/>
      <dgm:spPr/>
      <dgm:t>
        <a:bodyPr/>
        <a:lstStyle/>
        <a:p>
          <a:endParaRPr lang="en-US"/>
        </a:p>
      </dgm:t>
    </dgm:pt>
    <dgm:pt modelId="{A65DAE29-7027-4042-872D-11B5112F2603}">
      <dgm:prSet/>
      <dgm:spPr/>
      <dgm:t>
        <a:bodyPr/>
        <a:lstStyle/>
        <a:p>
          <a:r>
            <a:rPr lang="en-GB"/>
            <a:t>From clinic to community </a:t>
          </a:r>
          <a:endParaRPr lang="en-US"/>
        </a:p>
      </dgm:t>
    </dgm:pt>
    <dgm:pt modelId="{12F376BA-E0F0-4AD2-975B-E15B7D3E97B2}" type="parTrans" cxnId="{F92EE21F-2FC4-46CA-A8A7-7FA304F63852}">
      <dgm:prSet/>
      <dgm:spPr/>
      <dgm:t>
        <a:bodyPr/>
        <a:lstStyle/>
        <a:p>
          <a:endParaRPr lang="en-US"/>
        </a:p>
      </dgm:t>
    </dgm:pt>
    <dgm:pt modelId="{88B48D20-6A12-4212-9ABB-AC7995FFC961}" type="sibTrans" cxnId="{F92EE21F-2FC4-46CA-A8A7-7FA304F63852}">
      <dgm:prSet/>
      <dgm:spPr/>
      <dgm:t>
        <a:bodyPr/>
        <a:lstStyle/>
        <a:p>
          <a:endParaRPr lang="en-US"/>
        </a:p>
      </dgm:t>
    </dgm:pt>
    <dgm:pt modelId="{719CB4D4-645B-4BBE-9CF4-BEFC389C152B}">
      <dgm:prSet/>
      <dgm:spPr/>
      <dgm:t>
        <a:bodyPr/>
        <a:lstStyle/>
        <a:p>
          <a:r>
            <a:rPr lang="en-GB"/>
            <a:t>From the individual to the social </a:t>
          </a:r>
          <a:endParaRPr lang="en-US"/>
        </a:p>
      </dgm:t>
    </dgm:pt>
    <dgm:pt modelId="{7A476DA7-6484-44A1-969B-0FEA2B984ECA}" type="parTrans" cxnId="{7089A2B3-22FB-400A-B6BE-900501734380}">
      <dgm:prSet/>
      <dgm:spPr/>
      <dgm:t>
        <a:bodyPr/>
        <a:lstStyle/>
        <a:p>
          <a:endParaRPr lang="en-US"/>
        </a:p>
      </dgm:t>
    </dgm:pt>
    <dgm:pt modelId="{962EC92C-FB12-4EC9-ACAB-862A6793600F}" type="sibTrans" cxnId="{7089A2B3-22FB-400A-B6BE-900501734380}">
      <dgm:prSet/>
      <dgm:spPr/>
      <dgm:t>
        <a:bodyPr/>
        <a:lstStyle/>
        <a:p>
          <a:endParaRPr lang="en-US"/>
        </a:p>
      </dgm:t>
    </dgm:pt>
    <dgm:pt modelId="{FE861A84-702A-442F-AD36-16F69955B2D0}">
      <dgm:prSet/>
      <dgm:spPr/>
      <dgm:t>
        <a:bodyPr/>
        <a:lstStyle/>
        <a:p>
          <a:r>
            <a:rPr lang="en-GB"/>
            <a:t>From professional to peer-based </a:t>
          </a:r>
          <a:endParaRPr lang="en-US"/>
        </a:p>
      </dgm:t>
    </dgm:pt>
    <dgm:pt modelId="{29757383-E6AD-4202-B1C2-C5AF86C50549}" type="parTrans" cxnId="{5F58ECDD-E695-4618-9BD9-DA8D333292CB}">
      <dgm:prSet/>
      <dgm:spPr/>
      <dgm:t>
        <a:bodyPr/>
        <a:lstStyle/>
        <a:p>
          <a:endParaRPr lang="en-US"/>
        </a:p>
      </dgm:t>
    </dgm:pt>
    <dgm:pt modelId="{BC007F18-5A37-40EA-A0D4-2B7FA358A9FD}" type="sibTrans" cxnId="{5F58ECDD-E695-4618-9BD9-DA8D333292CB}">
      <dgm:prSet/>
      <dgm:spPr/>
      <dgm:t>
        <a:bodyPr/>
        <a:lstStyle/>
        <a:p>
          <a:endParaRPr lang="en-US"/>
        </a:p>
      </dgm:t>
    </dgm:pt>
    <dgm:pt modelId="{0C9D27B8-BEEF-4E00-9ED2-895F50D78CF1}">
      <dgm:prSet/>
      <dgm:spPr/>
      <dgm:t>
        <a:bodyPr/>
        <a:lstStyle/>
        <a:p>
          <a:r>
            <a:rPr lang="en-GB"/>
            <a:t>From replication to continuous innovation </a:t>
          </a:r>
          <a:endParaRPr lang="en-US"/>
        </a:p>
      </dgm:t>
    </dgm:pt>
    <dgm:pt modelId="{3A462763-BB3A-42EE-ADBF-D0BC4365BDC3}" type="parTrans" cxnId="{A37A66CA-EB50-4C3D-856B-6ADE0003D2A6}">
      <dgm:prSet/>
      <dgm:spPr/>
      <dgm:t>
        <a:bodyPr/>
        <a:lstStyle/>
        <a:p>
          <a:endParaRPr lang="en-US"/>
        </a:p>
      </dgm:t>
    </dgm:pt>
    <dgm:pt modelId="{5CDB5D84-4850-4C3B-AF22-D52FFD6D9E36}" type="sibTrans" cxnId="{A37A66CA-EB50-4C3D-856B-6ADE0003D2A6}">
      <dgm:prSet/>
      <dgm:spPr/>
      <dgm:t>
        <a:bodyPr/>
        <a:lstStyle/>
        <a:p>
          <a:endParaRPr lang="en-US"/>
        </a:p>
      </dgm:t>
    </dgm:pt>
    <dgm:pt modelId="{4F062CAF-6A23-4336-96E0-2A2DE1FC7895}" type="pres">
      <dgm:prSet presAssocID="{B5A3F008-B104-4EE2-B6AA-C87E64D18862}" presName="root" presStyleCnt="0">
        <dgm:presLayoutVars>
          <dgm:dir/>
          <dgm:resizeHandles val="exact"/>
        </dgm:presLayoutVars>
      </dgm:prSet>
      <dgm:spPr/>
    </dgm:pt>
    <dgm:pt modelId="{04B7C045-0424-4750-ACD1-223C99FDC945}" type="pres">
      <dgm:prSet presAssocID="{0CDFDE6D-6C73-4CCA-91F0-F3440F1607C3}" presName="compNode" presStyleCnt="0"/>
      <dgm:spPr/>
    </dgm:pt>
    <dgm:pt modelId="{1611DD65-4423-4C06-9602-75D11E1E6859}" type="pres">
      <dgm:prSet presAssocID="{0CDFDE6D-6C73-4CCA-91F0-F3440F1607C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CDC50FD-3802-44EC-A5F5-2D3B7FC80F21}" type="pres">
      <dgm:prSet presAssocID="{0CDFDE6D-6C73-4CCA-91F0-F3440F1607C3}" presName="spaceRect" presStyleCnt="0"/>
      <dgm:spPr/>
    </dgm:pt>
    <dgm:pt modelId="{DAF3C913-5B9A-4596-B283-63B0619EE457}" type="pres">
      <dgm:prSet presAssocID="{0CDFDE6D-6C73-4CCA-91F0-F3440F1607C3}" presName="textRect" presStyleLbl="revTx" presStyleIdx="0" presStyleCnt="6">
        <dgm:presLayoutVars>
          <dgm:chMax val="1"/>
          <dgm:chPref val="1"/>
        </dgm:presLayoutVars>
      </dgm:prSet>
      <dgm:spPr/>
    </dgm:pt>
    <dgm:pt modelId="{47F742EE-05FE-45D2-B5C0-D649BDF581F8}" type="pres">
      <dgm:prSet presAssocID="{E2E3C297-C939-410A-B1F2-9E3000BF5FF9}" presName="sibTrans" presStyleCnt="0"/>
      <dgm:spPr/>
    </dgm:pt>
    <dgm:pt modelId="{0A2C90B1-AD16-453A-A228-5DD020E14324}" type="pres">
      <dgm:prSet presAssocID="{C5B45860-707B-4254-A721-1158088919DB}" presName="compNode" presStyleCnt="0"/>
      <dgm:spPr/>
    </dgm:pt>
    <dgm:pt modelId="{803CE229-FC9F-434D-8C9B-D95EC70CF7EC}" type="pres">
      <dgm:prSet presAssocID="{C5B45860-707B-4254-A721-1158088919D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18BCB2E4-DFAE-4224-A329-1FABD531AC00}" type="pres">
      <dgm:prSet presAssocID="{C5B45860-707B-4254-A721-1158088919DB}" presName="spaceRect" presStyleCnt="0"/>
      <dgm:spPr/>
    </dgm:pt>
    <dgm:pt modelId="{6422C32A-5F50-44DB-8B9C-1E9FA88693E7}" type="pres">
      <dgm:prSet presAssocID="{C5B45860-707B-4254-A721-1158088919DB}" presName="textRect" presStyleLbl="revTx" presStyleIdx="1" presStyleCnt="6">
        <dgm:presLayoutVars>
          <dgm:chMax val="1"/>
          <dgm:chPref val="1"/>
        </dgm:presLayoutVars>
      </dgm:prSet>
      <dgm:spPr/>
    </dgm:pt>
    <dgm:pt modelId="{45299788-8A0A-4D61-B664-55D1EC33BF53}" type="pres">
      <dgm:prSet presAssocID="{1276427F-F693-4F02-822C-9E264AF4BF8A}" presName="sibTrans" presStyleCnt="0"/>
      <dgm:spPr/>
    </dgm:pt>
    <dgm:pt modelId="{ED6D064F-2FBB-44E4-BFB1-F9A7E33933FD}" type="pres">
      <dgm:prSet presAssocID="{A65DAE29-7027-4042-872D-11B5112F2603}" presName="compNode" presStyleCnt="0"/>
      <dgm:spPr/>
    </dgm:pt>
    <dgm:pt modelId="{4715AB99-7573-4D25-9C89-3694DBA99F45}" type="pres">
      <dgm:prSet presAssocID="{A65DAE29-7027-4042-872D-11B5112F260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5DFFA62C-5EA9-4E1B-BF1F-4ECC28E36AC7}" type="pres">
      <dgm:prSet presAssocID="{A65DAE29-7027-4042-872D-11B5112F2603}" presName="spaceRect" presStyleCnt="0"/>
      <dgm:spPr/>
    </dgm:pt>
    <dgm:pt modelId="{A7C8FFA5-5181-42FF-B876-BB4DC4D539C8}" type="pres">
      <dgm:prSet presAssocID="{A65DAE29-7027-4042-872D-11B5112F2603}" presName="textRect" presStyleLbl="revTx" presStyleIdx="2" presStyleCnt="6">
        <dgm:presLayoutVars>
          <dgm:chMax val="1"/>
          <dgm:chPref val="1"/>
        </dgm:presLayoutVars>
      </dgm:prSet>
      <dgm:spPr/>
    </dgm:pt>
    <dgm:pt modelId="{E75C9F4A-E2EB-49BA-B1AB-16536C8289F9}" type="pres">
      <dgm:prSet presAssocID="{88B48D20-6A12-4212-9ABB-AC7995FFC961}" presName="sibTrans" presStyleCnt="0"/>
      <dgm:spPr/>
    </dgm:pt>
    <dgm:pt modelId="{AE501AC2-9E93-4FA8-A32D-39040DCA748C}" type="pres">
      <dgm:prSet presAssocID="{719CB4D4-645B-4BBE-9CF4-BEFC389C152B}" presName="compNode" presStyleCnt="0"/>
      <dgm:spPr/>
    </dgm:pt>
    <dgm:pt modelId="{BF0CDEF6-2DE6-411E-8EE9-D93C111A219E}" type="pres">
      <dgm:prSet presAssocID="{719CB4D4-645B-4BBE-9CF4-BEFC389C152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882BFFC-C582-4ABF-903F-A06CB6830778}" type="pres">
      <dgm:prSet presAssocID="{719CB4D4-645B-4BBE-9CF4-BEFC389C152B}" presName="spaceRect" presStyleCnt="0"/>
      <dgm:spPr/>
    </dgm:pt>
    <dgm:pt modelId="{595CED30-3A96-44FF-980C-DEAB2B59EBD3}" type="pres">
      <dgm:prSet presAssocID="{719CB4D4-645B-4BBE-9CF4-BEFC389C152B}" presName="textRect" presStyleLbl="revTx" presStyleIdx="3" presStyleCnt="6">
        <dgm:presLayoutVars>
          <dgm:chMax val="1"/>
          <dgm:chPref val="1"/>
        </dgm:presLayoutVars>
      </dgm:prSet>
      <dgm:spPr/>
    </dgm:pt>
    <dgm:pt modelId="{CD661B26-0104-4B93-B124-F87ABF17EC16}" type="pres">
      <dgm:prSet presAssocID="{962EC92C-FB12-4EC9-ACAB-862A6793600F}" presName="sibTrans" presStyleCnt="0"/>
      <dgm:spPr/>
    </dgm:pt>
    <dgm:pt modelId="{054825CF-1393-4713-9EEB-8DB60B869D37}" type="pres">
      <dgm:prSet presAssocID="{FE861A84-702A-442F-AD36-16F69955B2D0}" presName="compNode" presStyleCnt="0"/>
      <dgm:spPr/>
    </dgm:pt>
    <dgm:pt modelId="{5F4FA92C-5642-4884-8BB6-2EBA74F5F6B3}" type="pres">
      <dgm:prSet presAssocID="{FE861A84-702A-442F-AD36-16F69955B2D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ploma Roll"/>
        </a:ext>
      </dgm:extLst>
    </dgm:pt>
    <dgm:pt modelId="{CDF2396C-5112-42A9-AAC8-B809133F3401}" type="pres">
      <dgm:prSet presAssocID="{FE861A84-702A-442F-AD36-16F69955B2D0}" presName="spaceRect" presStyleCnt="0"/>
      <dgm:spPr/>
    </dgm:pt>
    <dgm:pt modelId="{D785091B-B949-4D5D-AD52-A1C50EDCAFE0}" type="pres">
      <dgm:prSet presAssocID="{FE861A84-702A-442F-AD36-16F69955B2D0}" presName="textRect" presStyleLbl="revTx" presStyleIdx="4" presStyleCnt="6">
        <dgm:presLayoutVars>
          <dgm:chMax val="1"/>
          <dgm:chPref val="1"/>
        </dgm:presLayoutVars>
      </dgm:prSet>
      <dgm:spPr/>
    </dgm:pt>
    <dgm:pt modelId="{776BCC25-418B-4307-A19B-45E4E138C222}" type="pres">
      <dgm:prSet presAssocID="{BC007F18-5A37-40EA-A0D4-2B7FA358A9FD}" presName="sibTrans" presStyleCnt="0"/>
      <dgm:spPr/>
    </dgm:pt>
    <dgm:pt modelId="{6E3264EF-E120-4283-9A09-E5A8C85F7FEE}" type="pres">
      <dgm:prSet presAssocID="{0C9D27B8-BEEF-4E00-9ED2-895F50D78CF1}" presName="compNode" presStyleCnt="0"/>
      <dgm:spPr/>
    </dgm:pt>
    <dgm:pt modelId="{F62579A1-6D87-4095-A1D5-571C659C9B1B}" type="pres">
      <dgm:prSet presAssocID="{0C9D27B8-BEEF-4E00-9ED2-895F50D78C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EFBD129B-7FD6-46F4-8A27-533F4BB86462}" type="pres">
      <dgm:prSet presAssocID="{0C9D27B8-BEEF-4E00-9ED2-895F50D78CF1}" presName="spaceRect" presStyleCnt="0"/>
      <dgm:spPr/>
    </dgm:pt>
    <dgm:pt modelId="{F135D320-73CD-4C2C-98E6-2D0BBBADB810}" type="pres">
      <dgm:prSet presAssocID="{0C9D27B8-BEEF-4E00-9ED2-895F50D78CF1}" presName="textRect" presStyleLbl="revTx" presStyleIdx="5" presStyleCnt="6">
        <dgm:presLayoutVars>
          <dgm:chMax val="1"/>
          <dgm:chPref val="1"/>
        </dgm:presLayoutVars>
      </dgm:prSet>
      <dgm:spPr/>
    </dgm:pt>
  </dgm:ptLst>
  <dgm:cxnLst>
    <dgm:cxn modelId="{01FED10E-CC05-4021-B38C-0A94D303C858}" type="presOf" srcId="{719CB4D4-645B-4BBE-9CF4-BEFC389C152B}" destId="{595CED30-3A96-44FF-980C-DEAB2B59EBD3}" srcOrd="0" destOrd="0" presId="urn:microsoft.com/office/officeart/2018/2/layout/IconLabelList"/>
    <dgm:cxn modelId="{094A0012-04A8-4C01-8AFD-5DE2DFA6D352}" type="presOf" srcId="{0C9D27B8-BEEF-4E00-9ED2-895F50D78CF1}" destId="{F135D320-73CD-4C2C-98E6-2D0BBBADB810}" srcOrd="0" destOrd="0" presId="urn:microsoft.com/office/officeart/2018/2/layout/IconLabelList"/>
    <dgm:cxn modelId="{F92EE21F-2FC4-46CA-A8A7-7FA304F63852}" srcId="{B5A3F008-B104-4EE2-B6AA-C87E64D18862}" destId="{A65DAE29-7027-4042-872D-11B5112F2603}" srcOrd="2" destOrd="0" parTransId="{12F376BA-E0F0-4AD2-975B-E15B7D3E97B2}" sibTransId="{88B48D20-6A12-4212-9ABB-AC7995FFC961}"/>
    <dgm:cxn modelId="{CDFADD4B-5849-4AC3-B388-F1F751595FC4}" type="presOf" srcId="{B5A3F008-B104-4EE2-B6AA-C87E64D18862}" destId="{4F062CAF-6A23-4336-96E0-2A2DE1FC7895}" srcOrd="0" destOrd="0" presId="urn:microsoft.com/office/officeart/2018/2/layout/IconLabelList"/>
    <dgm:cxn modelId="{E124C474-BC52-4D7C-9321-3DB43288E1ED}" type="presOf" srcId="{A65DAE29-7027-4042-872D-11B5112F2603}" destId="{A7C8FFA5-5181-42FF-B876-BB4DC4D539C8}" srcOrd="0" destOrd="0" presId="urn:microsoft.com/office/officeart/2018/2/layout/IconLabelList"/>
    <dgm:cxn modelId="{483C967F-0F70-43FE-BA00-8BBC3032B72B}" srcId="{B5A3F008-B104-4EE2-B6AA-C87E64D18862}" destId="{C5B45860-707B-4254-A721-1158088919DB}" srcOrd="1" destOrd="0" parTransId="{7CF16F55-09AD-4055-9FB9-3C3379F44221}" sibTransId="{1276427F-F693-4F02-822C-9E264AF4BF8A}"/>
    <dgm:cxn modelId="{5A0CC7A5-7E49-4112-8BCA-C003EF86E43F}" type="presOf" srcId="{0CDFDE6D-6C73-4CCA-91F0-F3440F1607C3}" destId="{DAF3C913-5B9A-4596-B283-63B0619EE457}" srcOrd="0" destOrd="0" presId="urn:microsoft.com/office/officeart/2018/2/layout/IconLabelList"/>
    <dgm:cxn modelId="{7089A2B3-22FB-400A-B6BE-900501734380}" srcId="{B5A3F008-B104-4EE2-B6AA-C87E64D18862}" destId="{719CB4D4-645B-4BBE-9CF4-BEFC389C152B}" srcOrd="3" destOrd="0" parTransId="{7A476DA7-6484-44A1-969B-0FEA2B984ECA}" sibTransId="{962EC92C-FB12-4EC9-ACAB-862A6793600F}"/>
    <dgm:cxn modelId="{A37A66CA-EB50-4C3D-856B-6ADE0003D2A6}" srcId="{B5A3F008-B104-4EE2-B6AA-C87E64D18862}" destId="{0C9D27B8-BEEF-4E00-9ED2-895F50D78CF1}" srcOrd="5" destOrd="0" parTransId="{3A462763-BB3A-42EE-ADBF-D0BC4365BDC3}" sibTransId="{5CDB5D84-4850-4C3B-AF22-D52FFD6D9E36}"/>
    <dgm:cxn modelId="{5F58ECDD-E695-4618-9BD9-DA8D333292CB}" srcId="{B5A3F008-B104-4EE2-B6AA-C87E64D18862}" destId="{FE861A84-702A-442F-AD36-16F69955B2D0}" srcOrd="4" destOrd="0" parTransId="{29757383-E6AD-4202-B1C2-C5AF86C50549}" sibTransId="{BC007F18-5A37-40EA-A0D4-2B7FA358A9FD}"/>
    <dgm:cxn modelId="{A91F0DDE-3105-4DC5-93C8-70BBBFFD7D89}" type="presOf" srcId="{FE861A84-702A-442F-AD36-16F69955B2D0}" destId="{D785091B-B949-4D5D-AD52-A1C50EDCAFE0}" srcOrd="0" destOrd="0" presId="urn:microsoft.com/office/officeart/2018/2/layout/IconLabelList"/>
    <dgm:cxn modelId="{EE8EF6E5-294E-4315-8877-A2B61817B8CB}" srcId="{B5A3F008-B104-4EE2-B6AA-C87E64D18862}" destId="{0CDFDE6D-6C73-4CCA-91F0-F3440F1607C3}" srcOrd="0" destOrd="0" parTransId="{3CF42A6E-5809-4289-8B0F-A9085166DA12}" sibTransId="{E2E3C297-C939-410A-B1F2-9E3000BF5FF9}"/>
    <dgm:cxn modelId="{2314E6F1-9B10-4B8E-B745-791A027B8019}" type="presOf" srcId="{C5B45860-707B-4254-A721-1158088919DB}" destId="{6422C32A-5F50-44DB-8B9C-1E9FA88693E7}" srcOrd="0" destOrd="0" presId="urn:microsoft.com/office/officeart/2018/2/layout/IconLabelList"/>
    <dgm:cxn modelId="{BF031F54-0EB2-426D-B614-0BBEB325F364}" type="presParOf" srcId="{4F062CAF-6A23-4336-96E0-2A2DE1FC7895}" destId="{04B7C045-0424-4750-ACD1-223C99FDC945}" srcOrd="0" destOrd="0" presId="urn:microsoft.com/office/officeart/2018/2/layout/IconLabelList"/>
    <dgm:cxn modelId="{98FE9F30-7442-4BA8-AD36-3C48D357BD9B}" type="presParOf" srcId="{04B7C045-0424-4750-ACD1-223C99FDC945}" destId="{1611DD65-4423-4C06-9602-75D11E1E6859}" srcOrd="0" destOrd="0" presId="urn:microsoft.com/office/officeart/2018/2/layout/IconLabelList"/>
    <dgm:cxn modelId="{0E01FE7B-CC26-43AC-9077-5BCF97558CD5}" type="presParOf" srcId="{04B7C045-0424-4750-ACD1-223C99FDC945}" destId="{CCDC50FD-3802-44EC-A5F5-2D3B7FC80F21}" srcOrd="1" destOrd="0" presId="urn:microsoft.com/office/officeart/2018/2/layout/IconLabelList"/>
    <dgm:cxn modelId="{DCC93C5C-12BC-43C7-ACAD-2C5967DFB11D}" type="presParOf" srcId="{04B7C045-0424-4750-ACD1-223C99FDC945}" destId="{DAF3C913-5B9A-4596-B283-63B0619EE457}" srcOrd="2" destOrd="0" presId="urn:microsoft.com/office/officeart/2018/2/layout/IconLabelList"/>
    <dgm:cxn modelId="{C12A577F-B209-4B6D-84E6-43B4F733709A}" type="presParOf" srcId="{4F062CAF-6A23-4336-96E0-2A2DE1FC7895}" destId="{47F742EE-05FE-45D2-B5C0-D649BDF581F8}" srcOrd="1" destOrd="0" presId="urn:microsoft.com/office/officeart/2018/2/layout/IconLabelList"/>
    <dgm:cxn modelId="{E76B107F-4D6E-489E-906F-BD4FD431A9AD}" type="presParOf" srcId="{4F062CAF-6A23-4336-96E0-2A2DE1FC7895}" destId="{0A2C90B1-AD16-453A-A228-5DD020E14324}" srcOrd="2" destOrd="0" presId="urn:microsoft.com/office/officeart/2018/2/layout/IconLabelList"/>
    <dgm:cxn modelId="{AA42B973-8B39-43B0-B3A1-858DD9A66506}" type="presParOf" srcId="{0A2C90B1-AD16-453A-A228-5DD020E14324}" destId="{803CE229-FC9F-434D-8C9B-D95EC70CF7EC}" srcOrd="0" destOrd="0" presId="urn:microsoft.com/office/officeart/2018/2/layout/IconLabelList"/>
    <dgm:cxn modelId="{4FB49416-643D-4164-A9DE-F5E1BE25CC98}" type="presParOf" srcId="{0A2C90B1-AD16-453A-A228-5DD020E14324}" destId="{18BCB2E4-DFAE-4224-A329-1FABD531AC00}" srcOrd="1" destOrd="0" presId="urn:microsoft.com/office/officeart/2018/2/layout/IconLabelList"/>
    <dgm:cxn modelId="{C73FB496-722F-4EAD-A447-ACA51CFDFDB4}" type="presParOf" srcId="{0A2C90B1-AD16-453A-A228-5DD020E14324}" destId="{6422C32A-5F50-44DB-8B9C-1E9FA88693E7}" srcOrd="2" destOrd="0" presId="urn:microsoft.com/office/officeart/2018/2/layout/IconLabelList"/>
    <dgm:cxn modelId="{CA360507-7173-4A66-A50B-0E0E4EC5D900}" type="presParOf" srcId="{4F062CAF-6A23-4336-96E0-2A2DE1FC7895}" destId="{45299788-8A0A-4D61-B664-55D1EC33BF53}" srcOrd="3" destOrd="0" presId="urn:microsoft.com/office/officeart/2018/2/layout/IconLabelList"/>
    <dgm:cxn modelId="{49BCDE98-FABF-45F1-BD39-B7B7572AD947}" type="presParOf" srcId="{4F062CAF-6A23-4336-96E0-2A2DE1FC7895}" destId="{ED6D064F-2FBB-44E4-BFB1-F9A7E33933FD}" srcOrd="4" destOrd="0" presId="urn:microsoft.com/office/officeart/2018/2/layout/IconLabelList"/>
    <dgm:cxn modelId="{1E08F404-9824-44F4-B397-D2D0EFF6B8FB}" type="presParOf" srcId="{ED6D064F-2FBB-44E4-BFB1-F9A7E33933FD}" destId="{4715AB99-7573-4D25-9C89-3694DBA99F45}" srcOrd="0" destOrd="0" presId="urn:microsoft.com/office/officeart/2018/2/layout/IconLabelList"/>
    <dgm:cxn modelId="{F7407249-3FE0-4BD6-9790-FF1E94E612A0}" type="presParOf" srcId="{ED6D064F-2FBB-44E4-BFB1-F9A7E33933FD}" destId="{5DFFA62C-5EA9-4E1B-BF1F-4ECC28E36AC7}" srcOrd="1" destOrd="0" presId="urn:microsoft.com/office/officeart/2018/2/layout/IconLabelList"/>
    <dgm:cxn modelId="{3F6F372D-3FA3-4ADB-A5E5-59FE6EB0C13F}" type="presParOf" srcId="{ED6D064F-2FBB-44E4-BFB1-F9A7E33933FD}" destId="{A7C8FFA5-5181-42FF-B876-BB4DC4D539C8}" srcOrd="2" destOrd="0" presId="urn:microsoft.com/office/officeart/2018/2/layout/IconLabelList"/>
    <dgm:cxn modelId="{DB9B2ECA-661B-41F0-9BCB-AB396AE5A012}" type="presParOf" srcId="{4F062CAF-6A23-4336-96E0-2A2DE1FC7895}" destId="{E75C9F4A-E2EB-49BA-B1AB-16536C8289F9}" srcOrd="5" destOrd="0" presId="urn:microsoft.com/office/officeart/2018/2/layout/IconLabelList"/>
    <dgm:cxn modelId="{2F7AE219-CFBA-480B-B267-F1871162FDD0}" type="presParOf" srcId="{4F062CAF-6A23-4336-96E0-2A2DE1FC7895}" destId="{AE501AC2-9E93-4FA8-A32D-39040DCA748C}" srcOrd="6" destOrd="0" presId="urn:microsoft.com/office/officeart/2018/2/layout/IconLabelList"/>
    <dgm:cxn modelId="{9CED4AB7-D38F-4EDD-865F-47A4C4FB0AFA}" type="presParOf" srcId="{AE501AC2-9E93-4FA8-A32D-39040DCA748C}" destId="{BF0CDEF6-2DE6-411E-8EE9-D93C111A219E}" srcOrd="0" destOrd="0" presId="urn:microsoft.com/office/officeart/2018/2/layout/IconLabelList"/>
    <dgm:cxn modelId="{A8215253-EEE7-4A74-9B56-59806C1029B2}" type="presParOf" srcId="{AE501AC2-9E93-4FA8-A32D-39040DCA748C}" destId="{E882BFFC-C582-4ABF-903F-A06CB6830778}" srcOrd="1" destOrd="0" presId="urn:microsoft.com/office/officeart/2018/2/layout/IconLabelList"/>
    <dgm:cxn modelId="{DD01E63D-BFDC-420A-821F-C23EFDD00859}" type="presParOf" srcId="{AE501AC2-9E93-4FA8-A32D-39040DCA748C}" destId="{595CED30-3A96-44FF-980C-DEAB2B59EBD3}" srcOrd="2" destOrd="0" presId="urn:microsoft.com/office/officeart/2018/2/layout/IconLabelList"/>
    <dgm:cxn modelId="{0AC31105-D021-4B62-9884-B0EDC865FD8F}" type="presParOf" srcId="{4F062CAF-6A23-4336-96E0-2A2DE1FC7895}" destId="{CD661B26-0104-4B93-B124-F87ABF17EC16}" srcOrd="7" destOrd="0" presId="urn:microsoft.com/office/officeart/2018/2/layout/IconLabelList"/>
    <dgm:cxn modelId="{52C6CB13-9BD0-4DA9-8DF3-853A69AE685A}" type="presParOf" srcId="{4F062CAF-6A23-4336-96E0-2A2DE1FC7895}" destId="{054825CF-1393-4713-9EEB-8DB60B869D37}" srcOrd="8" destOrd="0" presId="urn:microsoft.com/office/officeart/2018/2/layout/IconLabelList"/>
    <dgm:cxn modelId="{A81054CD-3A5F-40EF-AD38-07529F3CF94B}" type="presParOf" srcId="{054825CF-1393-4713-9EEB-8DB60B869D37}" destId="{5F4FA92C-5642-4884-8BB6-2EBA74F5F6B3}" srcOrd="0" destOrd="0" presId="urn:microsoft.com/office/officeart/2018/2/layout/IconLabelList"/>
    <dgm:cxn modelId="{54C6E9B1-60A4-4260-83D3-953B185DD0F0}" type="presParOf" srcId="{054825CF-1393-4713-9EEB-8DB60B869D37}" destId="{CDF2396C-5112-42A9-AAC8-B809133F3401}" srcOrd="1" destOrd="0" presId="urn:microsoft.com/office/officeart/2018/2/layout/IconLabelList"/>
    <dgm:cxn modelId="{80FB44B7-3A95-41D6-B23E-EAD716756492}" type="presParOf" srcId="{054825CF-1393-4713-9EEB-8DB60B869D37}" destId="{D785091B-B949-4D5D-AD52-A1C50EDCAFE0}" srcOrd="2" destOrd="0" presId="urn:microsoft.com/office/officeart/2018/2/layout/IconLabelList"/>
    <dgm:cxn modelId="{1EB32EA8-F10C-4DAB-9CFD-EE392B817A57}" type="presParOf" srcId="{4F062CAF-6A23-4336-96E0-2A2DE1FC7895}" destId="{776BCC25-418B-4307-A19B-45E4E138C222}" srcOrd="9" destOrd="0" presId="urn:microsoft.com/office/officeart/2018/2/layout/IconLabelList"/>
    <dgm:cxn modelId="{AA89B3A2-7284-400B-B2F3-8606E21C721E}" type="presParOf" srcId="{4F062CAF-6A23-4336-96E0-2A2DE1FC7895}" destId="{6E3264EF-E120-4283-9A09-E5A8C85F7FEE}" srcOrd="10" destOrd="0" presId="urn:microsoft.com/office/officeart/2018/2/layout/IconLabelList"/>
    <dgm:cxn modelId="{FC4A6D5A-F16A-4613-908A-0744BEE8489B}" type="presParOf" srcId="{6E3264EF-E120-4283-9A09-E5A8C85F7FEE}" destId="{F62579A1-6D87-4095-A1D5-571C659C9B1B}" srcOrd="0" destOrd="0" presId="urn:microsoft.com/office/officeart/2018/2/layout/IconLabelList"/>
    <dgm:cxn modelId="{A2C03A9B-7DCF-44BA-8888-21A4AB5366FB}" type="presParOf" srcId="{6E3264EF-E120-4283-9A09-E5A8C85F7FEE}" destId="{EFBD129B-7FD6-46F4-8A27-533F4BB86462}" srcOrd="1" destOrd="0" presId="urn:microsoft.com/office/officeart/2018/2/layout/IconLabelList"/>
    <dgm:cxn modelId="{8FBC3D44-59D8-4961-9754-ACA4A17599CD}" type="presParOf" srcId="{6E3264EF-E120-4283-9A09-E5A8C85F7FEE}" destId="{F135D320-73CD-4C2C-98E6-2D0BBBADB81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A7601-255F-44DE-B1F7-0CE846C2CAC1}" type="doc">
      <dgm:prSet loTypeId="urn:microsoft.com/office/officeart/2005/8/layout/cycle8" loCatId="cycle" qsTypeId="urn:microsoft.com/office/officeart/2005/8/quickstyle/simple1" qsCatId="simple" csTypeId="urn:microsoft.com/office/officeart/2005/8/colors/accent5_2" csCatId="accent5" phldr="1"/>
      <dgm:spPr/>
    </dgm:pt>
    <dgm:pt modelId="{40C93444-42FE-4786-BA35-7E9E50E8D324}">
      <dgm:prSet phldrT="[Text]"/>
      <dgm:spPr/>
      <dgm:t>
        <a:bodyPr/>
        <a:lstStyle/>
        <a:p>
          <a:r>
            <a:rPr lang="en-GB" b="1" dirty="0">
              <a:effectLst>
                <a:outerShdw blurRad="38100" dist="38100" dir="2700000" algn="tl">
                  <a:srgbClr val="000000">
                    <a:alpha val="43137"/>
                  </a:srgbClr>
                </a:outerShdw>
              </a:effectLst>
            </a:rPr>
            <a:t>Social Recovery Capital</a:t>
          </a:r>
        </a:p>
      </dgm:t>
    </dgm:pt>
    <dgm:pt modelId="{B299F248-1349-4607-BB4B-047F566FDD7D}" type="parTrans" cxnId="{93BBAD6F-763B-40A3-AAFC-4E746DE5DC0A}">
      <dgm:prSet/>
      <dgm:spPr/>
      <dgm:t>
        <a:bodyPr/>
        <a:lstStyle/>
        <a:p>
          <a:endParaRPr lang="en-GB"/>
        </a:p>
      </dgm:t>
    </dgm:pt>
    <dgm:pt modelId="{D78552A8-ADD4-471F-8B43-77944A7812FD}" type="sibTrans" cxnId="{93BBAD6F-763B-40A3-AAFC-4E746DE5DC0A}">
      <dgm:prSet/>
      <dgm:spPr/>
      <dgm:t>
        <a:bodyPr/>
        <a:lstStyle/>
        <a:p>
          <a:endParaRPr lang="en-GB"/>
        </a:p>
      </dgm:t>
    </dgm:pt>
    <dgm:pt modelId="{7188C824-2093-49DE-9948-79C4B42D9D4F}">
      <dgm:prSet phldrT="[Text]"/>
      <dgm:spPr/>
      <dgm:t>
        <a:bodyPr/>
        <a:lstStyle/>
        <a:p>
          <a:r>
            <a:rPr lang="en-GB" b="1" dirty="0">
              <a:effectLst>
                <a:outerShdw blurRad="38100" dist="38100" dir="2700000" algn="tl">
                  <a:srgbClr val="000000">
                    <a:alpha val="43137"/>
                  </a:srgbClr>
                </a:outerShdw>
              </a:effectLst>
            </a:rPr>
            <a:t>Collective Recovery Capital</a:t>
          </a:r>
        </a:p>
      </dgm:t>
    </dgm:pt>
    <dgm:pt modelId="{C0BF789A-4FCB-4288-9A3B-7C14B78D72A4}" type="parTrans" cxnId="{55F2B3BE-A59A-46A6-961E-D896A57FEF49}">
      <dgm:prSet/>
      <dgm:spPr/>
      <dgm:t>
        <a:bodyPr/>
        <a:lstStyle/>
        <a:p>
          <a:endParaRPr lang="en-GB"/>
        </a:p>
      </dgm:t>
    </dgm:pt>
    <dgm:pt modelId="{E5352DC0-398A-4718-967F-1C3BD0803288}" type="sibTrans" cxnId="{55F2B3BE-A59A-46A6-961E-D896A57FEF49}">
      <dgm:prSet/>
      <dgm:spPr/>
      <dgm:t>
        <a:bodyPr/>
        <a:lstStyle/>
        <a:p>
          <a:endParaRPr lang="en-GB"/>
        </a:p>
      </dgm:t>
    </dgm:pt>
    <dgm:pt modelId="{F5C839D3-A835-4CD3-B938-713728E322E9}">
      <dgm:prSet phldrT="[Text]"/>
      <dgm:spPr/>
      <dgm:t>
        <a:bodyPr/>
        <a:lstStyle/>
        <a:p>
          <a:r>
            <a:rPr lang="en-GB" b="1" dirty="0">
              <a:effectLst>
                <a:outerShdw blurRad="38100" dist="38100" dir="2700000" algn="tl">
                  <a:srgbClr val="000000">
                    <a:alpha val="43137"/>
                  </a:srgbClr>
                </a:outerShdw>
              </a:effectLst>
            </a:rPr>
            <a:t>Personal Recovery Capital</a:t>
          </a:r>
        </a:p>
      </dgm:t>
    </dgm:pt>
    <dgm:pt modelId="{926FF96F-0C3B-416D-B1AC-FC239958EB00}" type="parTrans" cxnId="{B09E7792-575F-47C8-87EF-D0363C43E779}">
      <dgm:prSet/>
      <dgm:spPr/>
      <dgm:t>
        <a:bodyPr/>
        <a:lstStyle/>
        <a:p>
          <a:endParaRPr lang="en-GB"/>
        </a:p>
      </dgm:t>
    </dgm:pt>
    <dgm:pt modelId="{C0281830-F23A-4EB1-8A18-A60C378237F6}" type="sibTrans" cxnId="{B09E7792-575F-47C8-87EF-D0363C43E779}">
      <dgm:prSet/>
      <dgm:spPr/>
      <dgm:t>
        <a:bodyPr/>
        <a:lstStyle/>
        <a:p>
          <a:endParaRPr lang="en-GB"/>
        </a:p>
      </dgm:t>
    </dgm:pt>
    <dgm:pt modelId="{B2879D0A-BE34-472B-9BD2-D5EC446C154E}" type="pres">
      <dgm:prSet presAssocID="{5BAA7601-255F-44DE-B1F7-0CE846C2CAC1}" presName="compositeShape" presStyleCnt="0">
        <dgm:presLayoutVars>
          <dgm:chMax val="7"/>
          <dgm:dir/>
          <dgm:resizeHandles val="exact"/>
        </dgm:presLayoutVars>
      </dgm:prSet>
      <dgm:spPr/>
    </dgm:pt>
    <dgm:pt modelId="{AF9E005F-B6F2-4E62-B18C-9BD34C6DC010}" type="pres">
      <dgm:prSet presAssocID="{5BAA7601-255F-44DE-B1F7-0CE846C2CAC1}" presName="wedge1" presStyleLbl="node1" presStyleIdx="0" presStyleCnt="3"/>
      <dgm:spPr/>
    </dgm:pt>
    <dgm:pt modelId="{3FCB377E-FE5C-4654-BDFC-E5E525EACEA2}" type="pres">
      <dgm:prSet presAssocID="{5BAA7601-255F-44DE-B1F7-0CE846C2CAC1}" presName="dummy1a" presStyleCnt="0"/>
      <dgm:spPr/>
    </dgm:pt>
    <dgm:pt modelId="{6A2A6B2E-AC99-41C6-A439-EF5FF9AB5ECD}" type="pres">
      <dgm:prSet presAssocID="{5BAA7601-255F-44DE-B1F7-0CE846C2CAC1}" presName="dummy1b" presStyleCnt="0"/>
      <dgm:spPr/>
    </dgm:pt>
    <dgm:pt modelId="{2DE8A2CB-D2C5-4BE0-BD64-0C6FAA263AF4}" type="pres">
      <dgm:prSet presAssocID="{5BAA7601-255F-44DE-B1F7-0CE846C2CAC1}" presName="wedge1Tx" presStyleLbl="node1" presStyleIdx="0" presStyleCnt="3">
        <dgm:presLayoutVars>
          <dgm:chMax val="0"/>
          <dgm:chPref val="0"/>
          <dgm:bulletEnabled val="1"/>
        </dgm:presLayoutVars>
      </dgm:prSet>
      <dgm:spPr/>
    </dgm:pt>
    <dgm:pt modelId="{35EC625D-51DD-4260-AF22-B0E8A6AA2F9F}" type="pres">
      <dgm:prSet presAssocID="{5BAA7601-255F-44DE-B1F7-0CE846C2CAC1}" presName="wedge2" presStyleLbl="node1" presStyleIdx="1" presStyleCnt="3"/>
      <dgm:spPr/>
    </dgm:pt>
    <dgm:pt modelId="{22D3D5EC-C58E-4726-A295-A97781F7743D}" type="pres">
      <dgm:prSet presAssocID="{5BAA7601-255F-44DE-B1F7-0CE846C2CAC1}" presName="dummy2a" presStyleCnt="0"/>
      <dgm:spPr/>
    </dgm:pt>
    <dgm:pt modelId="{5459F258-3674-4076-98D2-7513DD595A34}" type="pres">
      <dgm:prSet presAssocID="{5BAA7601-255F-44DE-B1F7-0CE846C2CAC1}" presName="dummy2b" presStyleCnt="0"/>
      <dgm:spPr/>
    </dgm:pt>
    <dgm:pt modelId="{37FD5D78-AE2B-41C9-9BFA-2CEDDF8BD587}" type="pres">
      <dgm:prSet presAssocID="{5BAA7601-255F-44DE-B1F7-0CE846C2CAC1}" presName="wedge2Tx" presStyleLbl="node1" presStyleIdx="1" presStyleCnt="3">
        <dgm:presLayoutVars>
          <dgm:chMax val="0"/>
          <dgm:chPref val="0"/>
          <dgm:bulletEnabled val="1"/>
        </dgm:presLayoutVars>
      </dgm:prSet>
      <dgm:spPr/>
    </dgm:pt>
    <dgm:pt modelId="{98D0E405-20CA-47FB-B241-EB12FE6E81D2}" type="pres">
      <dgm:prSet presAssocID="{5BAA7601-255F-44DE-B1F7-0CE846C2CAC1}" presName="wedge3" presStyleLbl="node1" presStyleIdx="2" presStyleCnt="3"/>
      <dgm:spPr/>
    </dgm:pt>
    <dgm:pt modelId="{35DF2F04-3079-4F41-BC71-0F41BC5FC3D2}" type="pres">
      <dgm:prSet presAssocID="{5BAA7601-255F-44DE-B1F7-0CE846C2CAC1}" presName="dummy3a" presStyleCnt="0"/>
      <dgm:spPr/>
    </dgm:pt>
    <dgm:pt modelId="{199597FC-2DD7-48A3-AD09-1B9D6020E3FA}" type="pres">
      <dgm:prSet presAssocID="{5BAA7601-255F-44DE-B1F7-0CE846C2CAC1}" presName="dummy3b" presStyleCnt="0"/>
      <dgm:spPr/>
    </dgm:pt>
    <dgm:pt modelId="{ADC72725-5F15-4975-A8D4-035C0233EFE2}" type="pres">
      <dgm:prSet presAssocID="{5BAA7601-255F-44DE-B1F7-0CE846C2CAC1}" presName="wedge3Tx" presStyleLbl="node1" presStyleIdx="2" presStyleCnt="3">
        <dgm:presLayoutVars>
          <dgm:chMax val="0"/>
          <dgm:chPref val="0"/>
          <dgm:bulletEnabled val="1"/>
        </dgm:presLayoutVars>
      </dgm:prSet>
      <dgm:spPr/>
    </dgm:pt>
    <dgm:pt modelId="{71DF671A-296D-4FA3-AA3E-B126D869CEBE}" type="pres">
      <dgm:prSet presAssocID="{D78552A8-ADD4-471F-8B43-77944A7812FD}" presName="arrowWedge1" presStyleLbl="fgSibTrans2D1" presStyleIdx="0" presStyleCnt="3"/>
      <dgm:spPr/>
    </dgm:pt>
    <dgm:pt modelId="{418F7619-4439-4BF8-8F17-A3D50A0862AD}" type="pres">
      <dgm:prSet presAssocID="{E5352DC0-398A-4718-967F-1C3BD0803288}" presName="arrowWedge2" presStyleLbl="fgSibTrans2D1" presStyleIdx="1" presStyleCnt="3"/>
      <dgm:spPr/>
    </dgm:pt>
    <dgm:pt modelId="{CF63D34F-F84E-41CF-A92A-C4F04D7941CD}" type="pres">
      <dgm:prSet presAssocID="{C0281830-F23A-4EB1-8A18-A60C378237F6}" presName="arrowWedge3" presStyleLbl="fgSibTrans2D1" presStyleIdx="2" presStyleCnt="3"/>
      <dgm:spPr/>
    </dgm:pt>
  </dgm:ptLst>
  <dgm:cxnLst>
    <dgm:cxn modelId="{C4CDD80D-3F20-4D71-BDEA-A6EC4508FF2C}" type="presOf" srcId="{5BAA7601-255F-44DE-B1F7-0CE846C2CAC1}" destId="{B2879D0A-BE34-472B-9BD2-D5EC446C154E}" srcOrd="0" destOrd="0" presId="urn:microsoft.com/office/officeart/2005/8/layout/cycle8"/>
    <dgm:cxn modelId="{48DA6261-42A7-42FA-9B0A-B9002D8736A0}" type="presOf" srcId="{F5C839D3-A835-4CD3-B938-713728E322E9}" destId="{ADC72725-5F15-4975-A8D4-035C0233EFE2}" srcOrd="1" destOrd="0" presId="urn:microsoft.com/office/officeart/2005/8/layout/cycle8"/>
    <dgm:cxn modelId="{D8448247-371D-4AFD-B6EA-2A7E26D16B2F}" type="presOf" srcId="{40C93444-42FE-4786-BA35-7E9E50E8D324}" destId="{2DE8A2CB-D2C5-4BE0-BD64-0C6FAA263AF4}" srcOrd="1" destOrd="0" presId="urn:microsoft.com/office/officeart/2005/8/layout/cycle8"/>
    <dgm:cxn modelId="{93BBAD6F-763B-40A3-AAFC-4E746DE5DC0A}" srcId="{5BAA7601-255F-44DE-B1F7-0CE846C2CAC1}" destId="{40C93444-42FE-4786-BA35-7E9E50E8D324}" srcOrd="0" destOrd="0" parTransId="{B299F248-1349-4607-BB4B-047F566FDD7D}" sibTransId="{D78552A8-ADD4-471F-8B43-77944A7812FD}"/>
    <dgm:cxn modelId="{89EE028C-CB3B-4631-A357-5D70B4F65628}" type="presOf" srcId="{7188C824-2093-49DE-9948-79C4B42D9D4F}" destId="{35EC625D-51DD-4260-AF22-B0E8A6AA2F9F}" srcOrd="0" destOrd="0" presId="urn:microsoft.com/office/officeart/2005/8/layout/cycle8"/>
    <dgm:cxn modelId="{B09E7792-575F-47C8-87EF-D0363C43E779}" srcId="{5BAA7601-255F-44DE-B1F7-0CE846C2CAC1}" destId="{F5C839D3-A835-4CD3-B938-713728E322E9}" srcOrd="2" destOrd="0" parTransId="{926FF96F-0C3B-416D-B1AC-FC239958EB00}" sibTransId="{C0281830-F23A-4EB1-8A18-A60C378237F6}"/>
    <dgm:cxn modelId="{D8BC54B9-89FA-4B20-B0A6-9D48620B0C99}" type="presOf" srcId="{7188C824-2093-49DE-9948-79C4B42D9D4F}" destId="{37FD5D78-AE2B-41C9-9BFA-2CEDDF8BD587}" srcOrd="1" destOrd="0" presId="urn:microsoft.com/office/officeart/2005/8/layout/cycle8"/>
    <dgm:cxn modelId="{55F2B3BE-A59A-46A6-961E-D896A57FEF49}" srcId="{5BAA7601-255F-44DE-B1F7-0CE846C2CAC1}" destId="{7188C824-2093-49DE-9948-79C4B42D9D4F}" srcOrd="1" destOrd="0" parTransId="{C0BF789A-4FCB-4288-9A3B-7C14B78D72A4}" sibTransId="{E5352DC0-398A-4718-967F-1C3BD0803288}"/>
    <dgm:cxn modelId="{8BF731E4-899C-442D-9712-05ADCA0B576E}" type="presOf" srcId="{F5C839D3-A835-4CD3-B938-713728E322E9}" destId="{98D0E405-20CA-47FB-B241-EB12FE6E81D2}" srcOrd="0" destOrd="0" presId="urn:microsoft.com/office/officeart/2005/8/layout/cycle8"/>
    <dgm:cxn modelId="{32734DF9-A836-4E62-BEA3-F951D3B2F5FD}" type="presOf" srcId="{40C93444-42FE-4786-BA35-7E9E50E8D324}" destId="{AF9E005F-B6F2-4E62-B18C-9BD34C6DC010}" srcOrd="0" destOrd="0" presId="urn:microsoft.com/office/officeart/2005/8/layout/cycle8"/>
    <dgm:cxn modelId="{F55706F3-6BB6-4558-BE6C-B392ACA5C28D}" type="presParOf" srcId="{B2879D0A-BE34-472B-9BD2-D5EC446C154E}" destId="{AF9E005F-B6F2-4E62-B18C-9BD34C6DC010}" srcOrd="0" destOrd="0" presId="urn:microsoft.com/office/officeart/2005/8/layout/cycle8"/>
    <dgm:cxn modelId="{0F926E10-7800-4A55-AC19-1D5DDC9F4F37}" type="presParOf" srcId="{B2879D0A-BE34-472B-9BD2-D5EC446C154E}" destId="{3FCB377E-FE5C-4654-BDFC-E5E525EACEA2}" srcOrd="1" destOrd="0" presId="urn:microsoft.com/office/officeart/2005/8/layout/cycle8"/>
    <dgm:cxn modelId="{16FB68F3-54A7-48B8-B487-C0C248AB9DF9}" type="presParOf" srcId="{B2879D0A-BE34-472B-9BD2-D5EC446C154E}" destId="{6A2A6B2E-AC99-41C6-A439-EF5FF9AB5ECD}" srcOrd="2" destOrd="0" presId="urn:microsoft.com/office/officeart/2005/8/layout/cycle8"/>
    <dgm:cxn modelId="{E8A4C700-B1DB-47B4-B4BE-AE0EBB9C3CE2}" type="presParOf" srcId="{B2879D0A-BE34-472B-9BD2-D5EC446C154E}" destId="{2DE8A2CB-D2C5-4BE0-BD64-0C6FAA263AF4}" srcOrd="3" destOrd="0" presId="urn:microsoft.com/office/officeart/2005/8/layout/cycle8"/>
    <dgm:cxn modelId="{75481DC2-EEC5-4A6A-8714-34146E5B25D4}" type="presParOf" srcId="{B2879D0A-BE34-472B-9BD2-D5EC446C154E}" destId="{35EC625D-51DD-4260-AF22-B0E8A6AA2F9F}" srcOrd="4" destOrd="0" presId="urn:microsoft.com/office/officeart/2005/8/layout/cycle8"/>
    <dgm:cxn modelId="{109EAB6C-0EAE-4879-8793-18627B376BFC}" type="presParOf" srcId="{B2879D0A-BE34-472B-9BD2-D5EC446C154E}" destId="{22D3D5EC-C58E-4726-A295-A97781F7743D}" srcOrd="5" destOrd="0" presId="urn:microsoft.com/office/officeart/2005/8/layout/cycle8"/>
    <dgm:cxn modelId="{422C9533-36DE-4AFE-8455-4681023D6536}" type="presParOf" srcId="{B2879D0A-BE34-472B-9BD2-D5EC446C154E}" destId="{5459F258-3674-4076-98D2-7513DD595A34}" srcOrd="6" destOrd="0" presId="urn:microsoft.com/office/officeart/2005/8/layout/cycle8"/>
    <dgm:cxn modelId="{2621975C-9742-4D7B-9335-273F54BB16D5}" type="presParOf" srcId="{B2879D0A-BE34-472B-9BD2-D5EC446C154E}" destId="{37FD5D78-AE2B-41C9-9BFA-2CEDDF8BD587}" srcOrd="7" destOrd="0" presId="urn:microsoft.com/office/officeart/2005/8/layout/cycle8"/>
    <dgm:cxn modelId="{1779131E-3F02-4D74-A160-D806D54EDDBD}" type="presParOf" srcId="{B2879D0A-BE34-472B-9BD2-D5EC446C154E}" destId="{98D0E405-20CA-47FB-B241-EB12FE6E81D2}" srcOrd="8" destOrd="0" presId="urn:microsoft.com/office/officeart/2005/8/layout/cycle8"/>
    <dgm:cxn modelId="{607CECB8-753F-4BB0-A57F-71566FB3F776}" type="presParOf" srcId="{B2879D0A-BE34-472B-9BD2-D5EC446C154E}" destId="{35DF2F04-3079-4F41-BC71-0F41BC5FC3D2}" srcOrd="9" destOrd="0" presId="urn:microsoft.com/office/officeart/2005/8/layout/cycle8"/>
    <dgm:cxn modelId="{75DD374C-C5B5-4B71-A555-0AE6E73CCC2B}" type="presParOf" srcId="{B2879D0A-BE34-472B-9BD2-D5EC446C154E}" destId="{199597FC-2DD7-48A3-AD09-1B9D6020E3FA}" srcOrd="10" destOrd="0" presId="urn:microsoft.com/office/officeart/2005/8/layout/cycle8"/>
    <dgm:cxn modelId="{55C902DB-EC53-4A3C-BCB2-0C393C5AF5CB}" type="presParOf" srcId="{B2879D0A-BE34-472B-9BD2-D5EC446C154E}" destId="{ADC72725-5F15-4975-A8D4-035C0233EFE2}" srcOrd="11" destOrd="0" presId="urn:microsoft.com/office/officeart/2005/8/layout/cycle8"/>
    <dgm:cxn modelId="{B100963E-25D5-47E9-82AB-C619D53A8BD3}" type="presParOf" srcId="{B2879D0A-BE34-472B-9BD2-D5EC446C154E}" destId="{71DF671A-296D-4FA3-AA3E-B126D869CEBE}" srcOrd="12" destOrd="0" presId="urn:microsoft.com/office/officeart/2005/8/layout/cycle8"/>
    <dgm:cxn modelId="{2CFD0C93-DB3C-4609-AC4F-E0F299DF71F9}" type="presParOf" srcId="{B2879D0A-BE34-472B-9BD2-D5EC446C154E}" destId="{418F7619-4439-4BF8-8F17-A3D50A0862AD}" srcOrd="13" destOrd="0" presId="urn:microsoft.com/office/officeart/2005/8/layout/cycle8"/>
    <dgm:cxn modelId="{52962B89-CC35-43CE-9EDC-43E75E576739}" type="presParOf" srcId="{B2879D0A-BE34-472B-9BD2-D5EC446C154E}" destId="{CF63D34F-F84E-41CF-A92A-C4F04D7941C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D7A9515-3212-40CF-84F2-77EEEF2BEB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E518496-3262-4C78-BBB1-BF654580848A}">
      <dgm:prSet phldrT="[Text]" custT="1"/>
      <dgm:spPr>
        <a:solidFill>
          <a:srgbClr val="3C8595"/>
        </a:solidFill>
      </dgm:spPr>
      <dgm:t>
        <a:bodyPr/>
        <a:lstStyle/>
        <a:p>
          <a:r>
            <a:rPr lang="en-GB" sz="2200" dirty="0"/>
            <a:t>Asset Based Community Mapping</a:t>
          </a:r>
          <a:endParaRPr lang="en-US" sz="2200" dirty="0"/>
        </a:p>
      </dgm:t>
    </dgm:pt>
    <dgm:pt modelId="{7D0E3EAD-7463-4296-96DE-D963A97BB418}" type="parTrans" cxnId="{971704AE-48ED-419B-970A-82A678A5FEEA}">
      <dgm:prSet/>
      <dgm:spPr/>
      <dgm:t>
        <a:bodyPr/>
        <a:lstStyle/>
        <a:p>
          <a:endParaRPr lang="en-US"/>
        </a:p>
      </dgm:t>
    </dgm:pt>
    <dgm:pt modelId="{3D1A45BA-7D6A-4C35-A6A6-5910D1E6C401}" type="sibTrans" cxnId="{971704AE-48ED-419B-970A-82A678A5FEEA}">
      <dgm:prSet/>
      <dgm:spPr/>
      <dgm:t>
        <a:bodyPr/>
        <a:lstStyle/>
        <a:p>
          <a:endParaRPr lang="en-US"/>
        </a:p>
      </dgm:t>
    </dgm:pt>
    <dgm:pt modelId="{0EB425B5-DAE1-4B1C-8C30-757364733E6E}">
      <dgm:prSet phldrT="[Text]" custT="1"/>
      <dgm:spPr>
        <a:solidFill>
          <a:srgbClr val="3C8595"/>
        </a:solidFill>
      </dgm:spPr>
      <dgm:t>
        <a:bodyPr/>
        <a:lstStyle/>
        <a:p>
          <a:r>
            <a:rPr lang="en-GB" sz="2200" dirty="0"/>
            <a:t>Training and developing community connectors </a:t>
          </a:r>
          <a:endParaRPr lang="en-US" sz="2200" dirty="0"/>
        </a:p>
      </dgm:t>
    </dgm:pt>
    <dgm:pt modelId="{BBEFB5AC-BC44-4EB5-B65B-7118FEC810FE}" type="parTrans" cxnId="{180E42AD-D454-457F-ABAF-AFEEAEF2D80F}">
      <dgm:prSet/>
      <dgm:spPr/>
      <dgm:t>
        <a:bodyPr/>
        <a:lstStyle/>
        <a:p>
          <a:endParaRPr lang="en-US"/>
        </a:p>
      </dgm:t>
    </dgm:pt>
    <dgm:pt modelId="{79EA343A-2B28-4104-82AC-D03398250BCA}" type="sibTrans" cxnId="{180E42AD-D454-457F-ABAF-AFEEAEF2D80F}">
      <dgm:prSet/>
      <dgm:spPr/>
      <dgm:t>
        <a:bodyPr/>
        <a:lstStyle/>
        <a:p>
          <a:endParaRPr lang="en-US"/>
        </a:p>
      </dgm:t>
    </dgm:pt>
    <dgm:pt modelId="{434E1B14-5A87-42A9-BFE1-D403727F8398}">
      <dgm:prSet phldrT="[Text]" custT="1"/>
      <dgm:spPr>
        <a:solidFill>
          <a:srgbClr val="3C8595"/>
        </a:solidFill>
      </dgm:spPr>
      <dgm:t>
        <a:bodyPr/>
        <a:lstStyle/>
        <a:p>
          <a:pPr>
            <a:spcAft>
              <a:spcPts val="0"/>
            </a:spcAft>
          </a:pPr>
          <a:r>
            <a:rPr lang="en-GB" sz="2200" dirty="0"/>
            <a:t>Preparing clients to engage with groups </a:t>
          </a:r>
        </a:p>
        <a:p>
          <a:pPr>
            <a:spcAft>
              <a:spcPts val="0"/>
            </a:spcAft>
          </a:pPr>
          <a:r>
            <a:rPr lang="en-GB" sz="1400" dirty="0"/>
            <a:t>(and assessing their readiness)</a:t>
          </a:r>
          <a:endParaRPr lang="en-US" sz="1400" dirty="0"/>
        </a:p>
      </dgm:t>
    </dgm:pt>
    <dgm:pt modelId="{96DCA5D1-EEEE-4CCB-B454-BEF57C6A0F0A}" type="parTrans" cxnId="{1FF39412-6071-4F37-A20A-AA413B53EAFE}">
      <dgm:prSet/>
      <dgm:spPr/>
      <dgm:t>
        <a:bodyPr/>
        <a:lstStyle/>
        <a:p>
          <a:endParaRPr lang="en-US"/>
        </a:p>
      </dgm:t>
    </dgm:pt>
    <dgm:pt modelId="{C66AF906-97EE-4E47-AFCC-221DF34E3BB0}" type="sibTrans" cxnId="{1FF39412-6071-4F37-A20A-AA413B53EAFE}">
      <dgm:prSet/>
      <dgm:spPr/>
      <dgm:t>
        <a:bodyPr/>
        <a:lstStyle/>
        <a:p>
          <a:endParaRPr lang="en-US"/>
        </a:p>
      </dgm:t>
    </dgm:pt>
    <dgm:pt modelId="{9E3C2622-C7F1-4D24-B5D5-70A6FE97B158}">
      <dgm:prSet custT="1"/>
      <dgm:spPr>
        <a:solidFill>
          <a:srgbClr val="3C8595"/>
        </a:solidFill>
      </dgm:spPr>
      <dgm:t>
        <a:bodyPr/>
        <a:lstStyle/>
        <a:p>
          <a:r>
            <a:rPr lang="en-US" sz="2200" dirty="0"/>
            <a:t>Feedback loops and mutual benefit</a:t>
          </a:r>
        </a:p>
      </dgm:t>
    </dgm:pt>
    <dgm:pt modelId="{E15321B9-5CC3-4435-AFF9-3B23C5AC3012}" type="parTrans" cxnId="{4FB47843-50F3-4E4F-9F0B-9742426D7C29}">
      <dgm:prSet/>
      <dgm:spPr/>
      <dgm:t>
        <a:bodyPr/>
        <a:lstStyle/>
        <a:p>
          <a:endParaRPr lang="en-US"/>
        </a:p>
      </dgm:t>
    </dgm:pt>
    <dgm:pt modelId="{4071833A-EE87-444C-B71F-DAC6E5B66FD6}" type="sibTrans" cxnId="{4FB47843-50F3-4E4F-9F0B-9742426D7C29}">
      <dgm:prSet/>
      <dgm:spPr/>
      <dgm:t>
        <a:bodyPr/>
        <a:lstStyle/>
        <a:p>
          <a:endParaRPr lang="en-US"/>
        </a:p>
      </dgm:t>
    </dgm:pt>
    <dgm:pt modelId="{D2DF3E26-B9F4-452E-A126-864D39BC5673}">
      <dgm:prSet custT="1"/>
      <dgm:spPr>
        <a:solidFill>
          <a:srgbClr val="3C8595"/>
        </a:solidFill>
      </dgm:spPr>
      <dgm:t>
        <a:bodyPr/>
        <a:lstStyle/>
        <a:p>
          <a:r>
            <a:rPr lang="en-GB" sz="2200" dirty="0"/>
            <a:t>Creating in-reach and out-reach models</a:t>
          </a:r>
        </a:p>
      </dgm:t>
    </dgm:pt>
    <dgm:pt modelId="{D17CAFEA-C806-4E76-93DC-E9F5BBF1FF24}" type="parTrans" cxnId="{995D491E-DD7B-4B4F-8695-31F063375200}">
      <dgm:prSet/>
      <dgm:spPr/>
      <dgm:t>
        <a:bodyPr/>
        <a:lstStyle/>
        <a:p>
          <a:endParaRPr lang="en-US"/>
        </a:p>
      </dgm:t>
    </dgm:pt>
    <dgm:pt modelId="{CD80BB68-DDCF-40AD-AA97-25811803E534}" type="sibTrans" cxnId="{995D491E-DD7B-4B4F-8695-31F063375200}">
      <dgm:prSet/>
      <dgm:spPr/>
      <dgm:t>
        <a:bodyPr/>
        <a:lstStyle/>
        <a:p>
          <a:endParaRPr lang="en-US"/>
        </a:p>
      </dgm:t>
    </dgm:pt>
    <dgm:pt modelId="{D6F51958-3B2F-4419-BF56-1B49F9ABA453}" type="pres">
      <dgm:prSet presAssocID="{5D7A9515-3212-40CF-84F2-77EEEF2BEB5C}" presName="Name0" presStyleCnt="0">
        <dgm:presLayoutVars>
          <dgm:chMax val="7"/>
          <dgm:chPref val="7"/>
          <dgm:dir/>
        </dgm:presLayoutVars>
      </dgm:prSet>
      <dgm:spPr/>
    </dgm:pt>
    <dgm:pt modelId="{A127035C-214F-4466-A622-337347266604}" type="pres">
      <dgm:prSet presAssocID="{5D7A9515-3212-40CF-84F2-77EEEF2BEB5C}" presName="Name1" presStyleCnt="0"/>
      <dgm:spPr/>
    </dgm:pt>
    <dgm:pt modelId="{8A118ECF-16F1-48F8-9ADA-C4AD84804029}" type="pres">
      <dgm:prSet presAssocID="{5D7A9515-3212-40CF-84F2-77EEEF2BEB5C}" presName="cycle" presStyleCnt="0"/>
      <dgm:spPr/>
    </dgm:pt>
    <dgm:pt modelId="{79A1D250-7919-4DD6-8C26-C43DBBD6A409}" type="pres">
      <dgm:prSet presAssocID="{5D7A9515-3212-40CF-84F2-77EEEF2BEB5C}" presName="srcNode" presStyleLbl="node1" presStyleIdx="0" presStyleCnt="5"/>
      <dgm:spPr/>
    </dgm:pt>
    <dgm:pt modelId="{1D74C20E-1271-466E-933E-6B3E57B44DF8}" type="pres">
      <dgm:prSet presAssocID="{5D7A9515-3212-40CF-84F2-77EEEF2BEB5C}" presName="conn" presStyleLbl="parChTrans1D2" presStyleIdx="0" presStyleCnt="1"/>
      <dgm:spPr/>
    </dgm:pt>
    <dgm:pt modelId="{5B6B0EDB-4E74-4E84-B779-278B3BBD9D57}" type="pres">
      <dgm:prSet presAssocID="{5D7A9515-3212-40CF-84F2-77EEEF2BEB5C}" presName="extraNode" presStyleLbl="node1" presStyleIdx="0" presStyleCnt="5"/>
      <dgm:spPr/>
    </dgm:pt>
    <dgm:pt modelId="{3CE15E28-EC0B-4EBF-8EDE-32578A4B932B}" type="pres">
      <dgm:prSet presAssocID="{5D7A9515-3212-40CF-84F2-77EEEF2BEB5C}" presName="dstNode" presStyleLbl="node1" presStyleIdx="0" presStyleCnt="5"/>
      <dgm:spPr/>
    </dgm:pt>
    <dgm:pt modelId="{74F1F5FD-42A1-47D0-BF9E-F113CC3A4E94}" type="pres">
      <dgm:prSet presAssocID="{DE518496-3262-4C78-BBB1-BF654580848A}" presName="text_1" presStyleLbl="node1" presStyleIdx="0" presStyleCnt="5">
        <dgm:presLayoutVars>
          <dgm:bulletEnabled val="1"/>
        </dgm:presLayoutVars>
      </dgm:prSet>
      <dgm:spPr/>
    </dgm:pt>
    <dgm:pt modelId="{41234D31-B879-41E1-91F4-7F36CC814ED0}" type="pres">
      <dgm:prSet presAssocID="{DE518496-3262-4C78-BBB1-BF654580848A}" presName="accent_1" presStyleCnt="0"/>
      <dgm:spPr/>
    </dgm:pt>
    <dgm:pt modelId="{6F70CC72-2C3F-463D-A90B-DC43912FBB5A}" type="pres">
      <dgm:prSet presAssocID="{DE518496-3262-4C78-BBB1-BF654580848A}" presName="accentRepeatNode" presStyleLbl="solidFgAcc1" presStyleIdx="0" presStyleCnt="5"/>
      <dgm:spPr>
        <a:ln>
          <a:solidFill>
            <a:srgbClr val="ED6B68"/>
          </a:solidFill>
        </a:ln>
      </dgm:spPr>
    </dgm:pt>
    <dgm:pt modelId="{C1B01C9E-D17B-49BE-A38C-420060825091}" type="pres">
      <dgm:prSet presAssocID="{0EB425B5-DAE1-4B1C-8C30-757364733E6E}" presName="text_2" presStyleLbl="node1" presStyleIdx="1" presStyleCnt="5">
        <dgm:presLayoutVars>
          <dgm:bulletEnabled val="1"/>
        </dgm:presLayoutVars>
      </dgm:prSet>
      <dgm:spPr/>
    </dgm:pt>
    <dgm:pt modelId="{CCD1EB63-D2AB-4172-BF83-727D1DA2C6AF}" type="pres">
      <dgm:prSet presAssocID="{0EB425B5-DAE1-4B1C-8C30-757364733E6E}" presName="accent_2" presStyleCnt="0"/>
      <dgm:spPr/>
    </dgm:pt>
    <dgm:pt modelId="{6227FC08-C027-4E1B-8BB2-CCC2DA93A82C}" type="pres">
      <dgm:prSet presAssocID="{0EB425B5-DAE1-4B1C-8C30-757364733E6E}" presName="accentRepeatNode" presStyleLbl="solidFgAcc1" presStyleIdx="1" presStyleCnt="5"/>
      <dgm:spPr>
        <a:ln>
          <a:solidFill>
            <a:srgbClr val="ED6B68"/>
          </a:solidFill>
        </a:ln>
      </dgm:spPr>
    </dgm:pt>
    <dgm:pt modelId="{C6F8C033-CA2F-4371-959F-058A1786E36E}" type="pres">
      <dgm:prSet presAssocID="{434E1B14-5A87-42A9-BFE1-D403727F8398}" presName="text_3" presStyleLbl="node1" presStyleIdx="2" presStyleCnt="5">
        <dgm:presLayoutVars>
          <dgm:bulletEnabled val="1"/>
        </dgm:presLayoutVars>
      </dgm:prSet>
      <dgm:spPr/>
    </dgm:pt>
    <dgm:pt modelId="{B263B818-FA53-4775-9856-2CBF62088E78}" type="pres">
      <dgm:prSet presAssocID="{434E1B14-5A87-42A9-BFE1-D403727F8398}" presName="accent_3" presStyleCnt="0"/>
      <dgm:spPr/>
    </dgm:pt>
    <dgm:pt modelId="{1B7341F0-3391-4A81-86A9-AD3468A1D8EC}" type="pres">
      <dgm:prSet presAssocID="{434E1B14-5A87-42A9-BFE1-D403727F8398}" presName="accentRepeatNode" presStyleLbl="solidFgAcc1" presStyleIdx="2" presStyleCnt="5"/>
      <dgm:spPr>
        <a:ln>
          <a:solidFill>
            <a:srgbClr val="ED6B68"/>
          </a:solidFill>
        </a:ln>
      </dgm:spPr>
    </dgm:pt>
    <dgm:pt modelId="{78C8215A-1AC7-4589-8186-30934F188298}" type="pres">
      <dgm:prSet presAssocID="{D2DF3E26-B9F4-452E-A126-864D39BC5673}" presName="text_4" presStyleLbl="node1" presStyleIdx="3" presStyleCnt="5">
        <dgm:presLayoutVars>
          <dgm:bulletEnabled val="1"/>
        </dgm:presLayoutVars>
      </dgm:prSet>
      <dgm:spPr/>
    </dgm:pt>
    <dgm:pt modelId="{E69FF17B-1E99-47B4-9633-A7BD19BF9179}" type="pres">
      <dgm:prSet presAssocID="{D2DF3E26-B9F4-452E-A126-864D39BC5673}" presName="accent_4" presStyleCnt="0"/>
      <dgm:spPr/>
    </dgm:pt>
    <dgm:pt modelId="{FF540649-77B1-4BC3-99DA-E0667B297120}" type="pres">
      <dgm:prSet presAssocID="{D2DF3E26-B9F4-452E-A126-864D39BC5673}" presName="accentRepeatNode" presStyleLbl="solidFgAcc1" presStyleIdx="3" presStyleCnt="5"/>
      <dgm:spPr>
        <a:ln>
          <a:solidFill>
            <a:srgbClr val="ED6B68"/>
          </a:solidFill>
        </a:ln>
      </dgm:spPr>
    </dgm:pt>
    <dgm:pt modelId="{F51B35FB-3365-4062-BA63-4D02F1473F67}" type="pres">
      <dgm:prSet presAssocID="{9E3C2622-C7F1-4D24-B5D5-70A6FE97B158}" presName="text_5" presStyleLbl="node1" presStyleIdx="4" presStyleCnt="5" custLinFactNeighborX="211">
        <dgm:presLayoutVars>
          <dgm:bulletEnabled val="1"/>
        </dgm:presLayoutVars>
      </dgm:prSet>
      <dgm:spPr/>
    </dgm:pt>
    <dgm:pt modelId="{4D7ADBE6-2EDC-4FF2-8AA9-AC733711D6B2}" type="pres">
      <dgm:prSet presAssocID="{9E3C2622-C7F1-4D24-B5D5-70A6FE97B158}" presName="accent_5" presStyleCnt="0"/>
      <dgm:spPr/>
    </dgm:pt>
    <dgm:pt modelId="{DDC94E68-C9B0-4248-A97D-4E20169DF361}" type="pres">
      <dgm:prSet presAssocID="{9E3C2622-C7F1-4D24-B5D5-70A6FE97B158}" presName="accentRepeatNode" presStyleLbl="solidFgAcc1" presStyleIdx="4" presStyleCnt="5" custLinFactNeighborX="617" custLinFactNeighborY="-467"/>
      <dgm:spPr>
        <a:ln>
          <a:solidFill>
            <a:srgbClr val="ED6B68"/>
          </a:solidFill>
        </a:ln>
      </dgm:spPr>
    </dgm:pt>
  </dgm:ptLst>
  <dgm:cxnLst>
    <dgm:cxn modelId="{1FF39412-6071-4F37-A20A-AA413B53EAFE}" srcId="{5D7A9515-3212-40CF-84F2-77EEEF2BEB5C}" destId="{434E1B14-5A87-42A9-BFE1-D403727F8398}" srcOrd="2" destOrd="0" parTransId="{96DCA5D1-EEEE-4CCB-B454-BEF57C6A0F0A}" sibTransId="{C66AF906-97EE-4E47-AFCC-221DF34E3BB0}"/>
    <dgm:cxn modelId="{5D12DD1D-50EF-457F-BC1E-516C7F2D0D11}" type="presOf" srcId="{D2DF3E26-B9F4-452E-A126-864D39BC5673}" destId="{78C8215A-1AC7-4589-8186-30934F188298}" srcOrd="0" destOrd="0" presId="urn:microsoft.com/office/officeart/2008/layout/VerticalCurvedList"/>
    <dgm:cxn modelId="{995D491E-DD7B-4B4F-8695-31F063375200}" srcId="{5D7A9515-3212-40CF-84F2-77EEEF2BEB5C}" destId="{D2DF3E26-B9F4-452E-A126-864D39BC5673}" srcOrd="3" destOrd="0" parTransId="{D17CAFEA-C806-4E76-93DC-E9F5BBF1FF24}" sibTransId="{CD80BB68-DDCF-40AD-AA97-25811803E534}"/>
    <dgm:cxn modelId="{1F49A831-7D4B-4613-AAD0-2B6C57D76C9F}" type="presOf" srcId="{DE518496-3262-4C78-BBB1-BF654580848A}" destId="{74F1F5FD-42A1-47D0-BF9E-F113CC3A4E94}" srcOrd="0" destOrd="0" presId="urn:microsoft.com/office/officeart/2008/layout/VerticalCurvedList"/>
    <dgm:cxn modelId="{DCE85C43-C88E-4B7B-884D-2068371798C7}" type="presOf" srcId="{5D7A9515-3212-40CF-84F2-77EEEF2BEB5C}" destId="{D6F51958-3B2F-4419-BF56-1B49F9ABA453}" srcOrd="0" destOrd="0" presId="urn:microsoft.com/office/officeart/2008/layout/VerticalCurvedList"/>
    <dgm:cxn modelId="{4FB47843-50F3-4E4F-9F0B-9742426D7C29}" srcId="{5D7A9515-3212-40CF-84F2-77EEEF2BEB5C}" destId="{9E3C2622-C7F1-4D24-B5D5-70A6FE97B158}" srcOrd="4" destOrd="0" parTransId="{E15321B9-5CC3-4435-AFF9-3B23C5AC3012}" sibTransId="{4071833A-EE87-444C-B71F-DAC6E5B66FD6}"/>
    <dgm:cxn modelId="{BAC9A973-E3C9-48FC-B30B-F744BB181991}" type="presOf" srcId="{3D1A45BA-7D6A-4C35-A6A6-5910D1E6C401}" destId="{1D74C20E-1271-466E-933E-6B3E57B44DF8}" srcOrd="0" destOrd="0" presId="urn:microsoft.com/office/officeart/2008/layout/VerticalCurvedList"/>
    <dgm:cxn modelId="{635E805A-6F2F-4130-AA32-E38AFC102551}" type="presOf" srcId="{434E1B14-5A87-42A9-BFE1-D403727F8398}" destId="{C6F8C033-CA2F-4371-959F-058A1786E36E}" srcOrd="0" destOrd="0" presId="urn:microsoft.com/office/officeart/2008/layout/VerticalCurvedList"/>
    <dgm:cxn modelId="{FE5011A5-EA9C-472D-8B53-7E6A2B20BCE2}" type="presOf" srcId="{9E3C2622-C7F1-4D24-B5D5-70A6FE97B158}" destId="{F51B35FB-3365-4062-BA63-4D02F1473F67}" srcOrd="0" destOrd="0" presId="urn:microsoft.com/office/officeart/2008/layout/VerticalCurvedList"/>
    <dgm:cxn modelId="{180E42AD-D454-457F-ABAF-AFEEAEF2D80F}" srcId="{5D7A9515-3212-40CF-84F2-77EEEF2BEB5C}" destId="{0EB425B5-DAE1-4B1C-8C30-757364733E6E}" srcOrd="1" destOrd="0" parTransId="{BBEFB5AC-BC44-4EB5-B65B-7118FEC810FE}" sibTransId="{79EA343A-2B28-4104-82AC-D03398250BCA}"/>
    <dgm:cxn modelId="{971704AE-48ED-419B-970A-82A678A5FEEA}" srcId="{5D7A9515-3212-40CF-84F2-77EEEF2BEB5C}" destId="{DE518496-3262-4C78-BBB1-BF654580848A}" srcOrd="0" destOrd="0" parTransId="{7D0E3EAD-7463-4296-96DE-D963A97BB418}" sibTransId="{3D1A45BA-7D6A-4C35-A6A6-5910D1E6C401}"/>
    <dgm:cxn modelId="{8F4974BB-5E16-42F4-899A-F7A84BDF0D9D}" type="presOf" srcId="{0EB425B5-DAE1-4B1C-8C30-757364733E6E}" destId="{C1B01C9E-D17B-49BE-A38C-420060825091}" srcOrd="0" destOrd="0" presId="urn:microsoft.com/office/officeart/2008/layout/VerticalCurvedList"/>
    <dgm:cxn modelId="{3F58046E-DDA7-4AEA-888D-6A581B777B68}" type="presParOf" srcId="{D6F51958-3B2F-4419-BF56-1B49F9ABA453}" destId="{A127035C-214F-4466-A622-337347266604}" srcOrd="0" destOrd="0" presId="urn:microsoft.com/office/officeart/2008/layout/VerticalCurvedList"/>
    <dgm:cxn modelId="{A066CF2B-ED4A-4299-9930-19CFB14A35E0}" type="presParOf" srcId="{A127035C-214F-4466-A622-337347266604}" destId="{8A118ECF-16F1-48F8-9ADA-C4AD84804029}" srcOrd="0" destOrd="0" presId="urn:microsoft.com/office/officeart/2008/layout/VerticalCurvedList"/>
    <dgm:cxn modelId="{B2DCF69E-554A-4902-94E5-F462BCE18249}" type="presParOf" srcId="{8A118ECF-16F1-48F8-9ADA-C4AD84804029}" destId="{79A1D250-7919-4DD6-8C26-C43DBBD6A409}" srcOrd="0" destOrd="0" presId="urn:microsoft.com/office/officeart/2008/layout/VerticalCurvedList"/>
    <dgm:cxn modelId="{AA2B6581-B04A-46B0-9856-E873D2060363}" type="presParOf" srcId="{8A118ECF-16F1-48F8-9ADA-C4AD84804029}" destId="{1D74C20E-1271-466E-933E-6B3E57B44DF8}" srcOrd="1" destOrd="0" presId="urn:microsoft.com/office/officeart/2008/layout/VerticalCurvedList"/>
    <dgm:cxn modelId="{FCE939F2-F23B-4AAE-9D3A-09D962697422}" type="presParOf" srcId="{8A118ECF-16F1-48F8-9ADA-C4AD84804029}" destId="{5B6B0EDB-4E74-4E84-B779-278B3BBD9D57}" srcOrd="2" destOrd="0" presId="urn:microsoft.com/office/officeart/2008/layout/VerticalCurvedList"/>
    <dgm:cxn modelId="{278617DA-B9E9-4BED-86B2-64F27D9659F8}" type="presParOf" srcId="{8A118ECF-16F1-48F8-9ADA-C4AD84804029}" destId="{3CE15E28-EC0B-4EBF-8EDE-32578A4B932B}" srcOrd="3" destOrd="0" presId="urn:microsoft.com/office/officeart/2008/layout/VerticalCurvedList"/>
    <dgm:cxn modelId="{E5E02C8F-0D99-4A82-932D-DA74F46EDB96}" type="presParOf" srcId="{A127035C-214F-4466-A622-337347266604}" destId="{74F1F5FD-42A1-47D0-BF9E-F113CC3A4E94}" srcOrd="1" destOrd="0" presId="urn:microsoft.com/office/officeart/2008/layout/VerticalCurvedList"/>
    <dgm:cxn modelId="{09EE3259-69FA-45AF-939E-5B99F31C6DB5}" type="presParOf" srcId="{A127035C-214F-4466-A622-337347266604}" destId="{41234D31-B879-41E1-91F4-7F36CC814ED0}" srcOrd="2" destOrd="0" presId="urn:microsoft.com/office/officeart/2008/layout/VerticalCurvedList"/>
    <dgm:cxn modelId="{C401F165-E0E2-4342-930B-B4E2E378A6C4}" type="presParOf" srcId="{41234D31-B879-41E1-91F4-7F36CC814ED0}" destId="{6F70CC72-2C3F-463D-A90B-DC43912FBB5A}" srcOrd="0" destOrd="0" presId="urn:microsoft.com/office/officeart/2008/layout/VerticalCurvedList"/>
    <dgm:cxn modelId="{D6AB591A-4D22-43FE-853C-6E151BF7D702}" type="presParOf" srcId="{A127035C-214F-4466-A622-337347266604}" destId="{C1B01C9E-D17B-49BE-A38C-420060825091}" srcOrd="3" destOrd="0" presId="urn:microsoft.com/office/officeart/2008/layout/VerticalCurvedList"/>
    <dgm:cxn modelId="{610BD20E-846E-40A8-8A67-7A7CB20F57C3}" type="presParOf" srcId="{A127035C-214F-4466-A622-337347266604}" destId="{CCD1EB63-D2AB-4172-BF83-727D1DA2C6AF}" srcOrd="4" destOrd="0" presId="urn:microsoft.com/office/officeart/2008/layout/VerticalCurvedList"/>
    <dgm:cxn modelId="{A42D7668-25F1-439B-8E79-11C41C22C743}" type="presParOf" srcId="{CCD1EB63-D2AB-4172-BF83-727D1DA2C6AF}" destId="{6227FC08-C027-4E1B-8BB2-CCC2DA93A82C}" srcOrd="0" destOrd="0" presId="urn:microsoft.com/office/officeart/2008/layout/VerticalCurvedList"/>
    <dgm:cxn modelId="{E7E2D58A-CEA4-4ECB-B033-9B128B05B617}" type="presParOf" srcId="{A127035C-214F-4466-A622-337347266604}" destId="{C6F8C033-CA2F-4371-959F-058A1786E36E}" srcOrd="5" destOrd="0" presId="urn:microsoft.com/office/officeart/2008/layout/VerticalCurvedList"/>
    <dgm:cxn modelId="{444C1698-7F31-4A1A-952D-300683BA251E}" type="presParOf" srcId="{A127035C-214F-4466-A622-337347266604}" destId="{B263B818-FA53-4775-9856-2CBF62088E78}" srcOrd="6" destOrd="0" presId="urn:microsoft.com/office/officeart/2008/layout/VerticalCurvedList"/>
    <dgm:cxn modelId="{E1C8450A-9681-4558-A405-8A138B38A30F}" type="presParOf" srcId="{B263B818-FA53-4775-9856-2CBF62088E78}" destId="{1B7341F0-3391-4A81-86A9-AD3468A1D8EC}" srcOrd="0" destOrd="0" presId="urn:microsoft.com/office/officeart/2008/layout/VerticalCurvedList"/>
    <dgm:cxn modelId="{D069096F-714A-4A23-8304-3749B79A66F8}" type="presParOf" srcId="{A127035C-214F-4466-A622-337347266604}" destId="{78C8215A-1AC7-4589-8186-30934F188298}" srcOrd="7" destOrd="0" presId="urn:microsoft.com/office/officeart/2008/layout/VerticalCurvedList"/>
    <dgm:cxn modelId="{777C63F6-185E-44FA-81DD-C9C04E7EB356}" type="presParOf" srcId="{A127035C-214F-4466-A622-337347266604}" destId="{E69FF17B-1E99-47B4-9633-A7BD19BF9179}" srcOrd="8" destOrd="0" presId="urn:microsoft.com/office/officeart/2008/layout/VerticalCurvedList"/>
    <dgm:cxn modelId="{56D4979C-6563-4B08-AF63-6CFAD6AB78F1}" type="presParOf" srcId="{E69FF17B-1E99-47B4-9633-A7BD19BF9179}" destId="{FF540649-77B1-4BC3-99DA-E0667B297120}" srcOrd="0" destOrd="0" presId="urn:microsoft.com/office/officeart/2008/layout/VerticalCurvedList"/>
    <dgm:cxn modelId="{9D075800-2186-4D4B-9ADF-65B849FA6B05}" type="presParOf" srcId="{A127035C-214F-4466-A622-337347266604}" destId="{F51B35FB-3365-4062-BA63-4D02F1473F67}" srcOrd="9" destOrd="0" presId="urn:microsoft.com/office/officeart/2008/layout/VerticalCurvedList"/>
    <dgm:cxn modelId="{9F452BB8-B488-47DE-BC9D-1071A56F47E0}" type="presParOf" srcId="{A127035C-214F-4466-A622-337347266604}" destId="{4D7ADBE6-2EDC-4FF2-8AA9-AC733711D6B2}" srcOrd="10" destOrd="0" presId="urn:microsoft.com/office/officeart/2008/layout/VerticalCurvedList"/>
    <dgm:cxn modelId="{99B362F7-2A17-4480-9857-C52500FD0E48}" type="presParOf" srcId="{4D7ADBE6-2EDC-4FF2-8AA9-AC733711D6B2}" destId="{DDC94E68-C9B0-4248-A97D-4E20169DF36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1DD65-4423-4C06-9602-75D11E1E6859}">
      <dsp:nvSpPr>
        <dsp:cNvPr id="0" name=""/>
        <dsp:cNvSpPr/>
      </dsp:nvSpPr>
      <dsp:spPr>
        <a:xfrm>
          <a:off x="421398" y="1395744"/>
          <a:ext cx="688183" cy="6881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3C913-5B9A-4596-B283-63B0619EE457}">
      <dsp:nvSpPr>
        <dsp:cNvPr id="0" name=""/>
        <dsp:cNvSpPr/>
      </dsp:nvSpPr>
      <dsp:spPr>
        <a:xfrm>
          <a:off x="841"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expert-patient to partnership</a:t>
          </a:r>
          <a:endParaRPr lang="en-US" sz="1400" kern="1200"/>
        </a:p>
      </dsp:txBody>
      <dsp:txXfrm>
        <a:off x="841" y="2345080"/>
        <a:ext cx="1529296" cy="611718"/>
      </dsp:txXfrm>
    </dsp:sp>
    <dsp:sp modelId="{803CE229-FC9F-434D-8C9B-D95EC70CF7EC}">
      <dsp:nvSpPr>
        <dsp:cNvPr id="0" name=""/>
        <dsp:cNvSpPr/>
      </dsp:nvSpPr>
      <dsp:spPr>
        <a:xfrm>
          <a:off x="2218322" y="1395744"/>
          <a:ext cx="688183" cy="6881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22C32A-5F50-44DB-8B9C-1E9FA88693E7}">
      <dsp:nvSpPr>
        <dsp:cNvPr id="0" name=""/>
        <dsp:cNvSpPr/>
      </dsp:nvSpPr>
      <dsp:spPr>
        <a:xfrm>
          <a:off x="1797765"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deficits to strengths </a:t>
          </a:r>
          <a:endParaRPr lang="en-US" sz="1400" kern="1200"/>
        </a:p>
      </dsp:txBody>
      <dsp:txXfrm>
        <a:off x="1797765" y="2345080"/>
        <a:ext cx="1529296" cy="611718"/>
      </dsp:txXfrm>
    </dsp:sp>
    <dsp:sp modelId="{4715AB99-7573-4D25-9C89-3694DBA99F45}">
      <dsp:nvSpPr>
        <dsp:cNvPr id="0" name=""/>
        <dsp:cNvSpPr/>
      </dsp:nvSpPr>
      <dsp:spPr>
        <a:xfrm>
          <a:off x="4015246" y="1395744"/>
          <a:ext cx="688183" cy="6881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8FFA5-5181-42FF-B876-BB4DC4D539C8}">
      <dsp:nvSpPr>
        <dsp:cNvPr id="0" name=""/>
        <dsp:cNvSpPr/>
      </dsp:nvSpPr>
      <dsp:spPr>
        <a:xfrm>
          <a:off x="3594689"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clinic to community </a:t>
          </a:r>
          <a:endParaRPr lang="en-US" sz="1400" kern="1200"/>
        </a:p>
      </dsp:txBody>
      <dsp:txXfrm>
        <a:off x="3594689" y="2345080"/>
        <a:ext cx="1529296" cy="611718"/>
      </dsp:txXfrm>
    </dsp:sp>
    <dsp:sp modelId="{BF0CDEF6-2DE6-411E-8EE9-D93C111A219E}">
      <dsp:nvSpPr>
        <dsp:cNvPr id="0" name=""/>
        <dsp:cNvSpPr/>
      </dsp:nvSpPr>
      <dsp:spPr>
        <a:xfrm>
          <a:off x="5812170" y="1395744"/>
          <a:ext cx="688183" cy="6881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5CED30-3A96-44FF-980C-DEAB2B59EBD3}">
      <dsp:nvSpPr>
        <dsp:cNvPr id="0" name=""/>
        <dsp:cNvSpPr/>
      </dsp:nvSpPr>
      <dsp:spPr>
        <a:xfrm>
          <a:off x="5391613"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the individual to the social </a:t>
          </a:r>
          <a:endParaRPr lang="en-US" sz="1400" kern="1200"/>
        </a:p>
      </dsp:txBody>
      <dsp:txXfrm>
        <a:off x="5391613" y="2345080"/>
        <a:ext cx="1529296" cy="611718"/>
      </dsp:txXfrm>
    </dsp:sp>
    <dsp:sp modelId="{5F4FA92C-5642-4884-8BB6-2EBA74F5F6B3}">
      <dsp:nvSpPr>
        <dsp:cNvPr id="0" name=""/>
        <dsp:cNvSpPr/>
      </dsp:nvSpPr>
      <dsp:spPr>
        <a:xfrm>
          <a:off x="7609093" y="1395744"/>
          <a:ext cx="688183" cy="6881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85091B-B949-4D5D-AD52-A1C50EDCAFE0}">
      <dsp:nvSpPr>
        <dsp:cNvPr id="0" name=""/>
        <dsp:cNvSpPr/>
      </dsp:nvSpPr>
      <dsp:spPr>
        <a:xfrm>
          <a:off x="7188537"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professional to peer-based </a:t>
          </a:r>
          <a:endParaRPr lang="en-US" sz="1400" kern="1200"/>
        </a:p>
      </dsp:txBody>
      <dsp:txXfrm>
        <a:off x="7188537" y="2345080"/>
        <a:ext cx="1529296" cy="611718"/>
      </dsp:txXfrm>
    </dsp:sp>
    <dsp:sp modelId="{F62579A1-6D87-4095-A1D5-571C659C9B1B}">
      <dsp:nvSpPr>
        <dsp:cNvPr id="0" name=""/>
        <dsp:cNvSpPr/>
      </dsp:nvSpPr>
      <dsp:spPr>
        <a:xfrm>
          <a:off x="9406017" y="1395744"/>
          <a:ext cx="688183" cy="6881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5D320-73CD-4C2C-98E6-2D0BBBADB810}">
      <dsp:nvSpPr>
        <dsp:cNvPr id="0" name=""/>
        <dsp:cNvSpPr/>
      </dsp:nvSpPr>
      <dsp:spPr>
        <a:xfrm>
          <a:off x="8985461" y="2345080"/>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From replication to continuous innovation </a:t>
          </a:r>
          <a:endParaRPr lang="en-US" sz="1400" kern="1200"/>
        </a:p>
      </dsp:txBody>
      <dsp:txXfrm>
        <a:off x="8985461" y="2345080"/>
        <a:ext cx="1529296" cy="6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E005F-B6F2-4E62-B18C-9BD34C6DC010}">
      <dsp:nvSpPr>
        <dsp:cNvPr id="0" name=""/>
        <dsp:cNvSpPr/>
      </dsp:nvSpPr>
      <dsp:spPr>
        <a:xfrm>
          <a:off x="3426812" y="294802"/>
          <a:ext cx="3809756" cy="3809756"/>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rPr>
            <a:t>Social Recovery Capital</a:t>
          </a:r>
        </a:p>
      </dsp:txBody>
      <dsp:txXfrm>
        <a:off x="5434644" y="1102108"/>
        <a:ext cx="1360627" cy="1133856"/>
      </dsp:txXfrm>
    </dsp:sp>
    <dsp:sp modelId="{35EC625D-51DD-4260-AF22-B0E8A6AA2F9F}">
      <dsp:nvSpPr>
        <dsp:cNvPr id="0" name=""/>
        <dsp:cNvSpPr/>
      </dsp:nvSpPr>
      <dsp:spPr>
        <a:xfrm>
          <a:off x="3348349" y="430865"/>
          <a:ext cx="3809756" cy="3809756"/>
        </a:xfrm>
        <a:prstGeom prst="pie">
          <a:avLst>
            <a:gd name="adj1" fmla="val 1800000"/>
            <a:gd name="adj2" fmla="val 90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rPr>
            <a:t>Collective Recovery Capital</a:t>
          </a:r>
        </a:p>
      </dsp:txBody>
      <dsp:txXfrm>
        <a:off x="4255434" y="2902671"/>
        <a:ext cx="2040940" cy="997793"/>
      </dsp:txXfrm>
    </dsp:sp>
    <dsp:sp modelId="{98D0E405-20CA-47FB-B241-EB12FE6E81D2}">
      <dsp:nvSpPr>
        <dsp:cNvPr id="0" name=""/>
        <dsp:cNvSpPr/>
      </dsp:nvSpPr>
      <dsp:spPr>
        <a:xfrm>
          <a:off x="3269887" y="294802"/>
          <a:ext cx="3809756" cy="3809756"/>
        </a:xfrm>
        <a:prstGeom prst="pie">
          <a:avLst>
            <a:gd name="adj1" fmla="val 90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outerShdw blurRad="38100" dist="38100" dir="2700000" algn="tl">
                  <a:srgbClr val="000000">
                    <a:alpha val="43137"/>
                  </a:srgbClr>
                </a:outerShdw>
              </a:effectLst>
            </a:rPr>
            <a:t>Personal Recovery Capital</a:t>
          </a:r>
        </a:p>
      </dsp:txBody>
      <dsp:txXfrm>
        <a:off x="3711183" y="1102108"/>
        <a:ext cx="1360627" cy="1133856"/>
      </dsp:txXfrm>
    </dsp:sp>
    <dsp:sp modelId="{71DF671A-296D-4FA3-AA3E-B126D869CEBE}">
      <dsp:nvSpPr>
        <dsp:cNvPr id="0" name=""/>
        <dsp:cNvSpPr/>
      </dsp:nvSpPr>
      <dsp:spPr>
        <a:xfrm>
          <a:off x="3191285" y="58960"/>
          <a:ext cx="4281440" cy="4281440"/>
        </a:xfrm>
        <a:prstGeom prst="circularArrow">
          <a:avLst>
            <a:gd name="adj1" fmla="val 5085"/>
            <a:gd name="adj2" fmla="val 327528"/>
            <a:gd name="adj3" fmla="val 1472472"/>
            <a:gd name="adj4" fmla="val 16199432"/>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8F7619-4439-4BF8-8F17-A3D50A0862AD}">
      <dsp:nvSpPr>
        <dsp:cNvPr id="0" name=""/>
        <dsp:cNvSpPr/>
      </dsp:nvSpPr>
      <dsp:spPr>
        <a:xfrm>
          <a:off x="3112507" y="194782"/>
          <a:ext cx="4281440" cy="4281440"/>
        </a:xfrm>
        <a:prstGeom prst="circularArrow">
          <a:avLst>
            <a:gd name="adj1" fmla="val 5085"/>
            <a:gd name="adj2" fmla="val 327528"/>
            <a:gd name="adj3" fmla="val 8671970"/>
            <a:gd name="adj4" fmla="val 1800502"/>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63D34F-F84E-41CF-A92A-C4F04D7941CD}">
      <dsp:nvSpPr>
        <dsp:cNvPr id="0" name=""/>
        <dsp:cNvSpPr/>
      </dsp:nvSpPr>
      <dsp:spPr>
        <a:xfrm>
          <a:off x="3033730" y="58960"/>
          <a:ext cx="4281440" cy="4281440"/>
        </a:xfrm>
        <a:prstGeom prst="circularArrow">
          <a:avLst>
            <a:gd name="adj1" fmla="val 5085"/>
            <a:gd name="adj2" fmla="val 327528"/>
            <a:gd name="adj3" fmla="val 15873039"/>
            <a:gd name="adj4" fmla="val 90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4C20E-1271-466E-933E-6B3E57B44DF8}">
      <dsp:nvSpPr>
        <dsp:cNvPr id="0" name=""/>
        <dsp:cNvSpPr/>
      </dsp:nvSpPr>
      <dsp:spPr>
        <a:xfrm>
          <a:off x="-5510330" y="-843663"/>
          <a:ext cx="6560952" cy="6560952"/>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F1F5FD-42A1-47D0-BF9E-F113CC3A4E94}">
      <dsp:nvSpPr>
        <dsp:cNvPr id="0" name=""/>
        <dsp:cNvSpPr/>
      </dsp:nvSpPr>
      <dsp:spPr>
        <a:xfrm>
          <a:off x="459352" y="304504"/>
          <a:ext cx="5644873" cy="609398"/>
        </a:xfrm>
        <a:prstGeom prst="rect">
          <a:avLst/>
        </a:prstGeom>
        <a:solidFill>
          <a:srgbClr val="3C8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Asset Based Community Mapping</a:t>
          </a:r>
          <a:endParaRPr lang="en-US" sz="2200" kern="1200" dirty="0"/>
        </a:p>
      </dsp:txBody>
      <dsp:txXfrm>
        <a:off x="459352" y="304504"/>
        <a:ext cx="5644873" cy="609398"/>
      </dsp:txXfrm>
    </dsp:sp>
    <dsp:sp modelId="{6F70CC72-2C3F-463D-A90B-DC43912FBB5A}">
      <dsp:nvSpPr>
        <dsp:cNvPr id="0" name=""/>
        <dsp:cNvSpPr/>
      </dsp:nvSpPr>
      <dsp:spPr>
        <a:xfrm>
          <a:off x="78478" y="228329"/>
          <a:ext cx="761747" cy="761747"/>
        </a:xfrm>
        <a:prstGeom prst="ellipse">
          <a:avLst/>
        </a:prstGeom>
        <a:solidFill>
          <a:schemeClr val="lt1">
            <a:hueOff val="0"/>
            <a:satOff val="0"/>
            <a:lumOff val="0"/>
            <a:alphaOff val="0"/>
          </a:schemeClr>
        </a:solidFill>
        <a:ln w="12700" cap="flat" cmpd="sng" algn="ctr">
          <a:solidFill>
            <a:srgbClr val="ED6B68"/>
          </a:solidFill>
          <a:prstDash val="solid"/>
          <a:miter lim="800000"/>
        </a:ln>
        <a:effectLst/>
      </dsp:spPr>
      <dsp:style>
        <a:lnRef idx="2">
          <a:scrgbClr r="0" g="0" b="0"/>
        </a:lnRef>
        <a:fillRef idx="1">
          <a:scrgbClr r="0" g="0" b="0"/>
        </a:fillRef>
        <a:effectRef idx="0">
          <a:scrgbClr r="0" g="0" b="0"/>
        </a:effectRef>
        <a:fontRef idx="minor"/>
      </dsp:style>
    </dsp:sp>
    <dsp:sp modelId="{C1B01C9E-D17B-49BE-A38C-420060825091}">
      <dsp:nvSpPr>
        <dsp:cNvPr id="0" name=""/>
        <dsp:cNvSpPr/>
      </dsp:nvSpPr>
      <dsp:spPr>
        <a:xfrm>
          <a:off x="896029" y="1218308"/>
          <a:ext cx="5208196" cy="609398"/>
        </a:xfrm>
        <a:prstGeom prst="rect">
          <a:avLst/>
        </a:prstGeom>
        <a:solidFill>
          <a:srgbClr val="3C8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Training and developing community connectors </a:t>
          </a:r>
          <a:endParaRPr lang="en-US" sz="2200" kern="1200" dirty="0"/>
        </a:p>
      </dsp:txBody>
      <dsp:txXfrm>
        <a:off x="896029" y="1218308"/>
        <a:ext cx="5208196" cy="609398"/>
      </dsp:txXfrm>
    </dsp:sp>
    <dsp:sp modelId="{6227FC08-C027-4E1B-8BB2-CCC2DA93A82C}">
      <dsp:nvSpPr>
        <dsp:cNvPr id="0" name=""/>
        <dsp:cNvSpPr/>
      </dsp:nvSpPr>
      <dsp:spPr>
        <a:xfrm>
          <a:off x="515155" y="1142134"/>
          <a:ext cx="761747" cy="761747"/>
        </a:xfrm>
        <a:prstGeom prst="ellipse">
          <a:avLst/>
        </a:prstGeom>
        <a:solidFill>
          <a:schemeClr val="lt1">
            <a:hueOff val="0"/>
            <a:satOff val="0"/>
            <a:lumOff val="0"/>
            <a:alphaOff val="0"/>
          </a:schemeClr>
        </a:solidFill>
        <a:ln w="12700" cap="flat" cmpd="sng" algn="ctr">
          <a:solidFill>
            <a:srgbClr val="ED6B68"/>
          </a:solidFill>
          <a:prstDash val="solid"/>
          <a:miter lim="800000"/>
        </a:ln>
        <a:effectLst/>
      </dsp:spPr>
      <dsp:style>
        <a:lnRef idx="2">
          <a:scrgbClr r="0" g="0" b="0"/>
        </a:lnRef>
        <a:fillRef idx="1">
          <a:scrgbClr r="0" g="0" b="0"/>
        </a:fillRef>
        <a:effectRef idx="0">
          <a:scrgbClr r="0" g="0" b="0"/>
        </a:effectRef>
        <a:fontRef idx="minor"/>
      </dsp:style>
    </dsp:sp>
    <dsp:sp modelId="{C6F8C033-CA2F-4371-959F-058A1786E36E}">
      <dsp:nvSpPr>
        <dsp:cNvPr id="0" name=""/>
        <dsp:cNvSpPr/>
      </dsp:nvSpPr>
      <dsp:spPr>
        <a:xfrm>
          <a:off x="1030053" y="2132113"/>
          <a:ext cx="5074172" cy="609398"/>
        </a:xfrm>
        <a:prstGeom prst="rect">
          <a:avLst/>
        </a:prstGeom>
        <a:solidFill>
          <a:srgbClr val="3C8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55880" rIns="55880" bIns="55880" numCol="1" spcCol="1270" anchor="ctr" anchorCtr="0">
          <a:noAutofit/>
        </a:bodyPr>
        <a:lstStyle/>
        <a:p>
          <a:pPr marL="0" lvl="0" indent="0" algn="l" defTabSz="977900">
            <a:lnSpc>
              <a:spcPct val="90000"/>
            </a:lnSpc>
            <a:spcBef>
              <a:spcPct val="0"/>
            </a:spcBef>
            <a:spcAft>
              <a:spcPts val="0"/>
            </a:spcAft>
            <a:buNone/>
          </a:pPr>
          <a:r>
            <a:rPr lang="en-GB" sz="2200" kern="1200" dirty="0"/>
            <a:t>Preparing clients to engage with groups </a:t>
          </a:r>
        </a:p>
        <a:p>
          <a:pPr marL="0" lvl="0" indent="0" algn="l" defTabSz="977900">
            <a:lnSpc>
              <a:spcPct val="90000"/>
            </a:lnSpc>
            <a:spcBef>
              <a:spcPct val="0"/>
            </a:spcBef>
            <a:spcAft>
              <a:spcPts val="0"/>
            </a:spcAft>
            <a:buNone/>
          </a:pPr>
          <a:r>
            <a:rPr lang="en-GB" sz="1400" kern="1200" dirty="0"/>
            <a:t>(and assessing their readiness)</a:t>
          </a:r>
          <a:endParaRPr lang="en-US" sz="1400" kern="1200" dirty="0"/>
        </a:p>
      </dsp:txBody>
      <dsp:txXfrm>
        <a:off x="1030053" y="2132113"/>
        <a:ext cx="5074172" cy="609398"/>
      </dsp:txXfrm>
    </dsp:sp>
    <dsp:sp modelId="{1B7341F0-3391-4A81-86A9-AD3468A1D8EC}">
      <dsp:nvSpPr>
        <dsp:cNvPr id="0" name=""/>
        <dsp:cNvSpPr/>
      </dsp:nvSpPr>
      <dsp:spPr>
        <a:xfrm>
          <a:off x="649180" y="2055938"/>
          <a:ext cx="761747" cy="761747"/>
        </a:xfrm>
        <a:prstGeom prst="ellipse">
          <a:avLst/>
        </a:prstGeom>
        <a:solidFill>
          <a:schemeClr val="lt1">
            <a:hueOff val="0"/>
            <a:satOff val="0"/>
            <a:lumOff val="0"/>
            <a:alphaOff val="0"/>
          </a:schemeClr>
        </a:solidFill>
        <a:ln w="12700" cap="flat" cmpd="sng" algn="ctr">
          <a:solidFill>
            <a:srgbClr val="ED6B68"/>
          </a:solidFill>
          <a:prstDash val="solid"/>
          <a:miter lim="800000"/>
        </a:ln>
        <a:effectLst/>
      </dsp:spPr>
      <dsp:style>
        <a:lnRef idx="2">
          <a:scrgbClr r="0" g="0" b="0"/>
        </a:lnRef>
        <a:fillRef idx="1">
          <a:scrgbClr r="0" g="0" b="0"/>
        </a:fillRef>
        <a:effectRef idx="0">
          <a:scrgbClr r="0" g="0" b="0"/>
        </a:effectRef>
        <a:fontRef idx="minor"/>
      </dsp:style>
    </dsp:sp>
    <dsp:sp modelId="{78C8215A-1AC7-4589-8186-30934F188298}">
      <dsp:nvSpPr>
        <dsp:cNvPr id="0" name=""/>
        <dsp:cNvSpPr/>
      </dsp:nvSpPr>
      <dsp:spPr>
        <a:xfrm>
          <a:off x="896029" y="3045918"/>
          <a:ext cx="5208196" cy="609398"/>
        </a:xfrm>
        <a:prstGeom prst="rect">
          <a:avLst/>
        </a:prstGeom>
        <a:solidFill>
          <a:srgbClr val="3C8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55880" rIns="55880" bIns="55880" numCol="1" spcCol="1270" anchor="ctr" anchorCtr="0">
          <a:noAutofit/>
        </a:bodyPr>
        <a:lstStyle/>
        <a:p>
          <a:pPr marL="0" lvl="0" indent="0" algn="l" defTabSz="977900">
            <a:lnSpc>
              <a:spcPct val="90000"/>
            </a:lnSpc>
            <a:spcBef>
              <a:spcPct val="0"/>
            </a:spcBef>
            <a:spcAft>
              <a:spcPct val="35000"/>
            </a:spcAft>
            <a:buNone/>
          </a:pPr>
          <a:r>
            <a:rPr lang="en-GB" sz="2200" kern="1200" dirty="0"/>
            <a:t>Creating in-reach and out-reach models</a:t>
          </a:r>
        </a:p>
      </dsp:txBody>
      <dsp:txXfrm>
        <a:off x="896029" y="3045918"/>
        <a:ext cx="5208196" cy="609398"/>
      </dsp:txXfrm>
    </dsp:sp>
    <dsp:sp modelId="{FF540649-77B1-4BC3-99DA-E0667B297120}">
      <dsp:nvSpPr>
        <dsp:cNvPr id="0" name=""/>
        <dsp:cNvSpPr/>
      </dsp:nvSpPr>
      <dsp:spPr>
        <a:xfrm>
          <a:off x="515155" y="2969743"/>
          <a:ext cx="761747" cy="761747"/>
        </a:xfrm>
        <a:prstGeom prst="ellipse">
          <a:avLst/>
        </a:prstGeom>
        <a:solidFill>
          <a:schemeClr val="lt1">
            <a:hueOff val="0"/>
            <a:satOff val="0"/>
            <a:lumOff val="0"/>
            <a:alphaOff val="0"/>
          </a:schemeClr>
        </a:solidFill>
        <a:ln w="12700" cap="flat" cmpd="sng" algn="ctr">
          <a:solidFill>
            <a:srgbClr val="ED6B68"/>
          </a:solidFill>
          <a:prstDash val="solid"/>
          <a:miter lim="800000"/>
        </a:ln>
        <a:effectLst/>
      </dsp:spPr>
      <dsp:style>
        <a:lnRef idx="2">
          <a:scrgbClr r="0" g="0" b="0"/>
        </a:lnRef>
        <a:fillRef idx="1">
          <a:scrgbClr r="0" g="0" b="0"/>
        </a:fillRef>
        <a:effectRef idx="0">
          <a:scrgbClr r="0" g="0" b="0"/>
        </a:effectRef>
        <a:fontRef idx="minor"/>
      </dsp:style>
    </dsp:sp>
    <dsp:sp modelId="{F51B35FB-3365-4062-BA63-4D02F1473F67}">
      <dsp:nvSpPr>
        <dsp:cNvPr id="0" name=""/>
        <dsp:cNvSpPr/>
      </dsp:nvSpPr>
      <dsp:spPr>
        <a:xfrm>
          <a:off x="471263" y="3959722"/>
          <a:ext cx="5644873" cy="609398"/>
        </a:xfrm>
        <a:prstGeom prst="rect">
          <a:avLst/>
        </a:prstGeom>
        <a:solidFill>
          <a:srgbClr val="3C8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Feedback loops and mutual benefit</a:t>
          </a:r>
        </a:p>
      </dsp:txBody>
      <dsp:txXfrm>
        <a:off x="471263" y="3959722"/>
        <a:ext cx="5644873" cy="609398"/>
      </dsp:txXfrm>
    </dsp:sp>
    <dsp:sp modelId="{DDC94E68-C9B0-4248-A97D-4E20169DF361}">
      <dsp:nvSpPr>
        <dsp:cNvPr id="0" name=""/>
        <dsp:cNvSpPr/>
      </dsp:nvSpPr>
      <dsp:spPr>
        <a:xfrm>
          <a:off x="83178" y="3879990"/>
          <a:ext cx="761747" cy="761747"/>
        </a:xfrm>
        <a:prstGeom prst="ellipse">
          <a:avLst/>
        </a:prstGeom>
        <a:solidFill>
          <a:schemeClr val="lt1">
            <a:hueOff val="0"/>
            <a:satOff val="0"/>
            <a:lumOff val="0"/>
            <a:alphaOff val="0"/>
          </a:schemeClr>
        </a:solidFill>
        <a:ln w="12700" cap="flat" cmpd="sng" algn="ctr">
          <a:solidFill>
            <a:srgbClr val="ED6B6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2D548-966C-4315-99B0-EA8FE27C4911}"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FF0B4-DF1C-4068-A4CA-8285F98BEF02}" type="slidenum">
              <a:rPr lang="en-US" smtClean="0"/>
              <a:t>‹#›</a:t>
            </a:fld>
            <a:endParaRPr lang="en-US"/>
          </a:p>
        </p:txBody>
      </p:sp>
    </p:spTree>
    <p:extLst>
      <p:ext uri="{BB962C8B-B14F-4D97-AF65-F5344CB8AC3E}">
        <p14:creationId xmlns:p14="http://schemas.microsoft.com/office/powerpoint/2010/main" val="117800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FF0B4-DF1C-4068-A4CA-8285F98BEF02}" type="slidenum">
              <a:rPr lang="en-US" smtClean="0"/>
              <a:t>17</a:t>
            </a:fld>
            <a:endParaRPr lang="en-US"/>
          </a:p>
        </p:txBody>
      </p:sp>
    </p:spTree>
    <p:extLst>
      <p:ext uri="{BB962C8B-B14F-4D97-AF65-F5344CB8AC3E}">
        <p14:creationId xmlns:p14="http://schemas.microsoft.com/office/powerpoint/2010/main" val="280923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D3E4C-9629-AD0E-ED18-F5CC3B140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D5770-0745-2DAB-B5EB-28D057E6F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0021E6-A57D-9264-9A3D-9F8401C08CD5}"/>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8A86656E-FC12-2B8D-8C62-37979CE17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E1320-5209-5853-7A3D-F0A8AF0384D0}"/>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27216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2829-C6BE-339F-5DF3-A561E9DDD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887C20-B490-3815-FF8C-2DA5F8D74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E6F82-E72F-4A89-B5D7-0E37768A1473}"/>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AC5EDE8B-DFFE-4794-7DC6-CBCE7F74F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0E8C4-F29A-D00E-0818-188A3116A97F}"/>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318147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B800F-9E17-2CCE-36F3-C221A77727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13CDD-7D56-F77F-0549-DEF87890E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83FC3-FB0F-2A33-B538-0EC224D0D652}"/>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D0B34447-58E4-B376-EBB3-CF408AB88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D5526-36BE-F0F4-765F-0A1D480EC588}"/>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135166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C3C4-5E1A-C0A3-65F2-49FB04FD9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37A45-5E2B-9205-71CB-D11585E8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AC188-E69A-18B6-5316-96F3E6AEC3F5}"/>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89483A60-E61A-1168-15C5-575B50058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D0147-BE24-72BD-4F7B-7B3C8B24B1BD}"/>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16849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01B6-E99B-345C-4AB7-1EFFC0FDF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28FE8-3079-C8C6-06E3-7AACAC683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B47897-B1A9-F6CA-BFED-741FD441FE61}"/>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D934C878-DE8E-6196-EA82-9A44984A8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CB26-30DE-38D5-3824-D4EC5442054B}"/>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56004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900-70FB-5763-DFB9-B43594A67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67E30-053A-6FD6-D162-09D01FB2C2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51D7A-E729-A9D4-8345-21771B986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C50991-169C-7A89-E86E-44582D7D30EE}"/>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6" name="Footer Placeholder 5">
            <a:extLst>
              <a:ext uri="{FF2B5EF4-FFF2-40B4-BE49-F238E27FC236}">
                <a16:creationId xmlns:a16="http://schemas.microsoft.com/office/drawing/2014/main" id="{E3AADA71-B6C4-2578-CCB0-69ED5CB75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55CE5-B7AD-5FE2-E6D8-2523243B6F1B}"/>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141355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ED9B-6C34-9815-D06B-642C7192E5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417FF-B7AA-EFC9-F9E8-1FD3D9D68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201C8-6712-16CE-A2C4-F43D61609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A6B8F-A0C1-64DC-2E79-8FDD8A7ED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40E7C-2774-4B42-9E51-C77E1F3FF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132E0-AF6B-F614-BE32-3D17547281AE}"/>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8" name="Footer Placeholder 7">
            <a:extLst>
              <a:ext uri="{FF2B5EF4-FFF2-40B4-BE49-F238E27FC236}">
                <a16:creationId xmlns:a16="http://schemas.microsoft.com/office/drawing/2014/main" id="{77DA6385-CEA1-6E1B-4079-C0EF5CA83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1F42F6-6D87-37F6-5A66-B10FB47CD30B}"/>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319375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4B82-67FB-5E54-A205-0D31CC7C3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EC65B1-D332-9C69-250C-4F06C5F7C697}"/>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4" name="Footer Placeholder 3">
            <a:extLst>
              <a:ext uri="{FF2B5EF4-FFF2-40B4-BE49-F238E27FC236}">
                <a16:creationId xmlns:a16="http://schemas.microsoft.com/office/drawing/2014/main" id="{85508457-222E-5A4D-CADE-C53358E00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EAC29-36D9-F515-F271-F442DC5D669F}"/>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308903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A3512-A3F7-E038-8F05-E4C266C2322D}"/>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3" name="Footer Placeholder 2">
            <a:extLst>
              <a:ext uri="{FF2B5EF4-FFF2-40B4-BE49-F238E27FC236}">
                <a16:creationId xmlns:a16="http://schemas.microsoft.com/office/drawing/2014/main" id="{717B34FD-C76C-9034-8335-BCBBC914A2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2F43A-28F9-2930-80A9-CEA8A74B1073}"/>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374554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CEF-0482-822B-B009-DD616387E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25CEBF-FF37-27CB-9239-758E77C7E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EFD4C-5780-6E41-9BE1-4EC8FAE88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12C32-7FAF-6993-5B83-F083C53B1A95}"/>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6" name="Footer Placeholder 5">
            <a:extLst>
              <a:ext uri="{FF2B5EF4-FFF2-40B4-BE49-F238E27FC236}">
                <a16:creationId xmlns:a16="http://schemas.microsoft.com/office/drawing/2014/main" id="{28D52A86-170D-96CE-B7A3-699609060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D1713-6DF4-4892-0CF7-1D3DD4BE37B0}"/>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230509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A8C6-BDE5-1D84-4B31-BE9CB9AC8E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17C09-4799-C350-5773-00AF5B5A12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86FE2-28AF-CD26-3611-3F60EDADC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C3D03-B53F-B4D3-AE61-3EF49623A369}"/>
              </a:ext>
            </a:extLst>
          </p:cNvPr>
          <p:cNvSpPr>
            <a:spLocks noGrp="1"/>
          </p:cNvSpPr>
          <p:nvPr>
            <p:ph type="dt" sz="half" idx="10"/>
          </p:nvPr>
        </p:nvSpPr>
        <p:spPr/>
        <p:txBody>
          <a:bodyPr/>
          <a:lstStyle/>
          <a:p>
            <a:fld id="{FDDC6660-7E1D-43EE-B31C-B36A26F0B16B}" type="datetimeFigureOut">
              <a:rPr lang="en-US" smtClean="0"/>
              <a:t>9/29/2023</a:t>
            </a:fld>
            <a:endParaRPr lang="en-US"/>
          </a:p>
        </p:txBody>
      </p:sp>
      <p:sp>
        <p:nvSpPr>
          <p:cNvPr id="6" name="Footer Placeholder 5">
            <a:extLst>
              <a:ext uri="{FF2B5EF4-FFF2-40B4-BE49-F238E27FC236}">
                <a16:creationId xmlns:a16="http://schemas.microsoft.com/office/drawing/2014/main" id="{8B5E2310-05F2-206A-7D1A-A8946103F7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58626-172A-44DE-BDF9-822060C91752}"/>
              </a:ext>
            </a:extLst>
          </p:cNvPr>
          <p:cNvSpPr>
            <a:spLocks noGrp="1"/>
          </p:cNvSpPr>
          <p:nvPr>
            <p:ph type="sldNum" sz="quarter" idx="12"/>
          </p:nvPr>
        </p:nvSpPr>
        <p:spPr/>
        <p:txBody>
          <a:bodyPr/>
          <a:lstStyle/>
          <a:p>
            <a:fld id="{D62880BC-58D4-4205-B649-3A811B70477E}" type="slidenum">
              <a:rPr lang="en-US" smtClean="0"/>
              <a:t>‹#›</a:t>
            </a:fld>
            <a:endParaRPr lang="en-US"/>
          </a:p>
        </p:txBody>
      </p:sp>
    </p:spTree>
    <p:extLst>
      <p:ext uri="{BB962C8B-B14F-4D97-AF65-F5344CB8AC3E}">
        <p14:creationId xmlns:p14="http://schemas.microsoft.com/office/powerpoint/2010/main" val="235358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628FE-C1DA-7227-20F6-7217F3939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8B310D-5D38-F419-C128-BF8B94DF7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D79F0-4233-5FC4-D015-EB896797F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6660-7E1D-43EE-B31C-B36A26F0B16B}" type="datetimeFigureOut">
              <a:rPr lang="en-US" smtClean="0"/>
              <a:t>9/29/2023</a:t>
            </a:fld>
            <a:endParaRPr lang="en-US"/>
          </a:p>
        </p:txBody>
      </p:sp>
      <p:sp>
        <p:nvSpPr>
          <p:cNvPr id="5" name="Footer Placeholder 4">
            <a:extLst>
              <a:ext uri="{FF2B5EF4-FFF2-40B4-BE49-F238E27FC236}">
                <a16:creationId xmlns:a16="http://schemas.microsoft.com/office/drawing/2014/main" id="{420D36FA-9080-6469-8103-993A09892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CA6E6-9ABC-2E13-DF40-E2D38F451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880BC-58D4-4205-B649-3A811B70477E}" type="slidenum">
              <a:rPr lang="en-US" smtClean="0"/>
              <a:t>‹#›</a:t>
            </a:fld>
            <a:endParaRPr lang="en-US"/>
          </a:p>
        </p:txBody>
      </p:sp>
    </p:spTree>
    <p:extLst>
      <p:ext uri="{BB962C8B-B14F-4D97-AF65-F5344CB8AC3E}">
        <p14:creationId xmlns:p14="http://schemas.microsoft.com/office/powerpoint/2010/main" val="165490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Best@leedstrinity.ac.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26CC56A7-6218-8131-A6FD-875B917FC553}"/>
              </a:ext>
            </a:extLst>
          </p:cNvPr>
          <p:cNvSpPr>
            <a:spLocks noGrp="1"/>
          </p:cNvSpPr>
          <p:nvPr>
            <p:ph type="ctrTitle"/>
          </p:nvPr>
        </p:nvSpPr>
        <p:spPr>
          <a:xfrm>
            <a:off x="1524003" y="1999615"/>
            <a:ext cx="9144000" cy="2764028"/>
          </a:xfrm>
        </p:spPr>
        <p:txBody>
          <a:bodyPr vert="horz" lIns="91440" tIns="45720" rIns="91440" bIns="45720" rtlCol="0" anchor="ctr">
            <a:normAutofit/>
          </a:bodyPr>
          <a:lstStyle/>
          <a:p>
            <a:r>
              <a:rPr lang="en-US" sz="4500" dirty="0">
                <a:effectLst>
                  <a:outerShdw blurRad="38100" dist="38100" dir="2700000" algn="tl">
                    <a:srgbClr val="000000">
                      <a:alpha val="43137"/>
                    </a:srgbClr>
                  </a:outerShdw>
                </a:effectLst>
                <a:cs typeface="+mj-cs"/>
              </a:rPr>
              <a:t>An ecological model of recovery capital and recovery capital measurement</a:t>
            </a:r>
          </a:p>
        </p:txBody>
      </p:sp>
      <p:sp>
        <p:nvSpPr>
          <p:cNvPr id="5" name="Text Placeholder 3">
            <a:extLst>
              <a:ext uri="{FF2B5EF4-FFF2-40B4-BE49-F238E27FC236}">
                <a16:creationId xmlns:a16="http://schemas.microsoft.com/office/drawing/2014/main" id="{AE6830A0-6528-7BD9-D2AD-39723E199A90}"/>
              </a:ext>
            </a:extLst>
          </p:cNvPr>
          <p:cNvSpPr>
            <a:spLocks noGrp="1"/>
          </p:cNvSpPr>
          <p:nvPr>
            <p:ph type="subTitle" idx="1"/>
          </p:nvPr>
        </p:nvSpPr>
        <p:spPr>
          <a:xfrm>
            <a:off x="95693" y="5958232"/>
            <a:ext cx="12000614" cy="631825"/>
          </a:xfrm>
        </p:spPr>
        <p:txBody>
          <a:bodyPr vert="horz" lIns="91440" tIns="45720" rIns="91440" bIns="45720" rtlCol="0" anchor="ctr">
            <a:noAutofit/>
          </a:bodyPr>
          <a:lstStyle/>
          <a:p>
            <a:pPr defTabSz="914400">
              <a:spcAft>
                <a:spcPts val="600"/>
              </a:spcAft>
            </a:pPr>
            <a:r>
              <a:rPr lang="en-US" b="1" dirty="0"/>
              <a:t>Professor David Best </a:t>
            </a:r>
          </a:p>
          <a:p>
            <a:pPr defTabSz="914400">
              <a:spcAft>
                <a:spcPts val="600"/>
              </a:spcAft>
            </a:pPr>
            <a:r>
              <a:rPr lang="en-US" b="1" dirty="0"/>
              <a:t>Leeds Trinity, Australian National University, Monash University, Recovery Outcomes Institute</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73A79FC-D416-10F9-A062-920CE9A1AF71}"/>
              </a:ext>
            </a:extLst>
          </p:cNvPr>
          <p:cNvPicPr>
            <a:picLocks noChangeAspect="1"/>
          </p:cNvPicPr>
          <p:nvPr/>
        </p:nvPicPr>
        <p:blipFill>
          <a:blip r:embed="rId2"/>
          <a:stretch>
            <a:fillRect/>
          </a:stretch>
        </p:blipFill>
        <p:spPr>
          <a:xfrm>
            <a:off x="7239" y="8130"/>
            <a:ext cx="2400212" cy="796896"/>
          </a:xfrm>
          <a:prstGeom prst="rect">
            <a:avLst/>
          </a:prstGeom>
        </p:spPr>
      </p:pic>
      <p:pic>
        <p:nvPicPr>
          <p:cNvPr id="11" name="Picture 10" descr="A picture containing graphics, font, graphic design, logo&#10;&#10;Description automatically generated">
            <a:extLst>
              <a:ext uri="{FF2B5EF4-FFF2-40B4-BE49-F238E27FC236}">
                <a16:creationId xmlns:a16="http://schemas.microsoft.com/office/drawing/2014/main" id="{D1CA88A9-6C42-C185-9E29-7777165A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1172" y="58200"/>
            <a:ext cx="1613408" cy="887374"/>
          </a:xfrm>
          <a:prstGeom prst="rect">
            <a:avLst/>
          </a:prstGeom>
        </p:spPr>
      </p:pic>
    </p:spTree>
    <p:extLst>
      <p:ext uri="{BB962C8B-B14F-4D97-AF65-F5344CB8AC3E}">
        <p14:creationId xmlns:p14="http://schemas.microsoft.com/office/powerpoint/2010/main" val="59063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1D5CAB2-0843-7787-BBD2-6B5824D475CA}"/>
              </a:ext>
            </a:extLst>
          </p:cNvPr>
          <p:cNvSpPr>
            <a:spLocks noGrp="1"/>
          </p:cNvSpPr>
          <p:nvPr>
            <p:ph type="title"/>
          </p:nvPr>
        </p:nvSpPr>
        <p:spPr>
          <a:xfrm>
            <a:off x="841248" y="643467"/>
            <a:ext cx="3840480" cy="5571066"/>
          </a:xfrm>
        </p:spPr>
        <p:txBody>
          <a:bodyPr anchor="ctr">
            <a:normAutofit/>
          </a:bodyPr>
          <a:lstStyle/>
          <a:p>
            <a:r>
              <a:rPr lang="en-GB" sz="5400"/>
              <a:t>Recovery Capital: The concept of capital</a:t>
            </a:r>
          </a:p>
        </p:txBody>
      </p:sp>
      <p:sp>
        <p:nvSpPr>
          <p:cNvPr id="12" name="Freeform: Shape 11">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2">
            <a:extLst>
              <a:ext uri="{FF2B5EF4-FFF2-40B4-BE49-F238E27FC236}">
                <a16:creationId xmlns:a16="http://schemas.microsoft.com/office/drawing/2014/main" id="{66DC1B92-B32B-2B8C-B9D7-409A8CFA754A}"/>
              </a:ext>
            </a:extLst>
          </p:cNvPr>
          <p:cNvSpPr>
            <a:spLocks noGrp="1"/>
          </p:cNvSpPr>
          <p:nvPr>
            <p:ph idx="1"/>
          </p:nvPr>
        </p:nvSpPr>
        <p:spPr>
          <a:xfrm>
            <a:off x="5568696" y="643467"/>
            <a:ext cx="5788152" cy="5571066"/>
          </a:xfrm>
        </p:spPr>
        <p:txBody>
          <a:bodyPr anchor="ctr">
            <a:normAutofit/>
          </a:bodyPr>
          <a:lstStyle/>
          <a:p>
            <a:pPr marL="0" indent="0">
              <a:buNone/>
            </a:pPr>
            <a:r>
              <a:rPr lang="en-GB" sz="2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“Social capital, human capital, recovery capital and restorative capital are unlike financial capital in that they are not depleted through use. When you spend your money from the bank, you deplete your capital. When you trust someone, you do not deplete trust: trust tends to be reciprocated and this engenders virtuous circles of trust-building. A politics of hope is likewise redemptive as we face adversity; it is infectious” </a:t>
            </a:r>
          </a:p>
          <a:p>
            <a:pPr marL="0" indent="0">
              <a:buNone/>
            </a:pPr>
            <a:endParaRPr lang="en-GB" sz="22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(Braithwaite, 2022, p. 363).  </a:t>
            </a:r>
            <a:endParaRPr lang="en-GB" sz="2200">
              <a:solidFill>
                <a:srgbClr val="FFFFFF"/>
              </a:solidFill>
            </a:endParaRPr>
          </a:p>
        </p:txBody>
      </p:sp>
      <p:pic>
        <p:nvPicPr>
          <p:cNvPr id="6" name="Picture 5">
            <a:extLst>
              <a:ext uri="{FF2B5EF4-FFF2-40B4-BE49-F238E27FC236}">
                <a16:creationId xmlns:a16="http://schemas.microsoft.com/office/drawing/2014/main" id="{0AB2FBF1-CD03-C486-82F0-875611A27369}"/>
              </a:ext>
            </a:extLst>
          </p:cNvPr>
          <p:cNvPicPr>
            <a:picLocks noChangeAspect="1"/>
          </p:cNvPicPr>
          <p:nvPr/>
        </p:nvPicPr>
        <p:blipFill>
          <a:blip r:embed="rId2"/>
          <a:stretch>
            <a:fillRect/>
          </a:stretch>
        </p:blipFill>
        <p:spPr>
          <a:xfrm>
            <a:off x="9144" y="6034325"/>
            <a:ext cx="2400212" cy="796896"/>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655854FF-9679-15C8-EE8F-E79FB31F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205536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F2E42-1D1A-75F5-73E0-D948015FD04F}"/>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What is Recovery Capital?</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Content Placeholder 2">
            <a:extLst>
              <a:ext uri="{FF2B5EF4-FFF2-40B4-BE49-F238E27FC236}">
                <a16:creationId xmlns:a16="http://schemas.microsoft.com/office/drawing/2014/main" id="{A069FD7E-EFE3-1472-BE05-8EB5B3CE202B}"/>
              </a:ext>
            </a:extLst>
          </p:cNvPr>
          <p:cNvSpPr>
            <a:spLocks noGrp="1"/>
          </p:cNvSpPr>
          <p:nvPr>
            <p:ph idx="1"/>
          </p:nvPr>
        </p:nvSpPr>
        <p:spPr>
          <a:xfrm>
            <a:off x="6297233" y="518400"/>
            <a:ext cx="4771607" cy="5837949"/>
          </a:xfrm>
        </p:spPr>
        <p:txBody>
          <a:bodyPr anchor="ctr">
            <a:normAutofit/>
          </a:bodyPr>
          <a:lstStyle/>
          <a:p>
            <a:pPr eaLnBrk="1" hangingPunct="1">
              <a:buFont typeface="Arial" charset="0"/>
              <a:buNone/>
            </a:pPr>
            <a:r>
              <a:rPr lang="en-GB" sz="2000" b="1">
                <a:solidFill>
                  <a:schemeClr val="tx1">
                    <a:alpha val="80000"/>
                  </a:schemeClr>
                </a:solidFill>
                <a:effectLst>
                  <a:outerShdw blurRad="38100" dist="38100" dir="2700000" algn="tl">
                    <a:srgbClr val="000000">
                      <a:alpha val="43137"/>
                    </a:srgbClr>
                  </a:outerShdw>
                </a:effectLst>
                <a:latin typeface="+mj-lt"/>
              </a:rPr>
              <a:t>Granfield and Cloud (2008) define recovery capital as</a:t>
            </a:r>
          </a:p>
          <a:p>
            <a:pPr marL="457200" lvl="1" indent="0">
              <a:spcBef>
                <a:spcPts val="1200"/>
              </a:spcBef>
              <a:buNone/>
            </a:pPr>
            <a:r>
              <a:rPr lang="en-GB" sz="2000" b="1">
                <a:solidFill>
                  <a:schemeClr val="tx1">
                    <a:alpha val="80000"/>
                  </a:schemeClr>
                </a:solidFill>
              </a:rPr>
              <a:t>“</a:t>
            </a:r>
            <a:r>
              <a:rPr lang="en-GB" sz="2000" b="1" i="1">
                <a:solidFill>
                  <a:schemeClr val="tx1">
                    <a:alpha val="80000"/>
                  </a:schemeClr>
                </a:solidFill>
              </a:rPr>
              <a:t>T</a:t>
            </a:r>
            <a:r>
              <a:rPr lang="en-GB" altLang="ja-JP" sz="2000" b="1" i="1">
                <a:solidFill>
                  <a:schemeClr val="tx1">
                    <a:alpha val="80000"/>
                  </a:schemeClr>
                </a:solidFill>
              </a:rPr>
              <a:t>he breadth and depth of internal and external resources that can be drawn upon to initiate and sustain recovery from AOD [alcohol and other drug] problems.</a:t>
            </a:r>
            <a:r>
              <a:rPr lang="en-GB" sz="2000" b="1" i="1">
                <a:solidFill>
                  <a:schemeClr val="tx1">
                    <a:alpha val="80000"/>
                  </a:schemeClr>
                </a:solidFill>
              </a:rPr>
              <a:t>”</a:t>
            </a:r>
            <a:r>
              <a:rPr lang="en-GB" altLang="ja-JP" sz="2000" b="1">
                <a:solidFill>
                  <a:schemeClr val="tx1">
                    <a:alpha val="80000"/>
                  </a:schemeClr>
                </a:solidFill>
              </a:rPr>
              <a:t> </a:t>
            </a:r>
          </a:p>
          <a:p>
            <a:pPr>
              <a:spcBef>
                <a:spcPts val="1800"/>
              </a:spcBef>
            </a:pPr>
            <a:r>
              <a:rPr lang="en-GB" sz="2000" b="1">
                <a:solidFill>
                  <a:schemeClr val="tx1">
                    <a:alpha val="80000"/>
                  </a:schemeClr>
                </a:solidFill>
                <a:effectLst>
                  <a:outerShdw blurRad="38100" dist="38100" dir="2700000" algn="tl">
                    <a:srgbClr val="000000">
                      <a:alpha val="43137"/>
                    </a:srgbClr>
                  </a:outerShdw>
                </a:effectLst>
                <a:latin typeface="+mj-lt"/>
              </a:rPr>
              <a:t>White and Cloud (2008): </a:t>
            </a:r>
          </a:p>
          <a:p>
            <a:pPr marL="457200" lvl="1" indent="0">
              <a:spcBef>
                <a:spcPts val="1800"/>
              </a:spcBef>
              <a:buNone/>
            </a:pPr>
            <a:r>
              <a:rPr lang="en-GB" sz="2000" b="1" i="1">
                <a:solidFill>
                  <a:schemeClr val="tx1">
                    <a:alpha val="80000"/>
                  </a:schemeClr>
                </a:solidFill>
              </a:rPr>
              <a:t>“Stable recovery best predicted on the basis of recovery assets not pathologies.”</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2E11BA4-3613-A78D-AC50-550593A88AB2}"/>
              </a:ext>
            </a:extLst>
          </p:cNvPr>
          <p:cNvPicPr>
            <a:picLocks noChangeAspect="1"/>
          </p:cNvPicPr>
          <p:nvPr/>
        </p:nvPicPr>
        <p:blipFill>
          <a:blip r:embed="rId2"/>
          <a:stretch>
            <a:fillRect/>
          </a:stretch>
        </p:blipFill>
        <p:spPr>
          <a:xfrm>
            <a:off x="9144" y="6052226"/>
            <a:ext cx="2400212" cy="796896"/>
          </a:xfrm>
          <a:prstGeom prst="rect">
            <a:avLst/>
          </a:prstGeom>
        </p:spPr>
      </p:pic>
      <p:pic>
        <p:nvPicPr>
          <p:cNvPr id="6" name="Picture 5" descr="A picture containing graphics, font, graphic design, logo&#10;&#10;Description automatically generated">
            <a:extLst>
              <a:ext uri="{FF2B5EF4-FFF2-40B4-BE49-F238E27FC236}">
                <a16:creationId xmlns:a16="http://schemas.microsoft.com/office/drawing/2014/main" id="{FDE52CEE-F517-45BE-8FFE-2E6A7D31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268849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61787A-E4C2-8939-8180-EF7F3A9A34E4}"/>
              </a:ext>
            </a:extLst>
          </p:cNvPr>
          <p:cNvSpPr>
            <a:spLocks noGrp="1"/>
          </p:cNvSpPr>
          <p:nvPr>
            <p:ph type="title"/>
          </p:nvPr>
        </p:nvSpPr>
        <p:spPr>
          <a:xfrm>
            <a:off x="841248" y="334644"/>
            <a:ext cx="10509504" cy="1076914"/>
          </a:xfrm>
        </p:spPr>
        <p:txBody>
          <a:bodyPr anchor="ctr">
            <a:normAutofit/>
          </a:bodyPr>
          <a:lstStyle/>
          <a:p>
            <a:r>
              <a:rPr lang="en-GB" sz="4000">
                <a:latin typeface="+mj-lt"/>
              </a:rPr>
              <a:t>Best and Laudet (2010)</a:t>
            </a:r>
          </a:p>
        </p:txBody>
      </p:sp>
      <p:sp>
        <p:nvSpPr>
          <p:cNvPr id="19"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BD259188-476E-A7A9-FA89-A62BD2B6A2A7}"/>
              </a:ext>
            </a:extLst>
          </p:cNvPr>
          <p:cNvGraphicFramePr>
            <a:graphicFrameLocks/>
          </p:cNvGraphicFramePr>
          <p:nvPr>
            <p:extLst>
              <p:ext uri="{D42A27DB-BD31-4B8C-83A1-F6EECF244321}">
                <p14:modId xmlns:p14="http://schemas.microsoft.com/office/powerpoint/2010/main" val="304578747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F39A6095-7693-A37C-F3B2-2DACE306D295}"/>
              </a:ext>
            </a:extLst>
          </p:cNvPr>
          <p:cNvPicPr>
            <a:picLocks noChangeAspect="1"/>
          </p:cNvPicPr>
          <p:nvPr/>
        </p:nvPicPr>
        <p:blipFill>
          <a:blip r:embed="rId7"/>
          <a:stretch>
            <a:fillRect/>
          </a:stretch>
        </p:blipFill>
        <p:spPr>
          <a:xfrm>
            <a:off x="0" y="6061104"/>
            <a:ext cx="2400212" cy="796896"/>
          </a:xfrm>
          <a:prstGeom prst="rect">
            <a:avLst/>
          </a:prstGeom>
        </p:spPr>
      </p:pic>
      <p:pic>
        <p:nvPicPr>
          <p:cNvPr id="3" name="Picture 2" descr="A picture containing graphics, font, graphic design, logo&#10;&#10;Description automatically generated">
            <a:extLst>
              <a:ext uri="{FF2B5EF4-FFF2-40B4-BE49-F238E27FC236}">
                <a16:creationId xmlns:a16="http://schemas.microsoft.com/office/drawing/2014/main" id="{556D3C11-F1F1-82B4-44F9-3933481FB9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04598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27029-96C8-7B09-C688-52B33C5FF16A}"/>
              </a:ext>
            </a:extLst>
          </p:cNvPr>
          <p:cNvSpPr>
            <a:spLocks noGrp="1"/>
          </p:cNvSpPr>
          <p:nvPr>
            <p:ph type="title"/>
          </p:nvPr>
        </p:nvSpPr>
        <p:spPr>
          <a:xfrm>
            <a:off x="838200" y="698643"/>
            <a:ext cx="5243394" cy="5189746"/>
          </a:xfrm>
        </p:spPr>
        <p:txBody>
          <a:bodyPr anchor="t">
            <a:normAutofit/>
          </a:bodyPr>
          <a:lstStyle/>
          <a:p>
            <a:r>
              <a:rPr lang="en-US" sz="8000"/>
              <a:t>The Logic of the Model</a:t>
            </a:r>
          </a:p>
        </p:txBody>
      </p:sp>
      <p:cxnSp>
        <p:nvCxnSpPr>
          <p:cNvPr id="11" name="Straight Connector 1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Content Placeholder 7">
            <a:extLst>
              <a:ext uri="{FF2B5EF4-FFF2-40B4-BE49-F238E27FC236}">
                <a16:creationId xmlns:a16="http://schemas.microsoft.com/office/drawing/2014/main" id="{8E1236EE-EC14-EAFB-50CE-E210DD072B41}"/>
              </a:ext>
            </a:extLst>
          </p:cNvPr>
          <p:cNvSpPr>
            <a:spLocks noGrp="1"/>
          </p:cNvSpPr>
          <p:nvPr>
            <p:ph idx="1"/>
          </p:nvPr>
        </p:nvSpPr>
        <p:spPr>
          <a:xfrm>
            <a:off x="7229042" y="698643"/>
            <a:ext cx="4124758" cy="5301467"/>
          </a:xfrm>
        </p:spPr>
        <p:txBody>
          <a:bodyPr anchor="b">
            <a:normAutofit/>
          </a:bodyPr>
          <a:lstStyle/>
          <a:p>
            <a:r>
              <a:rPr lang="en-GB" sz="2000">
                <a:solidFill>
                  <a:schemeClr val="tx1">
                    <a:alpha val="80000"/>
                  </a:schemeClr>
                </a:solidFill>
              </a:rPr>
              <a:t>Recovery Group Participation Scale published in 2011</a:t>
            </a:r>
          </a:p>
          <a:p>
            <a:r>
              <a:rPr lang="en-GB" sz="2000">
                <a:solidFill>
                  <a:schemeClr val="tx1">
                    <a:alpha val="80000"/>
                  </a:schemeClr>
                </a:solidFill>
              </a:rPr>
              <a:t>Assessment of Recovery Capital published in 2012</a:t>
            </a:r>
          </a:p>
          <a:p>
            <a:r>
              <a:rPr lang="en-GB" sz="2000">
                <a:solidFill>
                  <a:schemeClr val="tx1">
                    <a:alpha val="80000"/>
                  </a:schemeClr>
                </a:solidFill>
              </a:rPr>
              <a:t>Too research focused, not enough clarity on how to use the answers</a:t>
            </a:r>
          </a:p>
          <a:p>
            <a:r>
              <a:rPr lang="en-GB" sz="2000">
                <a:solidFill>
                  <a:schemeClr val="tx1">
                    <a:alpha val="80000"/>
                  </a:schemeClr>
                </a:solidFill>
              </a:rPr>
              <a:t>REC-CAP initial paper (Cano et al, 2017) created a model that combined assessment with care planning and the recovery evidence base</a:t>
            </a:r>
          </a:p>
          <a:p>
            <a:r>
              <a:rPr lang="en-GB" sz="2000">
                <a:solidFill>
                  <a:schemeClr val="tx1">
                    <a:alpha val="80000"/>
                  </a:schemeClr>
                </a:solidFill>
              </a:rPr>
              <a:t>ARMS provided the platform that allowed this to be embedded in services and systems</a:t>
            </a:r>
          </a:p>
        </p:txBody>
      </p:sp>
      <p:pic>
        <p:nvPicPr>
          <p:cNvPr id="5" name="Picture 4">
            <a:extLst>
              <a:ext uri="{FF2B5EF4-FFF2-40B4-BE49-F238E27FC236}">
                <a16:creationId xmlns:a16="http://schemas.microsoft.com/office/drawing/2014/main" id="{1CD9E3D1-CE5F-C2D7-28CA-1295337C8063}"/>
              </a:ext>
            </a:extLst>
          </p:cNvPr>
          <p:cNvPicPr>
            <a:picLocks noChangeAspect="1"/>
          </p:cNvPicPr>
          <p:nvPr/>
        </p:nvPicPr>
        <p:blipFill>
          <a:blip r:embed="rId2"/>
          <a:stretch>
            <a:fillRect/>
          </a:stretch>
        </p:blipFill>
        <p:spPr>
          <a:xfrm>
            <a:off x="0" y="6052226"/>
            <a:ext cx="2400212" cy="796896"/>
          </a:xfrm>
          <a:prstGeom prst="rect">
            <a:avLst/>
          </a:prstGeom>
        </p:spPr>
      </p:pic>
      <p:pic>
        <p:nvPicPr>
          <p:cNvPr id="6" name="Picture 5" descr="A picture containing graphics, font, graphic design, logo&#10;&#10;Description automatically generated">
            <a:extLst>
              <a:ext uri="{FF2B5EF4-FFF2-40B4-BE49-F238E27FC236}">
                <a16:creationId xmlns:a16="http://schemas.microsoft.com/office/drawing/2014/main" id="{A0C9E0B1-7578-3480-895D-8F350F505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105818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chart with many colored dots&#10;&#10;Description automatically generated">
            <a:extLst>
              <a:ext uri="{FF2B5EF4-FFF2-40B4-BE49-F238E27FC236}">
                <a16:creationId xmlns:a16="http://schemas.microsoft.com/office/drawing/2014/main" id="{7058E87D-823A-6B78-866F-42AFC4FF2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5" y="0"/>
            <a:ext cx="7715250" cy="6858000"/>
          </a:xfrm>
          <a:prstGeom prst="rect">
            <a:avLst/>
          </a:prstGeom>
        </p:spPr>
      </p:pic>
    </p:spTree>
    <p:extLst>
      <p:ext uri="{BB962C8B-B14F-4D97-AF65-F5344CB8AC3E}">
        <p14:creationId xmlns:p14="http://schemas.microsoft.com/office/powerpoint/2010/main" val="401375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072D8-D5A7-0293-8ABC-F46B8122F844}"/>
              </a:ext>
            </a:extLst>
          </p:cNvPr>
          <p:cNvSpPr>
            <a:spLocks noGrp="1"/>
          </p:cNvSpPr>
          <p:nvPr>
            <p:ph type="title"/>
          </p:nvPr>
        </p:nvSpPr>
        <p:spPr>
          <a:xfrm>
            <a:off x="6871952" y="2145852"/>
            <a:ext cx="4954288" cy="2387600"/>
          </a:xfrm>
        </p:spPr>
        <p:txBody>
          <a:bodyPr vert="horz" lIns="91440" tIns="45720" rIns="91440" bIns="45720" rtlCol="0" anchor="t">
            <a:normAutofit/>
          </a:bodyPr>
          <a:lstStyle/>
          <a:p>
            <a:pPr algn="ctr"/>
            <a:r>
              <a:rPr lang="en-US" sz="5400"/>
              <a:t>REC-CAP SCALES</a:t>
            </a:r>
          </a:p>
        </p:txBody>
      </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3C7C1A7-DDC3-65F1-CE51-16D450915684}"/>
              </a:ext>
            </a:extLst>
          </p:cNvPr>
          <p:cNvPicPr>
            <a:picLocks noChangeAspect="1"/>
          </p:cNvPicPr>
          <p:nvPr/>
        </p:nvPicPr>
        <p:blipFill rotWithShape="1">
          <a:blip r:embed="rId2"/>
          <a:srcRect r="2" b="10403"/>
          <a:stretch/>
        </p:blipFill>
        <p:spPr>
          <a:xfrm>
            <a:off x="733507" y="666728"/>
            <a:ext cx="5536001" cy="5465791"/>
          </a:xfrm>
          <a:prstGeom prst="rect">
            <a:avLst/>
          </a:prstGeom>
        </p:spPr>
      </p:pic>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DA9171FC-8EF4-1DEE-D081-6AA1313F68CA}"/>
              </a:ext>
            </a:extLst>
          </p:cNvPr>
          <p:cNvPicPr>
            <a:picLocks noChangeAspect="1"/>
          </p:cNvPicPr>
          <p:nvPr/>
        </p:nvPicPr>
        <p:blipFill>
          <a:blip r:embed="rId3"/>
          <a:stretch>
            <a:fillRect/>
          </a:stretch>
        </p:blipFill>
        <p:spPr>
          <a:xfrm>
            <a:off x="0" y="6268480"/>
            <a:ext cx="1678904" cy="557414"/>
          </a:xfrm>
          <a:prstGeom prst="rect">
            <a:avLst/>
          </a:prstGeom>
        </p:spPr>
      </p:pic>
      <p:pic>
        <p:nvPicPr>
          <p:cNvPr id="6" name="Picture 5" descr="A picture containing graphics, font, graphic design, logo&#10;&#10;Description automatically generated">
            <a:extLst>
              <a:ext uri="{FF2B5EF4-FFF2-40B4-BE49-F238E27FC236}">
                <a16:creationId xmlns:a16="http://schemas.microsoft.com/office/drawing/2014/main" id="{809136E3-B249-D2A2-3BA3-70FE0D17C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58890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05BD6F56-87DA-1F9A-642E-ADA568230B67}"/>
              </a:ext>
            </a:extLst>
          </p:cNvPr>
          <p:cNvSpPr>
            <a:spLocks noGrp="1"/>
          </p:cNvSpPr>
          <p:nvPr>
            <p:ph type="title"/>
          </p:nvPr>
        </p:nvSpPr>
        <p:spPr>
          <a:xfrm>
            <a:off x="630936" y="502920"/>
            <a:ext cx="3419856" cy="1463040"/>
          </a:xfrm>
        </p:spPr>
        <p:txBody>
          <a:bodyPr anchor="ctr">
            <a:normAutofit/>
          </a:bodyPr>
          <a:lstStyle/>
          <a:p>
            <a:r>
              <a:rPr lang="en-GB" sz="3000"/>
              <a:t>Mapping retention and changes in recovery capital</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5E253B4-6A08-EF7A-B643-38AF0D3E164E}"/>
              </a:ext>
            </a:extLst>
          </p:cNvPr>
          <p:cNvPicPr>
            <a:picLocks noChangeAspect="1"/>
          </p:cNvPicPr>
          <p:nvPr/>
        </p:nvPicPr>
        <p:blipFill>
          <a:blip r:embed="rId2"/>
          <a:stretch>
            <a:fillRect/>
          </a:stretch>
        </p:blipFill>
        <p:spPr>
          <a:xfrm>
            <a:off x="1486007" y="2290936"/>
            <a:ext cx="9207794" cy="3959352"/>
          </a:xfrm>
          <a:prstGeom prst="rect">
            <a:avLst/>
          </a:prstGeom>
        </p:spPr>
      </p:pic>
      <p:pic>
        <p:nvPicPr>
          <p:cNvPr id="6" name="Picture 5">
            <a:extLst>
              <a:ext uri="{FF2B5EF4-FFF2-40B4-BE49-F238E27FC236}">
                <a16:creationId xmlns:a16="http://schemas.microsoft.com/office/drawing/2014/main" id="{9FDBE8AB-6FCB-9FC2-2021-3968A5D22AE7}"/>
              </a:ext>
            </a:extLst>
          </p:cNvPr>
          <p:cNvPicPr>
            <a:picLocks noChangeAspect="1"/>
          </p:cNvPicPr>
          <p:nvPr/>
        </p:nvPicPr>
        <p:blipFill>
          <a:blip r:embed="rId3"/>
          <a:stretch>
            <a:fillRect/>
          </a:stretch>
        </p:blipFill>
        <p:spPr>
          <a:xfrm>
            <a:off x="0" y="6230538"/>
            <a:ext cx="1801179" cy="598011"/>
          </a:xfrm>
          <a:prstGeom prst="rect">
            <a:avLst/>
          </a:prstGeom>
        </p:spPr>
      </p:pic>
    </p:spTree>
    <p:extLst>
      <p:ext uri="{BB962C8B-B14F-4D97-AF65-F5344CB8AC3E}">
        <p14:creationId xmlns:p14="http://schemas.microsoft.com/office/powerpoint/2010/main" val="387703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00210BA-AAA6-5F4A-8405-00B549886762}"/>
              </a:ext>
            </a:extLst>
          </p:cNvPr>
          <p:cNvSpPr>
            <a:spLocks noGrp="1"/>
          </p:cNvSpPr>
          <p:nvPr>
            <p:ph type="title"/>
          </p:nvPr>
        </p:nvSpPr>
        <p:spPr>
          <a:xfrm>
            <a:off x="808638" y="386930"/>
            <a:ext cx="9236700" cy="1188950"/>
          </a:xfrm>
        </p:spPr>
        <p:txBody>
          <a:bodyPr anchor="b">
            <a:normAutofit/>
          </a:bodyPr>
          <a:lstStyle/>
          <a:p>
            <a:r>
              <a:rPr lang="en-GB" sz="3800"/>
              <a:t>Fellowship Living – Changes in recovery capital (Hard et al, 2022)</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D32243D-A658-A181-46EC-ACCCFEFF89B7}"/>
              </a:ext>
            </a:extLst>
          </p:cNvPr>
          <p:cNvSpPr>
            <a:spLocks noGrp="1"/>
          </p:cNvSpPr>
          <p:nvPr>
            <p:ph idx="1"/>
          </p:nvPr>
        </p:nvSpPr>
        <p:spPr>
          <a:xfrm>
            <a:off x="793660" y="2599509"/>
            <a:ext cx="10143668" cy="3435531"/>
          </a:xfrm>
        </p:spPr>
        <p:txBody>
          <a:bodyPr anchor="ctr">
            <a:normAutofit/>
          </a:bodyPr>
          <a:lstStyle/>
          <a:p>
            <a:r>
              <a:rPr lang="en-GB" sz="2400"/>
              <a:t>Poorer retention was associated with being:</a:t>
            </a:r>
          </a:p>
          <a:p>
            <a:pPr marL="457200" indent="-457200">
              <a:buFontTx/>
              <a:buChar char="-"/>
            </a:pPr>
            <a:r>
              <a:rPr lang="en-GB" sz="2400"/>
              <a:t>Younger</a:t>
            </a:r>
          </a:p>
          <a:p>
            <a:pPr marL="457200" indent="-457200">
              <a:buFontTx/>
              <a:buChar char="-"/>
            </a:pPr>
            <a:r>
              <a:rPr lang="en-GB" sz="2400"/>
              <a:t>Female</a:t>
            </a:r>
          </a:p>
          <a:p>
            <a:pPr marL="457200" indent="-457200">
              <a:buFontTx/>
              <a:buChar char="-"/>
            </a:pPr>
            <a:r>
              <a:rPr lang="en-GB" sz="2400"/>
              <a:t>Lower involvement in recovery groups </a:t>
            </a:r>
          </a:p>
          <a:p>
            <a:pPr marL="457200" indent="-457200">
              <a:buFontTx/>
              <a:buChar char="-"/>
            </a:pPr>
            <a:r>
              <a:rPr lang="en-GB" sz="2400"/>
              <a:t>Those with greater needs around housing</a:t>
            </a:r>
          </a:p>
          <a:p>
            <a:pPr marL="457200" indent="-457200">
              <a:buFontTx/>
              <a:buChar char="-"/>
            </a:pPr>
            <a:endParaRPr lang="en-GB" sz="2400"/>
          </a:p>
        </p:txBody>
      </p:sp>
      <p:pic>
        <p:nvPicPr>
          <p:cNvPr id="6" name="Picture 5">
            <a:extLst>
              <a:ext uri="{FF2B5EF4-FFF2-40B4-BE49-F238E27FC236}">
                <a16:creationId xmlns:a16="http://schemas.microsoft.com/office/drawing/2014/main" id="{9B1A32BB-B228-E3FA-F34F-3202A5F42A22}"/>
              </a:ext>
            </a:extLst>
          </p:cNvPr>
          <p:cNvPicPr>
            <a:picLocks noChangeAspect="1"/>
          </p:cNvPicPr>
          <p:nvPr/>
        </p:nvPicPr>
        <p:blipFill>
          <a:blip r:embed="rId3"/>
          <a:stretch>
            <a:fillRect/>
          </a:stretch>
        </p:blipFill>
        <p:spPr>
          <a:xfrm>
            <a:off x="54203" y="6190445"/>
            <a:ext cx="1918137" cy="636842"/>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B8BE6288-66CD-1804-7FF5-ABB058904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53981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1">
            <a:extLst>
              <a:ext uri="{FF2B5EF4-FFF2-40B4-BE49-F238E27FC236}">
                <a16:creationId xmlns:a16="http://schemas.microsoft.com/office/drawing/2014/main" id="{48E7AD21-B4B2-97AE-981A-1C7661D15198}"/>
              </a:ext>
            </a:extLst>
          </p:cNvPr>
          <p:cNvSpPr>
            <a:spLocks noGrp="1"/>
          </p:cNvSpPr>
          <p:nvPr>
            <p:ph type="title"/>
          </p:nvPr>
        </p:nvSpPr>
        <p:spPr>
          <a:xfrm>
            <a:off x="1188069" y="381935"/>
            <a:ext cx="4008583" cy="5974414"/>
          </a:xfrm>
        </p:spPr>
        <p:txBody>
          <a:bodyPr anchor="ctr">
            <a:normAutofit/>
          </a:bodyPr>
          <a:lstStyle/>
          <a:p>
            <a:r>
              <a:rPr lang="en-GB" sz="6200">
                <a:solidFill>
                  <a:srgbClr val="FFFFFF"/>
                </a:solidFill>
              </a:rPr>
              <a:t>Virginia Association of Recovery Residences (Best et al, 2023)</a:t>
            </a:r>
          </a:p>
        </p:txBody>
      </p:sp>
      <p:grpSp>
        <p:nvGrpSpPr>
          <p:cNvPr id="14" name="Group 1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5" name="Subtitle 2">
            <a:extLst>
              <a:ext uri="{FF2B5EF4-FFF2-40B4-BE49-F238E27FC236}">
                <a16:creationId xmlns:a16="http://schemas.microsoft.com/office/drawing/2014/main" id="{8205DFC8-4B16-F81D-3A0C-73BB38637A6A}"/>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Key political implications around younger, non-white clients and women less likely to be retained</a:t>
            </a:r>
          </a:p>
          <a:p>
            <a:r>
              <a:rPr lang="en-GB" sz="2000">
                <a:solidFill>
                  <a:schemeClr val="tx1">
                    <a:alpha val="80000"/>
                  </a:schemeClr>
                </a:solidFill>
              </a:rPr>
              <a:t>For those retained, positive change associated with:</a:t>
            </a:r>
          </a:p>
          <a:p>
            <a:pPr marL="457200" indent="-457200">
              <a:buFontTx/>
              <a:buChar char="-"/>
            </a:pPr>
            <a:r>
              <a:rPr lang="en-GB" sz="2000">
                <a:solidFill>
                  <a:schemeClr val="tx1">
                    <a:alpha val="80000"/>
                  </a:schemeClr>
                </a:solidFill>
              </a:rPr>
              <a:t>Employment</a:t>
            </a:r>
          </a:p>
          <a:p>
            <a:pPr marL="457200" indent="-457200">
              <a:buFontTx/>
              <a:buChar char="-"/>
            </a:pPr>
            <a:r>
              <a:rPr lang="en-GB" sz="2000">
                <a:solidFill>
                  <a:schemeClr val="tx1">
                    <a:alpha val="80000"/>
                  </a:schemeClr>
                </a:solidFill>
              </a:rPr>
              <a:t>Greater recovery community involvement </a:t>
            </a:r>
          </a:p>
          <a:p>
            <a:pPr marL="457200" indent="-457200">
              <a:buFontTx/>
              <a:buChar char="-"/>
            </a:pPr>
            <a:r>
              <a:rPr lang="en-GB" sz="2000">
                <a:solidFill>
                  <a:schemeClr val="tx1">
                    <a:alpha val="80000"/>
                  </a:schemeClr>
                </a:solidFill>
              </a:rPr>
              <a:t>Less housing instability </a:t>
            </a:r>
          </a:p>
          <a:p>
            <a:pPr marL="457200" indent="-457200">
              <a:buFontTx/>
              <a:buChar char="-"/>
            </a:pPr>
            <a:r>
              <a:rPr lang="en-GB" sz="2000">
                <a:solidFill>
                  <a:schemeClr val="tx1">
                    <a:alpha val="80000"/>
                  </a:schemeClr>
                </a:solidFill>
              </a:rPr>
              <a:t>Better social support </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71830B7-1B1E-B53D-3A52-88599A17E2D7}"/>
              </a:ext>
            </a:extLst>
          </p:cNvPr>
          <p:cNvPicPr>
            <a:picLocks noChangeAspect="1"/>
          </p:cNvPicPr>
          <p:nvPr/>
        </p:nvPicPr>
        <p:blipFill>
          <a:blip r:embed="rId2"/>
          <a:stretch>
            <a:fillRect/>
          </a:stretch>
        </p:blipFill>
        <p:spPr>
          <a:xfrm>
            <a:off x="0" y="6159328"/>
            <a:ext cx="2077625" cy="689794"/>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5B522BF3-6225-D792-E1D0-36B77F2B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149535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48C049-775E-DF41-2CC0-2CBFBF9B84CA}"/>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3000" kern="1200" dirty="0">
                <a:solidFill>
                  <a:schemeClr val="tx1"/>
                </a:solidFill>
                <a:latin typeface="+mj-lt"/>
                <a:ea typeface="+mj-ea"/>
                <a:cs typeface="+mj-cs"/>
              </a:rPr>
              <a:t>Chesterfield HARP Changes in REC-CAP Metrics (Best et al, in press)</a:t>
            </a:r>
          </a:p>
        </p:txBody>
      </p:sp>
      <p:cxnSp>
        <p:nvCxnSpPr>
          <p:cNvPr id="25"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EF2D67DC-8A3F-8B11-94D2-750372BC01F4}"/>
              </a:ext>
            </a:extLst>
          </p:cNvPr>
          <p:cNvSpPr>
            <a:spLocks noGrp="1"/>
          </p:cNvSpPr>
          <p:nvPr>
            <p:ph type="body" sz="half" idx="2"/>
          </p:nvPr>
        </p:nvSpPr>
        <p:spPr>
          <a:xfrm>
            <a:off x="761840" y="2551176"/>
            <a:ext cx="4544762" cy="3602935"/>
          </a:xfrm>
        </p:spPr>
        <p:txBody>
          <a:bodyPr vert="horz" lIns="91440" tIns="45720" rIns="91440" bIns="45720" rtlCol="0">
            <a:normAutofit/>
          </a:bodyPr>
          <a:lstStyle/>
          <a:p>
            <a:pPr marL="285750" indent="-228600">
              <a:buFont typeface="Arial" panose="020B0604020202020204" pitchFamily="34" charset="0"/>
              <a:buChar char="•"/>
            </a:pPr>
            <a:r>
              <a:rPr lang="en-US" sz="2000" dirty="0"/>
              <a:t>Chesterfield HARP clients improve at the same rate as all other clients, but they have higher baseline RCI scores </a:t>
            </a:r>
          </a:p>
          <a:p>
            <a:pPr marL="285750" indent="-228600">
              <a:buFont typeface="Arial" panose="020B0604020202020204" pitchFamily="34" charset="0"/>
              <a:buChar char="•"/>
            </a:pPr>
            <a:r>
              <a:rPr lang="en-US" sz="2000" dirty="0"/>
              <a:t>Chesterfield HARP clients scores for RGPS do not increase at the same rate as other clients suggesting a possible area for development  </a:t>
            </a:r>
          </a:p>
        </p:txBody>
      </p:sp>
      <p:graphicFrame>
        <p:nvGraphicFramePr>
          <p:cNvPr id="7" name="Table 5">
            <a:extLst>
              <a:ext uri="{FF2B5EF4-FFF2-40B4-BE49-F238E27FC236}">
                <a16:creationId xmlns:a16="http://schemas.microsoft.com/office/drawing/2014/main" id="{C015A417-CABC-CCFF-DFC6-1D4B90E2238D}"/>
              </a:ext>
            </a:extLst>
          </p:cNvPr>
          <p:cNvGraphicFramePr>
            <a:graphicFrameLocks noGrp="1"/>
          </p:cNvGraphicFramePr>
          <p:nvPr>
            <p:ph idx="1"/>
            <p:extLst>
              <p:ext uri="{D42A27DB-BD31-4B8C-83A1-F6EECF244321}">
                <p14:modId xmlns:p14="http://schemas.microsoft.com/office/powerpoint/2010/main" val="3301179584"/>
              </p:ext>
            </p:extLst>
          </p:nvPr>
        </p:nvGraphicFramePr>
        <p:xfrm>
          <a:off x="6157079" y="771753"/>
          <a:ext cx="5185500" cy="5316102"/>
        </p:xfrm>
        <a:graphic>
          <a:graphicData uri="http://schemas.openxmlformats.org/drawingml/2006/table">
            <a:tbl>
              <a:tblPr firstRow="1" bandRow="1">
                <a:tableStyleId>{69012ECD-51FC-41F1-AA8D-1B2483CD663E}</a:tableStyleId>
              </a:tblPr>
              <a:tblGrid>
                <a:gridCol w="1728500">
                  <a:extLst>
                    <a:ext uri="{9D8B030D-6E8A-4147-A177-3AD203B41FA5}">
                      <a16:colId xmlns:a16="http://schemas.microsoft.com/office/drawing/2014/main" val="2765551745"/>
                    </a:ext>
                  </a:extLst>
                </a:gridCol>
                <a:gridCol w="1728500">
                  <a:extLst>
                    <a:ext uri="{9D8B030D-6E8A-4147-A177-3AD203B41FA5}">
                      <a16:colId xmlns:a16="http://schemas.microsoft.com/office/drawing/2014/main" val="3024085841"/>
                    </a:ext>
                  </a:extLst>
                </a:gridCol>
                <a:gridCol w="1728500">
                  <a:extLst>
                    <a:ext uri="{9D8B030D-6E8A-4147-A177-3AD203B41FA5}">
                      <a16:colId xmlns:a16="http://schemas.microsoft.com/office/drawing/2014/main" val="1789742781"/>
                    </a:ext>
                  </a:extLst>
                </a:gridCol>
              </a:tblGrid>
              <a:tr h="338018">
                <a:tc>
                  <a:txBody>
                    <a:bodyPr/>
                    <a:lstStyle/>
                    <a:p>
                      <a:r>
                        <a:rPr lang="en-GB" sz="1500"/>
                        <a:t>Metric</a:t>
                      </a:r>
                    </a:p>
                  </a:txBody>
                  <a:tcPr marL="76822" marR="76822" marT="38411" marB="38411">
                    <a:solidFill>
                      <a:srgbClr val="3C8494"/>
                    </a:solidFill>
                  </a:tcPr>
                </a:tc>
                <a:tc>
                  <a:txBody>
                    <a:bodyPr/>
                    <a:lstStyle/>
                    <a:p>
                      <a:pPr algn="ctr"/>
                      <a:r>
                        <a:rPr lang="en-GB" sz="1500"/>
                        <a:t>At Baseline</a:t>
                      </a:r>
                    </a:p>
                  </a:txBody>
                  <a:tcPr marL="76822" marR="76822" marT="38411" marB="38411">
                    <a:solidFill>
                      <a:srgbClr val="3C8494"/>
                    </a:solidFill>
                  </a:tcPr>
                </a:tc>
                <a:tc>
                  <a:txBody>
                    <a:bodyPr/>
                    <a:lstStyle/>
                    <a:p>
                      <a:pPr algn="ctr"/>
                      <a:r>
                        <a:rPr lang="en-GB" sz="1500"/>
                        <a:t>At Last Episode</a:t>
                      </a:r>
                    </a:p>
                  </a:txBody>
                  <a:tcPr marL="76822" marR="76822" marT="38411" marB="38411">
                    <a:solidFill>
                      <a:srgbClr val="3C8494"/>
                    </a:solidFill>
                  </a:tcPr>
                </a:tc>
                <a:extLst>
                  <a:ext uri="{0D108BD9-81ED-4DB2-BD59-A6C34878D82A}">
                    <a16:rowId xmlns:a16="http://schemas.microsoft.com/office/drawing/2014/main" val="2532894016"/>
                  </a:ext>
                </a:extLst>
              </a:tr>
              <a:tr h="338018">
                <a:tc>
                  <a:txBody>
                    <a:bodyPr/>
                    <a:lstStyle/>
                    <a:p>
                      <a:r>
                        <a:rPr lang="en-GB" sz="1500" b="1"/>
                        <a:t>PRC</a:t>
                      </a:r>
                    </a:p>
                  </a:txBody>
                  <a:tcPr marL="76822" marR="76822" marT="38411" marB="38411"/>
                </a:tc>
                <a:tc>
                  <a:txBody>
                    <a:bodyPr/>
                    <a:lstStyle/>
                    <a:p>
                      <a:pPr algn="ctr"/>
                      <a:endParaRPr lang="en-GB" sz="1500"/>
                    </a:p>
                  </a:txBody>
                  <a:tcPr marL="76822" marR="76822" marT="38411" marB="38411"/>
                </a:tc>
                <a:tc>
                  <a:txBody>
                    <a:bodyPr/>
                    <a:lstStyle/>
                    <a:p>
                      <a:pPr algn="ctr"/>
                      <a:endParaRPr lang="en-GB" sz="1500"/>
                    </a:p>
                  </a:txBody>
                  <a:tcPr marL="76822" marR="76822" marT="38411" marB="38411"/>
                </a:tc>
                <a:extLst>
                  <a:ext uri="{0D108BD9-81ED-4DB2-BD59-A6C34878D82A}">
                    <a16:rowId xmlns:a16="http://schemas.microsoft.com/office/drawing/2014/main" val="3788963013"/>
                  </a:ext>
                </a:extLst>
              </a:tr>
              <a:tr h="568485">
                <a:tc>
                  <a:txBody>
                    <a:bodyPr/>
                    <a:lstStyle/>
                    <a:p>
                      <a:r>
                        <a:rPr lang="en-GB" sz="1500"/>
                        <a:t>Chesterfield HARP</a:t>
                      </a:r>
                    </a:p>
                  </a:txBody>
                  <a:tcPr marL="76822" marR="76822" marT="38411" marB="38411"/>
                </a:tc>
                <a:tc>
                  <a:txBody>
                    <a:bodyPr/>
                    <a:lstStyle/>
                    <a:p>
                      <a:pPr algn="ctr"/>
                      <a:r>
                        <a:rPr lang="en-GB" sz="1500"/>
                        <a:t>18.5</a:t>
                      </a:r>
                    </a:p>
                  </a:txBody>
                  <a:tcPr marL="76822" marR="76822" marT="38411" marB="38411"/>
                </a:tc>
                <a:tc>
                  <a:txBody>
                    <a:bodyPr/>
                    <a:lstStyle/>
                    <a:p>
                      <a:pPr algn="ctr"/>
                      <a:r>
                        <a:rPr lang="en-GB" sz="1500"/>
                        <a:t>21.3</a:t>
                      </a:r>
                    </a:p>
                  </a:txBody>
                  <a:tcPr marL="76822" marR="76822" marT="38411" marB="38411"/>
                </a:tc>
                <a:extLst>
                  <a:ext uri="{0D108BD9-81ED-4DB2-BD59-A6C34878D82A}">
                    <a16:rowId xmlns:a16="http://schemas.microsoft.com/office/drawing/2014/main" val="1736800654"/>
                  </a:ext>
                </a:extLst>
              </a:tr>
              <a:tr h="338018">
                <a:tc>
                  <a:txBody>
                    <a:bodyPr/>
                    <a:lstStyle/>
                    <a:p>
                      <a:r>
                        <a:rPr lang="en-GB" sz="1500"/>
                        <a:t>Other Clients</a:t>
                      </a:r>
                    </a:p>
                  </a:txBody>
                  <a:tcPr marL="76822" marR="76822" marT="38411" marB="38411"/>
                </a:tc>
                <a:tc>
                  <a:txBody>
                    <a:bodyPr/>
                    <a:lstStyle/>
                    <a:p>
                      <a:pPr algn="ctr"/>
                      <a:r>
                        <a:rPr lang="en-GB" sz="1500"/>
                        <a:t>18.7</a:t>
                      </a:r>
                    </a:p>
                  </a:txBody>
                  <a:tcPr marL="76822" marR="76822" marT="38411" marB="38411"/>
                </a:tc>
                <a:tc>
                  <a:txBody>
                    <a:bodyPr/>
                    <a:lstStyle/>
                    <a:p>
                      <a:pPr algn="ctr"/>
                      <a:r>
                        <a:rPr lang="en-GB" sz="1500"/>
                        <a:t>21.0</a:t>
                      </a:r>
                    </a:p>
                  </a:txBody>
                  <a:tcPr marL="76822" marR="76822" marT="38411" marB="38411"/>
                </a:tc>
                <a:extLst>
                  <a:ext uri="{0D108BD9-81ED-4DB2-BD59-A6C34878D82A}">
                    <a16:rowId xmlns:a16="http://schemas.microsoft.com/office/drawing/2014/main" val="2190985246"/>
                  </a:ext>
                </a:extLst>
              </a:tr>
              <a:tr h="338018">
                <a:tc>
                  <a:txBody>
                    <a:bodyPr/>
                    <a:lstStyle/>
                    <a:p>
                      <a:r>
                        <a:rPr lang="en-GB" sz="1500" b="1"/>
                        <a:t>SRC</a:t>
                      </a:r>
                    </a:p>
                  </a:txBody>
                  <a:tcPr marL="76822" marR="76822" marT="38411" marB="38411"/>
                </a:tc>
                <a:tc>
                  <a:txBody>
                    <a:bodyPr/>
                    <a:lstStyle/>
                    <a:p>
                      <a:pPr algn="ctr"/>
                      <a:endParaRPr lang="en-GB" sz="1500"/>
                    </a:p>
                  </a:txBody>
                  <a:tcPr marL="76822" marR="76822" marT="38411" marB="38411"/>
                </a:tc>
                <a:tc>
                  <a:txBody>
                    <a:bodyPr/>
                    <a:lstStyle/>
                    <a:p>
                      <a:pPr algn="ctr"/>
                      <a:endParaRPr lang="en-GB" sz="1500"/>
                    </a:p>
                  </a:txBody>
                  <a:tcPr marL="76822" marR="76822" marT="38411" marB="38411"/>
                </a:tc>
                <a:extLst>
                  <a:ext uri="{0D108BD9-81ED-4DB2-BD59-A6C34878D82A}">
                    <a16:rowId xmlns:a16="http://schemas.microsoft.com/office/drawing/2014/main" val="1309295377"/>
                  </a:ext>
                </a:extLst>
              </a:tr>
              <a:tr h="568485">
                <a:tc>
                  <a:txBody>
                    <a:bodyPr/>
                    <a:lstStyle/>
                    <a:p>
                      <a:r>
                        <a:rPr lang="en-GB" sz="1500"/>
                        <a:t>Chesterfield HARP</a:t>
                      </a:r>
                    </a:p>
                  </a:txBody>
                  <a:tcPr marL="76822" marR="76822" marT="38411" marB="38411"/>
                </a:tc>
                <a:tc>
                  <a:txBody>
                    <a:bodyPr/>
                    <a:lstStyle/>
                    <a:p>
                      <a:pPr algn="ctr"/>
                      <a:r>
                        <a:rPr lang="en-GB" sz="1500"/>
                        <a:t>19.7</a:t>
                      </a:r>
                    </a:p>
                  </a:txBody>
                  <a:tcPr marL="76822" marR="76822" marT="38411" marB="38411"/>
                </a:tc>
                <a:tc>
                  <a:txBody>
                    <a:bodyPr/>
                    <a:lstStyle/>
                    <a:p>
                      <a:pPr algn="ctr"/>
                      <a:r>
                        <a:rPr lang="en-GB" sz="1500"/>
                        <a:t>22.1</a:t>
                      </a:r>
                    </a:p>
                  </a:txBody>
                  <a:tcPr marL="76822" marR="76822" marT="38411" marB="38411"/>
                </a:tc>
                <a:extLst>
                  <a:ext uri="{0D108BD9-81ED-4DB2-BD59-A6C34878D82A}">
                    <a16:rowId xmlns:a16="http://schemas.microsoft.com/office/drawing/2014/main" val="1870697624"/>
                  </a:ext>
                </a:extLst>
              </a:tr>
              <a:tr h="338018">
                <a:tc>
                  <a:txBody>
                    <a:bodyPr/>
                    <a:lstStyle/>
                    <a:p>
                      <a:r>
                        <a:rPr lang="en-GB" sz="1500"/>
                        <a:t>Other Clients</a:t>
                      </a:r>
                    </a:p>
                  </a:txBody>
                  <a:tcPr marL="76822" marR="76822" marT="38411" marB="38411"/>
                </a:tc>
                <a:tc>
                  <a:txBody>
                    <a:bodyPr/>
                    <a:lstStyle/>
                    <a:p>
                      <a:pPr algn="ctr"/>
                      <a:r>
                        <a:rPr lang="en-GB" sz="1500"/>
                        <a:t>18.9</a:t>
                      </a:r>
                    </a:p>
                  </a:txBody>
                  <a:tcPr marL="76822" marR="76822" marT="38411" marB="38411"/>
                </a:tc>
                <a:tc>
                  <a:txBody>
                    <a:bodyPr/>
                    <a:lstStyle/>
                    <a:p>
                      <a:pPr algn="ctr"/>
                      <a:r>
                        <a:rPr lang="en-GB" sz="1500"/>
                        <a:t>21.5</a:t>
                      </a:r>
                    </a:p>
                  </a:txBody>
                  <a:tcPr marL="76822" marR="76822" marT="38411" marB="38411"/>
                </a:tc>
                <a:extLst>
                  <a:ext uri="{0D108BD9-81ED-4DB2-BD59-A6C34878D82A}">
                    <a16:rowId xmlns:a16="http://schemas.microsoft.com/office/drawing/2014/main" val="1414855084"/>
                  </a:ext>
                </a:extLst>
              </a:tr>
              <a:tr h="338018">
                <a:tc>
                  <a:txBody>
                    <a:bodyPr/>
                    <a:lstStyle/>
                    <a:p>
                      <a:r>
                        <a:rPr lang="en-GB" sz="1500" b="1"/>
                        <a:t>RGPS*</a:t>
                      </a:r>
                    </a:p>
                  </a:txBody>
                  <a:tcPr marL="76822" marR="76822" marT="38411" marB="38411"/>
                </a:tc>
                <a:tc>
                  <a:txBody>
                    <a:bodyPr/>
                    <a:lstStyle/>
                    <a:p>
                      <a:pPr algn="ctr"/>
                      <a:endParaRPr lang="en-GB" sz="1500"/>
                    </a:p>
                  </a:txBody>
                  <a:tcPr marL="76822" marR="76822" marT="38411" marB="38411"/>
                </a:tc>
                <a:tc>
                  <a:txBody>
                    <a:bodyPr/>
                    <a:lstStyle/>
                    <a:p>
                      <a:pPr algn="ctr"/>
                      <a:endParaRPr lang="en-GB" sz="1500"/>
                    </a:p>
                  </a:txBody>
                  <a:tcPr marL="76822" marR="76822" marT="38411" marB="38411"/>
                </a:tc>
                <a:extLst>
                  <a:ext uri="{0D108BD9-81ED-4DB2-BD59-A6C34878D82A}">
                    <a16:rowId xmlns:a16="http://schemas.microsoft.com/office/drawing/2014/main" val="2823246410"/>
                  </a:ext>
                </a:extLst>
              </a:tr>
              <a:tr h="568485">
                <a:tc>
                  <a:txBody>
                    <a:bodyPr/>
                    <a:lstStyle/>
                    <a:p>
                      <a:r>
                        <a:rPr lang="en-GB" sz="1500"/>
                        <a:t>Chesterfield HARP</a:t>
                      </a:r>
                    </a:p>
                  </a:txBody>
                  <a:tcPr marL="76822" marR="76822" marT="38411" marB="38411"/>
                </a:tc>
                <a:tc>
                  <a:txBody>
                    <a:bodyPr/>
                    <a:lstStyle/>
                    <a:p>
                      <a:pPr algn="ctr"/>
                      <a:r>
                        <a:rPr lang="en-GB" sz="1500"/>
                        <a:t>9.6</a:t>
                      </a:r>
                    </a:p>
                  </a:txBody>
                  <a:tcPr marL="76822" marR="76822" marT="38411" marB="38411"/>
                </a:tc>
                <a:tc>
                  <a:txBody>
                    <a:bodyPr/>
                    <a:lstStyle/>
                    <a:p>
                      <a:pPr algn="ctr"/>
                      <a:r>
                        <a:rPr lang="en-GB" sz="1500"/>
                        <a:t>11.6</a:t>
                      </a:r>
                    </a:p>
                  </a:txBody>
                  <a:tcPr marL="76822" marR="76822" marT="38411" marB="38411"/>
                </a:tc>
                <a:extLst>
                  <a:ext uri="{0D108BD9-81ED-4DB2-BD59-A6C34878D82A}">
                    <a16:rowId xmlns:a16="http://schemas.microsoft.com/office/drawing/2014/main" val="2995318903"/>
                  </a:ext>
                </a:extLst>
              </a:tr>
              <a:tr h="338018">
                <a:tc>
                  <a:txBody>
                    <a:bodyPr/>
                    <a:lstStyle/>
                    <a:p>
                      <a:r>
                        <a:rPr lang="en-GB" sz="1500"/>
                        <a:t>Other Clients</a:t>
                      </a:r>
                    </a:p>
                  </a:txBody>
                  <a:tcPr marL="76822" marR="76822" marT="38411" marB="38411"/>
                </a:tc>
                <a:tc>
                  <a:txBody>
                    <a:bodyPr/>
                    <a:lstStyle/>
                    <a:p>
                      <a:pPr algn="ctr"/>
                      <a:r>
                        <a:rPr lang="en-GB" sz="1500"/>
                        <a:t>7.5</a:t>
                      </a:r>
                    </a:p>
                  </a:txBody>
                  <a:tcPr marL="76822" marR="76822" marT="38411" marB="38411"/>
                </a:tc>
                <a:tc>
                  <a:txBody>
                    <a:bodyPr/>
                    <a:lstStyle/>
                    <a:p>
                      <a:pPr algn="ctr"/>
                      <a:r>
                        <a:rPr lang="en-GB" sz="1500"/>
                        <a:t>10.8</a:t>
                      </a:r>
                    </a:p>
                  </a:txBody>
                  <a:tcPr marL="76822" marR="76822" marT="38411" marB="38411"/>
                </a:tc>
                <a:extLst>
                  <a:ext uri="{0D108BD9-81ED-4DB2-BD59-A6C34878D82A}">
                    <a16:rowId xmlns:a16="http://schemas.microsoft.com/office/drawing/2014/main" val="1426171067"/>
                  </a:ext>
                </a:extLst>
              </a:tr>
              <a:tr h="338018">
                <a:tc>
                  <a:txBody>
                    <a:bodyPr/>
                    <a:lstStyle/>
                    <a:p>
                      <a:r>
                        <a:rPr lang="en-GB" sz="1500" b="1"/>
                        <a:t>REC-CAP Index</a:t>
                      </a:r>
                    </a:p>
                  </a:txBody>
                  <a:tcPr marL="76822" marR="76822" marT="38411" marB="38411"/>
                </a:tc>
                <a:tc>
                  <a:txBody>
                    <a:bodyPr/>
                    <a:lstStyle/>
                    <a:p>
                      <a:pPr algn="ctr"/>
                      <a:endParaRPr lang="en-GB" sz="1500"/>
                    </a:p>
                  </a:txBody>
                  <a:tcPr marL="76822" marR="76822" marT="38411" marB="38411"/>
                </a:tc>
                <a:tc>
                  <a:txBody>
                    <a:bodyPr/>
                    <a:lstStyle/>
                    <a:p>
                      <a:pPr algn="ctr"/>
                      <a:endParaRPr lang="en-GB" sz="1500"/>
                    </a:p>
                  </a:txBody>
                  <a:tcPr marL="76822" marR="76822" marT="38411" marB="38411"/>
                </a:tc>
                <a:extLst>
                  <a:ext uri="{0D108BD9-81ED-4DB2-BD59-A6C34878D82A}">
                    <a16:rowId xmlns:a16="http://schemas.microsoft.com/office/drawing/2014/main" val="135048803"/>
                  </a:ext>
                </a:extLst>
              </a:tr>
              <a:tr h="568485">
                <a:tc>
                  <a:txBody>
                    <a:bodyPr/>
                    <a:lstStyle/>
                    <a:p>
                      <a:r>
                        <a:rPr lang="en-GB" sz="1500"/>
                        <a:t>Chesterfield HARP</a:t>
                      </a:r>
                    </a:p>
                  </a:txBody>
                  <a:tcPr marL="76822" marR="76822" marT="38411" marB="38411"/>
                </a:tc>
                <a:tc>
                  <a:txBody>
                    <a:bodyPr/>
                    <a:lstStyle/>
                    <a:p>
                      <a:pPr algn="ctr"/>
                      <a:r>
                        <a:rPr lang="en-GB" sz="1500"/>
                        <a:t>28.1</a:t>
                      </a:r>
                    </a:p>
                  </a:txBody>
                  <a:tcPr marL="76822" marR="76822" marT="38411" marB="38411"/>
                </a:tc>
                <a:tc>
                  <a:txBody>
                    <a:bodyPr/>
                    <a:lstStyle/>
                    <a:p>
                      <a:pPr algn="ctr"/>
                      <a:r>
                        <a:rPr lang="en-GB" sz="1500"/>
                        <a:t>48.1</a:t>
                      </a:r>
                    </a:p>
                  </a:txBody>
                  <a:tcPr marL="76822" marR="76822" marT="38411" marB="38411"/>
                </a:tc>
                <a:extLst>
                  <a:ext uri="{0D108BD9-81ED-4DB2-BD59-A6C34878D82A}">
                    <a16:rowId xmlns:a16="http://schemas.microsoft.com/office/drawing/2014/main" val="2380181527"/>
                  </a:ext>
                </a:extLst>
              </a:tr>
              <a:tr h="338018">
                <a:tc>
                  <a:txBody>
                    <a:bodyPr/>
                    <a:lstStyle/>
                    <a:p>
                      <a:r>
                        <a:rPr lang="en-GB" sz="1500"/>
                        <a:t>Other Clients</a:t>
                      </a:r>
                    </a:p>
                  </a:txBody>
                  <a:tcPr marL="76822" marR="76822" marT="38411" marB="38411"/>
                </a:tc>
                <a:tc>
                  <a:txBody>
                    <a:bodyPr/>
                    <a:lstStyle/>
                    <a:p>
                      <a:pPr algn="ctr"/>
                      <a:r>
                        <a:rPr lang="en-GB" sz="1500"/>
                        <a:t>20.4</a:t>
                      </a:r>
                    </a:p>
                  </a:txBody>
                  <a:tcPr marL="76822" marR="76822" marT="38411" marB="38411"/>
                </a:tc>
                <a:tc>
                  <a:txBody>
                    <a:bodyPr/>
                    <a:lstStyle/>
                    <a:p>
                      <a:pPr algn="ctr"/>
                      <a:r>
                        <a:rPr lang="en-GB" sz="1500"/>
                        <a:t>45.2</a:t>
                      </a:r>
                    </a:p>
                  </a:txBody>
                  <a:tcPr marL="76822" marR="76822" marT="38411" marB="38411"/>
                </a:tc>
                <a:extLst>
                  <a:ext uri="{0D108BD9-81ED-4DB2-BD59-A6C34878D82A}">
                    <a16:rowId xmlns:a16="http://schemas.microsoft.com/office/drawing/2014/main" val="3150974987"/>
                  </a:ext>
                </a:extLst>
              </a:tr>
            </a:tbl>
          </a:graphicData>
        </a:graphic>
      </p:graphicFrame>
      <p:pic>
        <p:nvPicPr>
          <p:cNvPr id="8" name="Picture 7">
            <a:extLst>
              <a:ext uri="{FF2B5EF4-FFF2-40B4-BE49-F238E27FC236}">
                <a16:creationId xmlns:a16="http://schemas.microsoft.com/office/drawing/2014/main" id="{C8B1776D-A80C-47CC-6D9F-931DFAF10B1B}"/>
              </a:ext>
            </a:extLst>
          </p:cNvPr>
          <p:cNvPicPr>
            <a:picLocks noChangeAspect="1"/>
          </p:cNvPicPr>
          <p:nvPr/>
        </p:nvPicPr>
        <p:blipFill>
          <a:blip r:embed="rId2"/>
          <a:stretch>
            <a:fillRect/>
          </a:stretch>
        </p:blipFill>
        <p:spPr>
          <a:xfrm>
            <a:off x="0" y="6154111"/>
            <a:ext cx="2061677" cy="684499"/>
          </a:xfrm>
          <a:prstGeom prst="rect">
            <a:avLst/>
          </a:prstGeom>
        </p:spPr>
      </p:pic>
      <p:pic>
        <p:nvPicPr>
          <p:cNvPr id="9" name="Picture 8" descr="A picture containing graphics, font, graphic design, logo&#10;&#10;Description automatically generated">
            <a:extLst>
              <a:ext uri="{FF2B5EF4-FFF2-40B4-BE49-F238E27FC236}">
                <a16:creationId xmlns:a16="http://schemas.microsoft.com/office/drawing/2014/main" id="{91AAAD5A-6A8E-EC09-200F-24458B0CC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56928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6">
            <a:extLst>
              <a:ext uri="{FF2B5EF4-FFF2-40B4-BE49-F238E27FC236}">
                <a16:creationId xmlns:a16="http://schemas.microsoft.com/office/drawing/2014/main" id="{621C59ED-845E-A12D-2578-354C717E68C9}"/>
              </a:ext>
            </a:extLst>
          </p:cNvPr>
          <p:cNvSpPr>
            <a:spLocks noGrp="1"/>
          </p:cNvSpPr>
          <p:nvPr>
            <p:ph type="title"/>
          </p:nvPr>
        </p:nvSpPr>
        <p:spPr>
          <a:xfrm>
            <a:off x="838200" y="557188"/>
            <a:ext cx="10515600" cy="1133499"/>
          </a:xfrm>
        </p:spPr>
        <p:txBody>
          <a:bodyPr>
            <a:normAutofit fontScale="90000"/>
          </a:bodyPr>
          <a:lstStyle/>
          <a:p>
            <a:pPr algn="ctr"/>
            <a:r>
              <a:rPr lang="en-GB" dirty="0">
                <a:latin typeface="Arial" panose="020B0604020202020204" pitchFamily="34" charset="0"/>
                <a:cs typeface="Arial" panose="020B0604020202020204" pitchFamily="34" charset="0"/>
              </a:rPr>
              <a:t>What does a strengths-based process mean?</a:t>
            </a:r>
            <a:r>
              <a:rPr lang="en-GB" sz="5200" dirty="0">
                <a:latin typeface="Arial" panose="020B0604020202020204" pitchFamily="34" charset="0"/>
                <a:cs typeface="Arial" panose="020B0604020202020204" pitchFamily="34" charset="0"/>
              </a:rPr>
              <a:t> </a:t>
            </a:r>
          </a:p>
        </p:txBody>
      </p:sp>
      <p:graphicFrame>
        <p:nvGraphicFramePr>
          <p:cNvPr id="5" name="Content Placeholder 5">
            <a:extLst>
              <a:ext uri="{FF2B5EF4-FFF2-40B4-BE49-F238E27FC236}">
                <a16:creationId xmlns:a16="http://schemas.microsoft.com/office/drawing/2014/main" id="{37A456F3-52D3-A2E3-3BEF-3E68D3EF3DE4}"/>
              </a:ext>
            </a:extLst>
          </p:cNvPr>
          <p:cNvGraphicFramePr>
            <a:graphicFrameLocks noGrp="1"/>
          </p:cNvGraphicFramePr>
          <p:nvPr>
            <p:ph idx="1"/>
            <p:extLst>
              <p:ext uri="{D42A27DB-BD31-4B8C-83A1-F6EECF244321}">
                <p14:modId xmlns:p14="http://schemas.microsoft.com/office/powerpoint/2010/main" val="205671949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09EA640-42CB-D7B6-5AB0-8AE852696151}"/>
              </a:ext>
            </a:extLst>
          </p:cNvPr>
          <p:cNvPicPr>
            <a:picLocks noChangeAspect="1"/>
          </p:cNvPicPr>
          <p:nvPr/>
        </p:nvPicPr>
        <p:blipFill>
          <a:blip r:embed="rId7"/>
          <a:stretch>
            <a:fillRect/>
          </a:stretch>
        </p:blipFill>
        <p:spPr>
          <a:xfrm>
            <a:off x="75468" y="6061104"/>
            <a:ext cx="2400212" cy="796896"/>
          </a:xfrm>
          <a:prstGeom prst="rect">
            <a:avLst/>
          </a:prstGeom>
        </p:spPr>
      </p:pic>
      <p:pic>
        <p:nvPicPr>
          <p:cNvPr id="3" name="Picture 2" descr="A picture containing graphics, font, graphic design, logo&#10;&#10;Description automatically generated">
            <a:extLst>
              <a:ext uri="{FF2B5EF4-FFF2-40B4-BE49-F238E27FC236}">
                <a16:creationId xmlns:a16="http://schemas.microsoft.com/office/drawing/2014/main" id="{CA812338-B09E-D82C-A8AD-3BD7A2190E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4864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8194-FE01-A16B-BA6A-F8AC0487EF8F}"/>
              </a:ext>
            </a:extLst>
          </p:cNvPr>
          <p:cNvSpPr>
            <a:spLocks noGrp="1"/>
          </p:cNvSpPr>
          <p:nvPr>
            <p:ph type="title"/>
          </p:nvPr>
        </p:nvSpPr>
        <p:spPr>
          <a:xfrm>
            <a:off x="839788" y="457200"/>
            <a:ext cx="3932237" cy="2575112"/>
          </a:xfrm>
        </p:spPr>
        <p:txBody>
          <a:bodyPr>
            <a:normAutofit fontScale="90000"/>
          </a:bodyPr>
          <a:lstStyle/>
          <a:p>
            <a:r>
              <a:rPr lang="en-GB" b="1" dirty="0"/>
              <a:t>Best et al (in press) – “Bridging the gap: Building and sustaining recovery capital in the transition from prison to recovery residences </a:t>
            </a:r>
          </a:p>
        </p:txBody>
      </p:sp>
      <p:sp>
        <p:nvSpPr>
          <p:cNvPr id="3" name="Content Placeholder 2">
            <a:extLst>
              <a:ext uri="{FF2B5EF4-FFF2-40B4-BE49-F238E27FC236}">
                <a16:creationId xmlns:a16="http://schemas.microsoft.com/office/drawing/2014/main" id="{241BA1DA-0222-073E-CDD1-C8935793FC6A}"/>
              </a:ext>
            </a:extLst>
          </p:cNvPr>
          <p:cNvSpPr>
            <a:spLocks noGrp="1"/>
          </p:cNvSpPr>
          <p:nvPr>
            <p:ph idx="1"/>
          </p:nvPr>
        </p:nvSpPr>
        <p:spPr/>
        <p:txBody>
          <a:bodyPr/>
          <a:lstStyle/>
          <a:p>
            <a:r>
              <a:rPr lang="en-GB" dirty="0"/>
              <a:t>Based on the HARP Therapeutic Community Model at Chesterfield County Jail</a:t>
            </a:r>
          </a:p>
          <a:p>
            <a:r>
              <a:rPr lang="en-GB" dirty="0"/>
              <a:t>Clear evidence of recovery capital building in jail</a:t>
            </a:r>
          </a:p>
          <a:p>
            <a:r>
              <a:rPr lang="en-GB" dirty="0"/>
              <a:t>But this continued to recovery residences and clear evidence of continuing and linear evidence of growth</a:t>
            </a:r>
          </a:p>
        </p:txBody>
      </p:sp>
      <p:sp>
        <p:nvSpPr>
          <p:cNvPr id="8" name="Text Placeholder 7">
            <a:extLst>
              <a:ext uri="{FF2B5EF4-FFF2-40B4-BE49-F238E27FC236}">
                <a16:creationId xmlns:a16="http://schemas.microsoft.com/office/drawing/2014/main" id="{A7193537-39C2-FDBD-0A36-2A9F25C4D359}"/>
              </a:ext>
            </a:extLst>
          </p:cNvPr>
          <p:cNvSpPr>
            <a:spLocks noGrp="1"/>
          </p:cNvSpPr>
          <p:nvPr>
            <p:ph type="body" sz="half" idx="2"/>
          </p:nvPr>
        </p:nvSpPr>
        <p:spPr>
          <a:xfrm>
            <a:off x="839788" y="3032312"/>
            <a:ext cx="3932237" cy="953059"/>
          </a:xfrm>
        </p:spPr>
        <p:txBody>
          <a:bodyPr>
            <a:normAutofit/>
          </a:bodyPr>
          <a:lstStyle/>
          <a:p>
            <a:r>
              <a:rPr lang="en-GB" sz="2400" i="1" dirty="0"/>
              <a:t>Journal of Offender Rehabilitation</a:t>
            </a:r>
          </a:p>
        </p:txBody>
      </p:sp>
      <p:pic>
        <p:nvPicPr>
          <p:cNvPr id="1029" name="Picture 5" descr="Cover image for Journal of Offender Rehabilitation">
            <a:extLst>
              <a:ext uri="{FF2B5EF4-FFF2-40B4-BE49-F238E27FC236}">
                <a16:creationId xmlns:a16="http://schemas.microsoft.com/office/drawing/2014/main" id="{7D6D4156-D405-B5EF-EADF-BEEC17132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38" y="3896284"/>
            <a:ext cx="2567735" cy="266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7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E181-8223-D3AF-C4D9-2D3D4F60EDDC}"/>
              </a:ext>
            </a:extLst>
          </p:cNvPr>
          <p:cNvSpPr>
            <a:spLocks noGrp="1"/>
          </p:cNvSpPr>
          <p:nvPr>
            <p:ph type="title"/>
          </p:nvPr>
        </p:nvSpPr>
        <p:spPr/>
        <p:txBody>
          <a:bodyPr/>
          <a:lstStyle/>
          <a:p>
            <a:r>
              <a:rPr lang="en-GB" dirty="0"/>
              <a:t>So where are we up to now</a:t>
            </a:r>
          </a:p>
        </p:txBody>
      </p:sp>
      <p:sp>
        <p:nvSpPr>
          <p:cNvPr id="4" name="Text Placeholder 3">
            <a:extLst>
              <a:ext uri="{FF2B5EF4-FFF2-40B4-BE49-F238E27FC236}">
                <a16:creationId xmlns:a16="http://schemas.microsoft.com/office/drawing/2014/main" id="{485A1854-7FE9-79FE-2DEB-E18B82D78613}"/>
              </a:ext>
            </a:extLst>
          </p:cNvPr>
          <p:cNvSpPr>
            <a:spLocks noGrp="1"/>
          </p:cNvSpPr>
          <p:nvPr>
            <p:ph type="body" sz="half" idx="2"/>
          </p:nvPr>
        </p:nvSpPr>
        <p:spPr>
          <a:xfrm>
            <a:off x="839788" y="2286000"/>
            <a:ext cx="3932237" cy="3582988"/>
          </a:xfrm>
        </p:spPr>
        <p:txBody>
          <a:bodyPr>
            <a:normAutofit fontScale="85000" lnSpcReduction="10000"/>
          </a:bodyPr>
          <a:lstStyle/>
          <a:p>
            <a:pPr marL="285750" indent="-285750">
              <a:buFont typeface="Arial" panose="020B0604020202020204" pitchFamily="34" charset="0"/>
              <a:buChar char="•"/>
            </a:pPr>
            <a:r>
              <a:rPr lang="en-GB" sz="1700" dirty="0"/>
              <a:t>Approximately 12 000 single REC-CAP completions for approximately 4300 individuals across multiple assessment times.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Recovery residences across the US, including Michigan, Maine, Virginia, West Virginia, Florida, and Washington.</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Individuals aged from 18 to 77 years (mean age 39 years).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Approximately two-thirds are males and one-third females. Approximately one percent reported other gender than male or female. </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endParaRPr lang="en-GB" dirty="0"/>
          </a:p>
        </p:txBody>
      </p:sp>
      <p:graphicFrame>
        <p:nvGraphicFramePr>
          <p:cNvPr id="5" name="Chart 4">
            <a:extLst>
              <a:ext uri="{FF2B5EF4-FFF2-40B4-BE49-F238E27FC236}">
                <a16:creationId xmlns:a16="http://schemas.microsoft.com/office/drawing/2014/main" id="{542585B2-7981-07E6-76ED-527A7E6945B0}"/>
              </a:ext>
            </a:extLst>
          </p:cNvPr>
          <p:cNvGraphicFramePr>
            <a:graphicFrameLocks/>
          </p:cNvGraphicFramePr>
          <p:nvPr>
            <p:extLst>
              <p:ext uri="{D42A27DB-BD31-4B8C-83A1-F6EECF244321}">
                <p14:modId xmlns:p14="http://schemas.microsoft.com/office/powerpoint/2010/main" val="4288209017"/>
              </p:ext>
            </p:extLst>
          </p:nvPr>
        </p:nvGraphicFramePr>
        <p:xfrm>
          <a:off x="5107084" y="1408448"/>
          <a:ext cx="6580187" cy="4460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690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80FD-6729-EF17-C7A2-8AE152B1B4F5}"/>
              </a:ext>
            </a:extLst>
          </p:cNvPr>
          <p:cNvSpPr>
            <a:spLocks noGrp="1"/>
          </p:cNvSpPr>
          <p:nvPr>
            <p:ph type="title"/>
          </p:nvPr>
        </p:nvSpPr>
        <p:spPr/>
        <p:txBody>
          <a:bodyPr/>
          <a:lstStyle/>
          <a:p>
            <a:r>
              <a:rPr lang="en-GB" dirty="0"/>
              <a:t>Overall Recovery Capital Score (ORCS)</a:t>
            </a:r>
          </a:p>
        </p:txBody>
      </p:sp>
      <p:sp>
        <p:nvSpPr>
          <p:cNvPr id="4" name="Text Placeholder 3">
            <a:extLst>
              <a:ext uri="{FF2B5EF4-FFF2-40B4-BE49-F238E27FC236}">
                <a16:creationId xmlns:a16="http://schemas.microsoft.com/office/drawing/2014/main" id="{C177EA25-AA71-3FE0-E807-D39AB010695E}"/>
              </a:ext>
            </a:extLst>
          </p:cNvPr>
          <p:cNvSpPr>
            <a:spLocks noGrp="1"/>
          </p:cNvSpPr>
          <p:nvPr>
            <p:ph type="body" sz="half" idx="2"/>
          </p:nvPr>
        </p:nvSpPr>
        <p:spPr/>
        <p:txBody>
          <a:bodyPr/>
          <a:lstStyle/>
          <a:p>
            <a:endParaRPr lang="en-GB" dirty="0"/>
          </a:p>
          <a:p>
            <a:endParaRPr lang="en-GB" dirty="0"/>
          </a:p>
        </p:txBody>
      </p:sp>
      <p:sp>
        <p:nvSpPr>
          <p:cNvPr id="7" name="TextBox 6">
            <a:extLst>
              <a:ext uri="{FF2B5EF4-FFF2-40B4-BE49-F238E27FC236}">
                <a16:creationId xmlns:a16="http://schemas.microsoft.com/office/drawing/2014/main" id="{A6F63F67-083F-0612-DD6B-7AB259B816CA}"/>
              </a:ext>
            </a:extLst>
          </p:cNvPr>
          <p:cNvSpPr txBox="1"/>
          <p:nvPr/>
        </p:nvSpPr>
        <p:spPr>
          <a:xfrm>
            <a:off x="714375" y="2120710"/>
            <a:ext cx="3932237" cy="2862322"/>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ORCS = recovery strengths minus recovery barriers.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ORCS increased over time.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Males tend to report higher mean ORCS over time, compared to females. </a:t>
            </a:r>
          </a:p>
          <a:p>
            <a:pPr marL="285750" indent="-285750">
              <a:buFont typeface="Arial" panose="020B0604020202020204" pitchFamily="34" charset="0"/>
              <a:buChar char="•"/>
            </a:pPr>
            <a:endParaRPr lang="en-GB" dirty="0"/>
          </a:p>
        </p:txBody>
      </p:sp>
      <p:graphicFrame>
        <p:nvGraphicFramePr>
          <p:cNvPr id="9" name="Chart 8">
            <a:extLst>
              <a:ext uri="{FF2B5EF4-FFF2-40B4-BE49-F238E27FC236}">
                <a16:creationId xmlns:a16="http://schemas.microsoft.com/office/drawing/2014/main" id="{CFD95328-C4A3-5327-71F7-73A6D9CB4557}"/>
              </a:ext>
            </a:extLst>
          </p:cNvPr>
          <p:cNvGraphicFramePr>
            <a:graphicFrameLocks/>
          </p:cNvGraphicFramePr>
          <p:nvPr>
            <p:extLst>
              <p:ext uri="{D42A27DB-BD31-4B8C-83A1-F6EECF244321}">
                <p14:modId xmlns:p14="http://schemas.microsoft.com/office/powerpoint/2010/main" val="1152702915"/>
              </p:ext>
            </p:extLst>
          </p:nvPr>
        </p:nvGraphicFramePr>
        <p:xfrm>
          <a:off x="4552123" y="989012"/>
          <a:ext cx="7452540" cy="4948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354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540F-A3DE-6605-8517-838C0BE6622A}"/>
              </a:ext>
            </a:extLst>
          </p:cNvPr>
          <p:cNvSpPr>
            <a:spLocks noGrp="1"/>
          </p:cNvSpPr>
          <p:nvPr>
            <p:ph type="title"/>
          </p:nvPr>
        </p:nvSpPr>
        <p:spPr/>
        <p:txBody>
          <a:bodyPr/>
          <a:lstStyle/>
          <a:p>
            <a:r>
              <a:rPr lang="en-GB" dirty="0"/>
              <a:t>Recovery barriers and unmet needs</a:t>
            </a:r>
          </a:p>
        </p:txBody>
      </p:sp>
      <p:sp>
        <p:nvSpPr>
          <p:cNvPr id="4" name="Text Placeholder 3">
            <a:extLst>
              <a:ext uri="{FF2B5EF4-FFF2-40B4-BE49-F238E27FC236}">
                <a16:creationId xmlns:a16="http://schemas.microsoft.com/office/drawing/2014/main" id="{66AA0907-1607-5FA5-8503-487C158426CC}"/>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The mean number of barriers decreased over time.</a:t>
            </a:r>
          </a:p>
          <a:p>
            <a:pPr marL="285750" indent="-285750">
              <a:buFont typeface="Arial" panose="020B0604020202020204" pitchFamily="34" charset="0"/>
              <a:buChar char="•"/>
            </a:pPr>
            <a:r>
              <a:rPr lang="en-GB" dirty="0"/>
              <a:t> Women continuously reported more barriers compared to males.</a:t>
            </a:r>
          </a:p>
          <a:p>
            <a:endParaRPr lang="en-GB" dirty="0"/>
          </a:p>
          <a:p>
            <a:pPr marL="285750" indent="-285750">
              <a:buFont typeface="Arial" panose="020B0604020202020204" pitchFamily="34" charset="0"/>
              <a:buChar char="•"/>
            </a:pPr>
            <a:r>
              <a:rPr lang="en-GB" dirty="0"/>
              <a:t>At baseline, most unmet needs were around primary healthcare services, mental health services, and employment services. </a:t>
            </a:r>
          </a:p>
          <a:p>
            <a:pPr marL="285750" indent="-285750">
              <a:buFont typeface="Arial" panose="020B0604020202020204" pitchFamily="34" charset="0"/>
              <a:buChar char="•"/>
            </a:pPr>
            <a:r>
              <a:rPr lang="en-GB" dirty="0"/>
              <a:t>Unmet needs decreased over time across all types of service needs, however, most unmet needs remained around housing support services. </a:t>
            </a:r>
          </a:p>
        </p:txBody>
      </p:sp>
      <p:graphicFrame>
        <p:nvGraphicFramePr>
          <p:cNvPr id="5" name="Chart 4">
            <a:extLst>
              <a:ext uri="{FF2B5EF4-FFF2-40B4-BE49-F238E27FC236}">
                <a16:creationId xmlns:a16="http://schemas.microsoft.com/office/drawing/2014/main" id="{53E5403E-DBF4-DEBF-35BA-3927D01244FA}"/>
              </a:ext>
            </a:extLst>
          </p:cNvPr>
          <p:cNvGraphicFramePr>
            <a:graphicFrameLocks/>
          </p:cNvGraphicFramePr>
          <p:nvPr>
            <p:extLst>
              <p:ext uri="{D42A27DB-BD31-4B8C-83A1-F6EECF244321}">
                <p14:modId xmlns:p14="http://schemas.microsoft.com/office/powerpoint/2010/main" val="1224449934"/>
              </p:ext>
            </p:extLst>
          </p:nvPr>
        </p:nvGraphicFramePr>
        <p:xfrm>
          <a:off x="5729639" y="3155699"/>
          <a:ext cx="5733757" cy="3287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C3969A1-1B7A-A373-1941-25CB20B01C02}"/>
              </a:ext>
            </a:extLst>
          </p:cNvPr>
          <p:cNvGraphicFramePr>
            <a:graphicFrameLocks/>
          </p:cNvGraphicFramePr>
          <p:nvPr>
            <p:extLst>
              <p:ext uri="{D42A27DB-BD31-4B8C-83A1-F6EECF244321}">
                <p14:modId xmlns:p14="http://schemas.microsoft.com/office/powerpoint/2010/main" val="877860743"/>
              </p:ext>
            </p:extLst>
          </p:nvPr>
        </p:nvGraphicFramePr>
        <p:xfrm>
          <a:off x="5729639" y="314324"/>
          <a:ext cx="6008473" cy="299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978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ECA-71D6-2829-ECD9-167E94A0EF11}"/>
              </a:ext>
            </a:extLst>
          </p:cNvPr>
          <p:cNvSpPr>
            <a:spLocks noGrp="1"/>
          </p:cNvSpPr>
          <p:nvPr>
            <p:ph type="title"/>
          </p:nvPr>
        </p:nvSpPr>
        <p:spPr/>
        <p:txBody>
          <a:bodyPr/>
          <a:lstStyle/>
          <a:p>
            <a:r>
              <a:rPr lang="en-GB" dirty="0"/>
              <a:t>Pilot vulnerability score </a:t>
            </a:r>
          </a:p>
        </p:txBody>
      </p:sp>
      <p:sp>
        <p:nvSpPr>
          <p:cNvPr id="4" name="Text Placeholder 3">
            <a:extLst>
              <a:ext uri="{FF2B5EF4-FFF2-40B4-BE49-F238E27FC236}">
                <a16:creationId xmlns:a16="http://schemas.microsoft.com/office/drawing/2014/main" id="{A475EE99-39E3-EAE9-3C8E-A48038F0948A}"/>
              </a:ext>
            </a:extLst>
          </p:cNvPr>
          <p:cNvSpPr>
            <a:spLocks noGrp="1"/>
          </p:cNvSpPr>
          <p:nvPr>
            <p:ph type="body" sz="half" idx="2"/>
          </p:nvPr>
        </p:nvSpPr>
        <p:spPr>
          <a:xfrm>
            <a:off x="839788" y="2057400"/>
            <a:ext cx="4308682" cy="3811588"/>
          </a:xfrm>
        </p:spPr>
        <p:txBody>
          <a:bodyPr>
            <a:noAutofit/>
          </a:bodyPr>
          <a:lstStyle/>
          <a:p>
            <a:pPr marL="285750" indent="-285750">
              <a:buFont typeface="Arial" panose="020B0604020202020204" pitchFamily="34" charset="0"/>
              <a:buChar char="•"/>
            </a:pPr>
            <a:r>
              <a:rPr lang="en-GB" dirty="0"/>
              <a:t>A pilot vulnerability score was created based on Cloud &amp; </a:t>
            </a:r>
            <a:r>
              <a:rPr lang="en-GB" dirty="0" err="1"/>
              <a:t>Granfield’s</a:t>
            </a:r>
            <a:r>
              <a:rPr lang="en-GB" dirty="0"/>
              <a:t> (2008) conceptualisation of four factors that may impose challenges to recovery:</a:t>
            </a:r>
          </a:p>
          <a:p>
            <a:r>
              <a:rPr lang="en-GB" dirty="0"/>
              <a:t>- Having mental health difficulties</a:t>
            </a:r>
          </a:p>
          <a:p>
            <a:r>
              <a:rPr lang="en-GB" dirty="0"/>
              <a:t>- Experience of incarceration</a:t>
            </a:r>
          </a:p>
          <a:p>
            <a:r>
              <a:rPr lang="en-GB" dirty="0"/>
              <a:t>- Female gender </a:t>
            </a:r>
          </a:p>
          <a:p>
            <a:r>
              <a:rPr lang="en-GB" dirty="0"/>
              <a:t>- Being older </a:t>
            </a:r>
          </a:p>
          <a:p>
            <a:endParaRPr lang="en-GB" dirty="0"/>
          </a:p>
          <a:p>
            <a:pPr marL="285750" indent="-285750">
              <a:buFont typeface="Arial" panose="020B0604020202020204" pitchFamily="34" charset="0"/>
              <a:buChar char="•"/>
            </a:pPr>
            <a:r>
              <a:rPr lang="en-GB" dirty="0"/>
              <a:t>The pilot score could range from 0 to 4 vulnerabilities.</a:t>
            </a:r>
          </a:p>
          <a:p>
            <a:pPr marL="285750" indent="-285750">
              <a:buFont typeface="Arial" panose="020B0604020202020204" pitchFamily="34" charset="0"/>
              <a:buChar char="•"/>
            </a:pPr>
            <a:r>
              <a:rPr lang="en-GB" dirty="0"/>
              <a:t>Individuals with more vulnerabilities reported less recovery capital.</a:t>
            </a:r>
          </a:p>
        </p:txBody>
      </p:sp>
      <p:graphicFrame>
        <p:nvGraphicFramePr>
          <p:cNvPr id="5" name="Chart 4">
            <a:extLst>
              <a:ext uri="{FF2B5EF4-FFF2-40B4-BE49-F238E27FC236}">
                <a16:creationId xmlns:a16="http://schemas.microsoft.com/office/drawing/2014/main" id="{EB89FED8-8918-E2BC-A93F-B99317E85964}"/>
              </a:ext>
            </a:extLst>
          </p:cNvPr>
          <p:cNvGraphicFramePr>
            <a:graphicFrameLocks/>
          </p:cNvGraphicFramePr>
          <p:nvPr>
            <p:extLst>
              <p:ext uri="{D42A27DB-BD31-4B8C-83A1-F6EECF244321}">
                <p14:modId xmlns:p14="http://schemas.microsoft.com/office/powerpoint/2010/main" val="3719466318"/>
              </p:ext>
            </p:extLst>
          </p:nvPr>
        </p:nvGraphicFramePr>
        <p:xfrm>
          <a:off x="5411561" y="802277"/>
          <a:ext cx="5940651" cy="4961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882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0686-8829-EED6-095C-F434126A52D4}"/>
              </a:ext>
            </a:extLst>
          </p:cNvPr>
          <p:cNvSpPr>
            <a:spLocks noGrp="1"/>
          </p:cNvSpPr>
          <p:nvPr>
            <p:ph type="title"/>
          </p:nvPr>
        </p:nvSpPr>
        <p:spPr/>
        <p:txBody>
          <a:bodyPr/>
          <a:lstStyle/>
          <a:p>
            <a:r>
              <a:rPr lang="en-GB" dirty="0"/>
              <a:t>Future research around goals and discharge reasons</a:t>
            </a:r>
          </a:p>
        </p:txBody>
      </p:sp>
      <p:sp>
        <p:nvSpPr>
          <p:cNvPr id="4" name="Text Placeholder 3">
            <a:extLst>
              <a:ext uri="{FF2B5EF4-FFF2-40B4-BE49-F238E27FC236}">
                <a16:creationId xmlns:a16="http://schemas.microsoft.com/office/drawing/2014/main" id="{4C1C3C98-6244-171D-9246-F85B43770646}"/>
              </a:ext>
            </a:extLst>
          </p:cNvPr>
          <p:cNvSpPr>
            <a:spLocks noGrp="1"/>
          </p:cNvSpPr>
          <p:nvPr>
            <p:ph type="body" sz="half" idx="2"/>
          </p:nvPr>
        </p:nvSpPr>
        <p:spPr>
          <a:xfrm>
            <a:off x="716696" y="2215661"/>
            <a:ext cx="4461974" cy="3811588"/>
          </a:xfrm>
        </p:spPr>
        <p:txBody>
          <a:bodyPr>
            <a:normAutofit lnSpcReduction="10000"/>
          </a:bodyPr>
          <a:lstStyle/>
          <a:p>
            <a:pPr marL="285750" indent="-285750">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Over 98450 unique goals across 1584 individuals.</a:t>
            </a:r>
          </a:p>
          <a:p>
            <a:pPr marL="285750" indent="-285750">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Most goals were around barriers (44%), followed by personal  capital (21%), community capital (16%), and service needs (13%).</a:t>
            </a:r>
          </a:p>
          <a:p>
            <a:pPr marL="285750" indent="-285750">
              <a:buFont typeface="Arial" panose="020B0604020202020204" pitchFamily="34" charset="0"/>
              <a:buChar char="•"/>
            </a:pPr>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a:t>5504 unique discharge reasons for 3499 individuals. </a:t>
            </a:r>
          </a:p>
          <a:p>
            <a:pPr marL="285750" indent="-285750">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ea typeface="Calibri" panose="020F0502020204030204" pitchFamily="34" charset="0"/>
                <a:cs typeface="Times New Roman" panose="02020603050405020304" pitchFamily="18" charset="0"/>
              </a:rPr>
              <a:t>Three most common discharge reasons were other voluntary discharge (19%), program abandonment (17%), and recurrence of use (15%),</a:t>
            </a:r>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graphicFrame>
        <p:nvGraphicFramePr>
          <p:cNvPr id="7" name="Chart 6">
            <a:extLst>
              <a:ext uri="{FF2B5EF4-FFF2-40B4-BE49-F238E27FC236}">
                <a16:creationId xmlns:a16="http://schemas.microsoft.com/office/drawing/2014/main" id="{BF98421F-70F2-3F6E-9F18-F931825B6802}"/>
              </a:ext>
            </a:extLst>
          </p:cNvPr>
          <p:cNvGraphicFramePr/>
          <p:nvPr>
            <p:extLst>
              <p:ext uri="{D42A27DB-BD31-4B8C-83A1-F6EECF244321}">
                <p14:modId xmlns:p14="http://schemas.microsoft.com/office/powerpoint/2010/main" val="3073113789"/>
              </p:ext>
            </p:extLst>
          </p:nvPr>
        </p:nvGraphicFramePr>
        <p:xfrm>
          <a:off x="5904855" y="581017"/>
          <a:ext cx="5479915" cy="28479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9871C0D-D127-3C91-EE9F-A77459681C78}"/>
              </a:ext>
            </a:extLst>
          </p:cNvPr>
          <p:cNvGraphicFramePr/>
          <p:nvPr>
            <p:extLst>
              <p:ext uri="{D42A27DB-BD31-4B8C-83A1-F6EECF244321}">
                <p14:modId xmlns:p14="http://schemas.microsoft.com/office/powerpoint/2010/main" val="2548653568"/>
              </p:ext>
            </p:extLst>
          </p:nvPr>
        </p:nvGraphicFramePr>
        <p:xfrm>
          <a:off x="5987562" y="3578577"/>
          <a:ext cx="5397209" cy="2847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59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F5C18-3A38-4618-7D7A-C9AB6D5965FB}"/>
              </a:ext>
            </a:extLst>
          </p:cNvPr>
          <p:cNvSpPr>
            <a:spLocks noGrp="1"/>
          </p:cNvSpPr>
          <p:nvPr>
            <p:ph type="title"/>
          </p:nvPr>
        </p:nvSpPr>
        <p:spPr>
          <a:xfrm>
            <a:off x="1417947" y="381935"/>
            <a:ext cx="9356106" cy="1200329"/>
          </a:xfrm>
        </p:spPr>
        <p:txBody>
          <a:bodyPr anchor="t">
            <a:normAutofit/>
          </a:bodyPr>
          <a:lstStyle/>
          <a:p>
            <a:r>
              <a:rPr lang="en-US" sz="5600" dirty="0"/>
              <a:t>Measure, Plan, &amp; Engage (MPE)</a:t>
            </a:r>
          </a:p>
        </p:txBody>
      </p:sp>
      <p:grpSp>
        <p:nvGrpSpPr>
          <p:cNvPr id="19" name="Group 18">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7E5C5EC-46F1-F1A8-2FEA-3724225825BD}"/>
              </a:ext>
            </a:extLst>
          </p:cNvPr>
          <p:cNvSpPr txBox="1"/>
          <p:nvPr/>
        </p:nvSpPr>
        <p:spPr>
          <a:xfrm>
            <a:off x="1247245" y="3610394"/>
            <a:ext cx="3211486" cy="789703"/>
          </a:xfrm>
          <a:prstGeom prst="rect">
            <a:avLst/>
          </a:prstGeom>
          <a:noFill/>
        </p:spPr>
        <p:txBody>
          <a:bodyPr wrap="square" rtlCol="0">
            <a:spAutoFit/>
          </a:bodyPr>
          <a:lstStyle/>
          <a:p>
            <a:pPr algn="ctr" defTabSz="768096">
              <a:spcAft>
                <a:spcPts val="600"/>
              </a:spcAft>
            </a:pPr>
            <a:r>
              <a:rPr lang="en-US" sz="2016" kern="1200" dirty="0">
                <a:solidFill>
                  <a:schemeClr val="accent2"/>
                </a:solidFill>
                <a:effectLst>
                  <a:outerShdw blurRad="38100" dist="38100" dir="2700000" algn="tl">
                    <a:srgbClr val="000000">
                      <a:alpha val="43137"/>
                    </a:srgbClr>
                  </a:outerShdw>
                </a:effectLst>
                <a:latin typeface="+mn-lt"/>
                <a:ea typeface="+mn-ea"/>
                <a:cs typeface="+mn-cs"/>
              </a:rPr>
              <a:t>REC-CAP</a:t>
            </a:r>
          </a:p>
          <a:p>
            <a:pPr algn="ctr" defTabSz="768096">
              <a:spcAft>
                <a:spcPts val="600"/>
              </a:spcAft>
            </a:pPr>
            <a:r>
              <a:rPr lang="en-US" sz="2016" kern="1200" dirty="0">
                <a:solidFill>
                  <a:schemeClr val="accent2"/>
                </a:solidFill>
                <a:effectLst>
                  <a:outerShdw blurRad="38100" dist="38100" dir="2700000" algn="tl">
                    <a:srgbClr val="000000">
                      <a:alpha val="43137"/>
                    </a:srgbClr>
                  </a:outerShdw>
                </a:effectLst>
                <a:latin typeface="+mn-lt"/>
                <a:ea typeface="+mn-ea"/>
                <a:cs typeface="+mn-cs"/>
              </a:rPr>
              <a:t>EVALUATION</a:t>
            </a:r>
            <a:endParaRPr lang="en-US" sz="2400" dirty="0">
              <a:solidFill>
                <a:schemeClr val="accent2"/>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DAC612B4-E0D0-1E62-EB16-29CADC007712}"/>
              </a:ext>
            </a:extLst>
          </p:cNvPr>
          <p:cNvSpPr txBox="1"/>
          <p:nvPr/>
        </p:nvSpPr>
        <p:spPr>
          <a:xfrm>
            <a:off x="4291962" y="3629979"/>
            <a:ext cx="2933134" cy="789703"/>
          </a:xfrm>
          <a:prstGeom prst="rect">
            <a:avLst/>
          </a:prstGeom>
          <a:noFill/>
        </p:spPr>
        <p:txBody>
          <a:bodyPr wrap="square" rtlCol="0">
            <a:spAutoFit/>
          </a:bodyPr>
          <a:lstStyle/>
          <a:p>
            <a:pPr algn="ctr" defTabSz="768096">
              <a:spcAft>
                <a:spcPts val="600"/>
              </a:spcAft>
            </a:pPr>
            <a:r>
              <a:rPr lang="en-US" sz="2016" kern="1200" cap="all" dirty="0">
                <a:solidFill>
                  <a:schemeClr val="accent2"/>
                </a:solidFill>
                <a:effectLst>
                  <a:outerShdw blurRad="38100" dist="38100" dir="2700000" algn="tl">
                    <a:srgbClr val="000000">
                      <a:alpha val="43137"/>
                    </a:srgbClr>
                  </a:outerShdw>
                </a:effectLst>
                <a:latin typeface="+mn-lt"/>
                <a:ea typeface="+mn-ea"/>
                <a:cs typeface="+mn-cs"/>
              </a:rPr>
              <a:t>Recovery</a:t>
            </a:r>
          </a:p>
          <a:p>
            <a:pPr algn="ctr" defTabSz="768096">
              <a:spcAft>
                <a:spcPts val="600"/>
              </a:spcAft>
            </a:pPr>
            <a:r>
              <a:rPr lang="en-US" sz="2016" kern="1200" cap="all" dirty="0">
                <a:solidFill>
                  <a:schemeClr val="accent2"/>
                </a:solidFill>
                <a:effectLst>
                  <a:outerShdw blurRad="38100" dist="38100" dir="2700000" algn="tl">
                    <a:srgbClr val="000000">
                      <a:alpha val="43137"/>
                    </a:srgbClr>
                  </a:outerShdw>
                </a:effectLst>
                <a:latin typeface="+mn-lt"/>
                <a:ea typeface="+mn-ea"/>
                <a:cs typeface="+mn-cs"/>
              </a:rPr>
              <a:t>Planning</a:t>
            </a:r>
            <a:endParaRPr lang="en-US" sz="2400" cap="all" dirty="0">
              <a:solidFill>
                <a:schemeClr val="accent2"/>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38ED7AB2-46F5-5842-5D65-83B8E2FB65D7}"/>
              </a:ext>
            </a:extLst>
          </p:cNvPr>
          <p:cNvSpPr txBox="1"/>
          <p:nvPr/>
        </p:nvSpPr>
        <p:spPr>
          <a:xfrm>
            <a:off x="7225102" y="3660837"/>
            <a:ext cx="3319073" cy="789703"/>
          </a:xfrm>
          <a:prstGeom prst="rect">
            <a:avLst/>
          </a:prstGeom>
          <a:noFill/>
        </p:spPr>
        <p:txBody>
          <a:bodyPr wrap="square" rtlCol="0">
            <a:spAutoFit/>
          </a:bodyPr>
          <a:lstStyle/>
          <a:p>
            <a:pPr algn="ctr" defTabSz="768096">
              <a:spcAft>
                <a:spcPts val="600"/>
              </a:spcAft>
            </a:pPr>
            <a:r>
              <a:rPr lang="en-US" sz="2016" kern="1200" cap="all" dirty="0">
                <a:solidFill>
                  <a:schemeClr val="accent2"/>
                </a:solidFill>
                <a:effectLst>
                  <a:outerShdw blurRad="38100" dist="38100" dir="2700000" algn="tl">
                    <a:srgbClr val="000000">
                      <a:alpha val="43137"/>
                    </a:srgbClr>
                  </a:outerShdw>
                </a:effectLst>
                <a:latin typeface="+mn-lt"/>
                <a:ea typeface="+mn-ea"/>
                <a:cs typeface="+mn-cs"/>
              </a:rPr>
              <a:t>Navigational</a:t>
            </a:r>
          </a:p>
          <a:p>
            <a:pPr algn="ctr" defTabSz="768096">
              <a:spcAft>
                <a:spcPts val="600"/>
              </a:spcAft>
            </a:pPr>
            <a:r>
              <a:rPr lang="en-US" sz="2016" kern="1200" cap="all" dirty="0">
                <a:solidFill>
                  <a:schemeClr val="accent2"/>
                </a:solidFill>
                <a:effectLst>
                  <a:outerShdw blurRad="38100" dist="38100" dir="2700000" algn="tl">
                    <a:srgbClr val="000000">
                      <a:alpha val="43137"/>
                    </a:srgbClr>
                  </a:outerShdw>
                </a:effectLst>
                <a:latin typeface="+mn-lt"/>
                <a:ea typeface="+mn-ea"/>
                <a:cs typeface="+mn-cs"/>
              </a:rPr>
              <a:t>Support</a:t>
            </a:r>
            <a:endParaRPr lang="en-US" sz="2400" cap="all" dirty="0">
              <a:solidFill>
                <a:schemeClr val="accent2"/>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70EC27AF-F310-B327-2022-079E47F89910}"/>
              </a:ext>
            </a:extLst>
          </p:cNvPr>
          <p:cNvSpPr txBox="1"/>
          <p:nvPr/>
        </p:nvSpPr>
        <p:spPr>
          <a:xfrm>
            <a:off x="1684348" y="4565294"/>
            <a:ext cx="2331975" cy="919739"/>
          </a:xfrm>
          <a:prstGeom prst="rect">
            <a:avLst/>
          </a:prstGeom>
          <a:noFill/>
        </p:spPr>
        <p:txBody>
          <a:bodyPr wrap="square" rtlCol="0">
            <a:spAutoFit/>
          </a:bodyPr>
          <a:lstStyle/>
          <a:p>
            <a:pPr algn="ctr" defTabSz="768096">
              <a:spcAft>
                <a:spcPts val="600"/>
              </a:spcAft>
            </a:pPr>
            <a:r>
              <a:rPr lang="en-US" sz="1344" kern="1200" dirty="0">
                <a:solidFill>
                  <a:schemeClr val="tx1"/>
                </a:solidFill>
                <a:latin typeface="+mn-lt"/>
                <a:ea typeface="+mn-ea"/>
                <a:cs typeface="+mn-cs"/>
              </a:rPr>
              <a:t>Measures seven (7) domains of Recovery Capital at 90-day intervals, reporting longitudinal growth over time</a:t>
            </a:r>
            <a:endParaRPr lang="en-US" sz="1600" dirty="0"/>
          </a:p>
        </p:txBody>
      </p:sp>
      <p:sp>
        <p:nvSpPr>
          <p:cNvPr id="11" name="TextBox 10">
            <a:extLst>
              <a:ext uri="{FF2B5EF4-FFF2-40B4-BE49-F238E27FC236}">
                <a16:creationId xmlns:a16="http://schemas.microsoft.com/office/drawing/2014/main" id="{866BA569-C52B-88FA-6648-C2498AB8C287}"/>
              </a:ext>
            </a:extLst>
          </p:cNvPr>
          <p:cNvSpPr txBox="1"/>
          <p:nvPr/>
        </p:nvSpPr>
        <p:spPr>
          <a:xfrm>
            <a:off x="4468550" y="4565294"/>
            <a:ext cx="2795129" cy="919739"/>
          </a:xfrm>
          <a:prstGeom prst="rect">
            <a:avLst/>
          </a:prstGeom>
          <a:noFill/>
        </p:spPr>
        <p:txBody>
          <a:bodyPr wrap="square" rtlCol="0">
            <a:spAutoFit/>
          </a:bodyPr>
          <a:lstStyle/>
          <a:p>
            <a:pPr algn="ctr" defTabSz="768096">
              <a:spcAft>
                <a:spcPts val="600"/>
              </a:spcAft>
            </a:pPr>
            <a:r>
              <a:rPr lang="en-US" sz="1344" kern="1200" dirty="0">
                <a:solidFill>
                  <a:schemeClr val="tx1"/>
                </a:solidFill>
                <a:latin typeface="+mn-lt"/>
                <a:ea typeface="+mn-ea"/>
                <a:cs typeface="+mn-cs"/>
              </a:rPr>
              <a:t>Utilizes REC-CAP Results to suggest a Recovery Plan focused on resolving Barriers &amp; Unmet Service Needs and building Recovery Strengths</a:t>
            </a:r>
            <a:endParaRPr lang="en-US" sz="1600" dirty="0"/>
          </a:p>
        </p:txBody>
      </p:sp>
      <p:sp>
        <p:nvSpPr>
          <p:cNvPr id="12" name="TextBox 11">
            <a:extLst>
              <a:ext uri="{FF2B5EF4-FFF2-40B4-BE49-F238E27FC236}">
                <a16:creationId xmlns:a16="http://schemas.microsoft.com/office/drawing/2014/main" id="{B3EBBE49-C597-C505-B36F-9379F44E138F}"/>
              </a:ext>
            </a:extLst>
          </p:cNvPr>
          <p:cNvSpPr txBox="1"/>
          <p:nvPr/>
        </p:nvSpPr>
        <p:spPr>
          <a:xfrm>
            <a:off x="7597397" y="4565288"/>
            <a:ext cx="2574470" cy="919739"/>
          </a:xfrm>
          <a:prstGeom prst="rect">
            <a:avLst/>
          </a:prstGeom>
          <a:noFill/>
        </p:spPr>
        <p:txBody>
          <a:bodyPr wrap="square" rtlCol="0">
            <a:spAutoFit/>
          </a:bodyPr>
          <a:lstStyle/>
          <a:p>
            <a:pPr algn="ctr" defTabSz="768096">
              <a:spcAft>
                <a:spcPts val="600"/>
              </a:spcAft>
            </a:pPr>
            <a:r>
              <a:rPr lang="en-US" sz="1344" kern="1200" dirty="0">
                <a:solidFill>
                  <a:schemeClr val="tx1"/>
                </a:solidFill>
                <a:latin typeface="+mn-lt"/>
                <a:ea typeface="+mn-ea"/>
                <a:cs typeface="+mn-cs"/>
              </a:rPr>
              <a:t>Delivers a structured RSS where-in a Navigator mentors, monitors &amp; measures Client’s engagement in their Recovery Plan</a:t>
            </a:r>
            <a:endParaRPr lang="en-US" sz="1600" dirty="0"/>
          </a:p>
        </p:txBody>
      </p:sp>
      <p:pic>
        <p:nvPicPr>
          <p:cNvPr id="13" name="Graphic 12" descr="Bar graph with upward trend">
            <a:extLst>
              <a:ext uri="{FF2B5EF4-FFF2-40B4-BE49-F238E27FC236}">
                <a16:creationId xmlns:a16="http://schemas.microsoft.com/office/drawing/2014/main" id="{31B9B241-882E-8B81-92E7-FACBFC4F2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8805" y="1516311"/>
            <a:ext cx="2160036" cy="2160036"/>
          </a:xfrm>
          <a:prstGeom prst="rect">
            <a:avLst/>
          </a:prstGeom>
        </p:spPr>
      </p:pic>
      <p:pic>
        <p:nvPicPr>
          <p:cNvPr id="14" name="Graphic 13" descr="Playbook">
            <a:extLst>
              <a:ext uri="{FF2B5EF4-FFF2-40B4-BE49-F238E27FC236}">
                <a16:creationId xmlns:a16="http://schemas.microsoft.com/office/drawing/2014/main" id="{2AACCED5-54E9-9BDA-0DD3-A55C6BCF58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3695" y="1310295"/>
            <a:ext cx="2062207" cy="2468880"/>
          </a:xfrm>
          <a:prstGeom prst="rect">
            <a:avLst/>
          </a:prstGeom>
        </p:spPr>
      </p:pic>
      <p:pic>
        <p:nvPicPr>
          <p:cNvPr id="16" name="Graphic 15" descr="Social network">
            <a:extLst>
              <a:ext uri="{FF2B5EF4-FFF2-40B4-BE49-F238E27FC236}">
                <a16:creationId xmlns:a16="http://schemas.microsoft.com/office/drawing/2014/main" id="{6667FEE7-C66C-39CE-29D3-D3BDDB6445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89344" y="1310295"/>
            <a:ext cx="2190576" cy="2377440"/>
          </a:xfrm>
          <a:prstGeom prst="rect">
            <a:avLst/>
          </a:prstGeom>
        </p:spPr>
      </p:pic>
      <p:pic>
        <p:nvPicPr>
          <p:cNvPr id="18" name="Picture 17">
            <a:extLst>
              <a:ext uri="{FF2B5EF4-FFF2-40B4-BE49-F238E27FC236}">
                <a16:creationId xmlns:a16="http://schemas.microsoft.com/office/drawing/2014/main" id="{9AE99D49-C844-EC67-0512-0D1C253396D2}"/>
              </a:ext>
            </a:extLst>
          </p:cNvPr>
          <p:cNvPicPr>
            <a:picLocks noChangeAspect="1"/>
          </p:cNvPicPr>
          <p:nvPr/>
        </p:nvPicPr>
        <p:blipFill>
          <a:blip r:embed="rId8"/>
          <a:stretch>
            <a:fillRect/>
          </a:stretch>
        </p:blipFill>
        <p:spPr>
          <a:xfrm>
            <a:off x="0" y="6024531"/>
            <a:ext cx="2400212" cy="796896"/>
          </a:xfrm>
          <a:prstGeom prst="rect">
            <a:avLst/>
          </a:prstGeom>
        </p:spPr>
      </p:pic>
      <p:pic>
        <p:nvPicPr>
          <p:cNvPr id="23" name="Picture 22" descr="A picture containing graphics, font, graphic design, logo&#10;&#10;Description automatically generated">
            <a:extLst>
              <a:ext uri="{FF2B5EF4-FFF2-40B4-BE49-F238E27FC236}">
                <a16:creationId xmlns:a16="http://schemas.microsoft.com/office/drawing/2014/main" id="{5F90E21A-A8BB-E3D6-C109-6C33DE8F15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94119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1765A9-677C-B3D4-0846-EA0A6EF882F4}"/>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kern="1200">
                <a:solidFill>
                  <a:schemeClr val="tx1"/>
                </a:solidFill>
                <a:effectLst>
                  <a:outerShdw blurRad="38100" dist="38100" dir="2700000" algn="tl">
                    <a:srgbClr val="000000">
                      <a:alpha val="43137"/>
                    </a:srgbClr>
                  </a:outerShdw>
                </a:effectLst>
                <a:latin typeface="+mj-lt"/>
                <a:ea typeface="+mj-ea"/>
                <a:cs typeface="+mj-cs"/>
              </a:rPr>
              <a:t>What is the point of the Engagement component?</a:t>
            </a:r>
          </a:p>
        </p:txBody>
      </p:sp>
      <p:cxnSp>
        <p:nvCxnSpPr>
          <p:cNvPr id="17" name="Straight Connector 1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B58BD19-0B41-31E4-ECDA-94033C76A844}"/>
              </a:ext>
            </a:extLst>
          </p:cNvPr>
          <p:cNvSpPr>
            <a:spLocks noGrp="1"/>
          </p:cNvSpPr>
          <p:nvPr>
            <p:ph type="body" sz="half" idx="2"/>
          </p:nvPr>
        </p:nvSpPr>
        <p:spPr>
          <a:xfrm>
            <a:off x="761840" y="2551176"/>
            <a:ext cx="4544762" cy="3602935"/>
          </a:xfrm>
        </p:spPr>
        <p:txBody>
          <a:bodyPr vert="horz" lIns="91440" tIns="45720" rIns="91440" bIns="45720" rtlCol="0">
            <a:normAutofit/>
          </a:bodyPr>
          <a:lstStyle/>
          <a:p>
            <a:pPr marL="342900" indent="-228600">
              <a:buFont typeface="Arial" panose="020B0604020202020204" pitchFamily="34" charset="0"/>
              <a:buChar char="•"/>
            </a:pPr>
            <a:r>
              <a:rPr lang="en-US" sz="2000"/>
              <a:t>Identify and engage community assets </a:t>
            </a:r>
          </a:p>
          <a:p>
            <a:pPr marL="342900" indent="-228600">
              <a:buFont typeface="Arial" panose="020B0604020202020204" pitchFamily="34" charset="0"/>
              <a:buChar char="•"/>
            </a:pPr>
            <a:r>
              <a:rPr lang="en-US" sz="2000"/>
              <a:t>Create pathways to prosocial groups </a:t>
            </a:r>
          </a:p>
          <a:p>
            <a:pPr marL="342900" indent="-228600">
              <a:buFont typeface="Arial" panose="020B0604020202020204" pitchFamily="34" charset="0"/>
              <a:buChar char="•"/>
            </a:pPr>
            <a:r>
              <a:rPr lang="en-US" sz="2000"/>
              <a:t>Meet individual life needs and aspirations </a:t>
            </a:r>
          </a:p>
          <a:p>
            <a:pPr marL="342900" indent="-228600">
              <a:buFont typeface="Arial" panose="020B0604020202020204" pitchFamily="34" charset="0"/>
              <a:buChar char="•"/>
            </a:pPr>
            <a:r>
              <a:rPr lang="en-US" sz="2000"/>
              <a:t>Build hope and strengths </a:t>
            </a:r>
          </a:p>
          <a:p>
            <a:pPr marL="342900" indent="-228600">
              <a:buFont typeface="Arial" panose="020B0604020202020204" pitchFamily="34" charset="0"/>
              <a:buChar char="•"/>
            </a:pPr>
            <a:r>
              <a:rPr lang="en-US" sz="2000"/>
              <a:t>Personalised interests and activities compatible with skills and needs </a:t>
            </a:r>
          </a:p>
        </p:txBody>
      </p:sp>
      <p:pic>
        <p:nvPicPr>
          <p:cNvPr id="8" name="Picture Placeholder 7">
            <a:extLst>
              <a:ext uri="{FF2B5EF4-FFF2-40B4-BE49-F238E27FC236}">
                <a16:creationId xmlns:a16="http://schemas.microsoft.com/office/drawing/2014/main" id="{E7CAA4AF-4EB0-9FB4-1210-6E22CDB59EB7}"/>
              </a:ext>
            </a:extLst>
          </p:cNvPr>
          <p:cNvPicPr>
            <a:picLocks noGrp="1" noChangeAspect="1"/>
          </p:cNvPicPr>
          <p:nvPr>
            <p:ph type="pic" idx="1"/>
          </p:nvPr>
        </p:nvPicPr>
        <p:blipFill>
          <a:blip r:embed="rId2"/>
          <a:srcRect l="10004" r="10004"/>
          <a:stretch>
            <a:fillRect/>
          </a:stretch>
        </p:blipFill>
        <p:spPr>
          <a:xfrm>
            <a:off x="6082748" y="1320929"/>
            <a:ext cx="5334160" cy="4217742"/>
          </a:xfrm>
          <a:prstGeom prst="rect">
            <a:avLst/>
          </a:prstGeom>
        </p:spPr>
      </p:pic>
      <p:sp>
        <p:nvSpPr>
          <p:cNvPr id="10" name="TextBox 9">
            <a:extLst>
              <a:ext uri="{FF2B5EF4-FFF2-40B4-BE49-F238E27FC236}">
                <a16:creationId xmlns:a16="http://schemas.microsoft.com/office/drawing/2014/main" id="{DFF1666D-68A8-D957-0FE9-18DB960EE2C5}"/>
              </a:ext>
            </a:extLst>
          </p:cNvPr>
          <p:cNvSpPr txBox="1"/>
          <p:nvPr/>
        </p:nvSpPr>
        <p:spPr>
          <a:xfrm>
            <a:off x="5229411" y="530235"/>
            <a:ext cx="6962589" cy="523220"/>
          </a:xfrm>
          <a:prstGeom prst="rect">
            <a:avLst/>
          </a:prstGeom>
          <a:noFill/>
        </p:spPr>
        <p:txBody>
          <a:bodyPr wrap="square" rtlCol="0">
            <a:spAutoFit/>
          </a:bodyPr>
          <a:lstStyle/>
          <a:p>
            <a:pPr algn="ctr"/>
            <a:r>
              <a:rPr lang="en-US" sz="2800" b="1" dirty="0">
                <a:solidFill>
                  <a:srgbClr val="3C8595"/>
                </a:solidFill>
                <a:latin typeface="+mj-lt"/>
              </a:rPr>
              <a:t>Connection to Community Resources</a:t>
            </a:r>
          </a:p>
        </p:txBody>
      </p:sp>
      <p:pic>
        <p:nvPicPr>
          <p:cNvPr id="11" name="Picture 10">
            <a:extLst>
              <a:ext uri="{FF2B5EF4-FFF2-40B4-BE49-F238E27FC236}">
                <a16:creationId xmlns:a16="http://schemas.microsoft.com/office/drawing/2014/main" id="{96FC5064-9718-65D7-6BC3-BDF5875C2F60}"/>
              </a:ext>
            </a:extLst>
          </p:cNvPr>
          <p:cNvPicPr>
            <a:picLocks noChangeAspect="1"/>
          </p:cNvPicPr>
          <p:nvPr/>
        </p:nvPicPr>
        <p:blipFill>
          <a:blip r:embed="rId3"/>
          <a:stretch>
            <a:fillRect/>
          </a:stretch>
        </p:blipFill>
        <p:spPr>
          <a:xfrm>
            <a:off x="0" y="6180562"/>
            <a:ext cx="2040411" cy="677438"/>
          </a:xfrm>
          <a:prstGeom prst="rect">
            <a:avLst/>
          </a:prstGeom>
        </p:spPr>
      </p:pic>
      <p:pic>
        <p:nvPicPr>
          <p:cNvPr id="12" name="Picture 11" descr="A picture containing graphics, font, graphic design, logo&#10;&#10;Description automatically generated">
            <a:extLst>
              <a:ext uri="{FF2B5EF4-FFF2-40B4-BE49-F238E27FC236}">
                <a16:creationId xmlns:a16="http://schemas.microsoft.com/office/drawing/2014/main" id="{FED0BA2B-0BE7-4182-7AB5-2B280B0E6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49685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15C576C-B8A5-7290-10FC-4050D5951DD0}"/>
              </a:ext>
            </a:extLst>
          </p:cNvPr>
          <p:cNvSpPr>
            <a:spLocks noGrp="1"/>
          </p:cNvSpPr>
          <p:nvPr>
            <p:ph type="title"/>
          </p:nvPr>
        </p:nvSpPr>
        <p:spPr>
          <a:xfrm>
            <a:off x="761840" y="1138265"/>
            <a:ext cx="4544762" cy="1401183"/>
          </a:xfrm>
        </p:spPr>
        <p:txBody>
          <a:bodyPr anchor="t">
            <a:normAutofit/>
          </a:bodyPr>
          <a:lstStyle/>
          <a:p>
            <a:r>
              <a:rPr lang="en-GB" sz="3200"/>
              <a:t>Connectors Results and Implications </a:t>
            </a:r>
          </a:p>
        </p:txBody>
      </p:sp>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3E2DECB-359F-FBF5-FF7B-C16C29003E1F}"/>
              </a:ext>
            </a:extLst>
          </p:cNvPr>
          <p:cNvSpPr>
            <a:spLocks noGrp="1"/>
          </p:cNvSpPr>
          <p:nvPr>
            <p:ph idx="1"/>
          </p:nvPr>
        </p:nvSpPr>
        <p:spPr>
          <a:xfrm>
            <a:off x="761839" y="2551176"/>
            <a:ext cx="5431625" cy="3602935"/>
          </a:xfrm>
          <a:custGeom>
            <a:avLst/>
            <a:gdLst>
              <a:gd name="connsiteX0" fmla="*/ 0 w 3083095"/>
              <a:gd name="connsiteY0" fmla="*/ 0 h 963467"/>
              <a:gd name="connsiteX1" fmla="*/ 3083095 w 3083095"/>
              <a:gd name="connsiteY1" fmla="*/ 0 h 963467"/>
              <a:gd name="connsiteX2" fmla="*/ 3083095 w 3083095"/>
              <a:gd name="connsiteY2" fmla="*/ 963467 h 963467"/>
              <a:gd name="connsiteX3" fmla="*/ 0 w 3083095"/>
              <a:gd name="connsiteY3" fmla="*/ 963467 h 963467"/>
              <a:gd name="connsiteX4" fmla="*/ 0 w 3083095"/>
              <a:gd name="connsiteY4" fmla="*/ 0 h 96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95" h="963467">
                <a:moveTo>
                  <a:pt x="0" y="0"/>
                </a:moveTo>
                <a:lnTo>
                  <a:pt x="3083095" y="0"/>
                </a:lnTo>
                <a:lnTo>
                  <a:pt x="3083095" y="963467"/>
                </a:lnTo>
                <a:lnTo>
                  <a:pt x="0" y="963467"/>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lIns="652589" tIns="76200" rIns="76200" bIns="76200" numCol="1" spcCol="1270" anchorCtr="0">
            <a:normAutofit/>
          </a:bodyPr>
          <a:lstStyle/>
          <a:p>
            <a:pPr defTabSz="889000">
              <a:spcBef>
                <a:spcPct val="0"/>
              </a:spcBef>
              <a:spcAft>
                <a:spcPct val="35000"/>
              </a:spcAft>
            </a:pPr>
            <a:r>
              <a:rPr lang="en-GB" sz="1800" b="1" kern="1200" dirty="0"/>
              <a:t>21 connectors in approximately three months</a:t>
            </a:r>
          </a:p>
          <a:p>
            <a:pPr defTabSz="889000">
              <a:spcBef>
                <a:spcPct val="0"/>
              </a:spcBef>
              <a:spcAft>
                <a:spcPct val="35000"/>
              </a:spcAft>
            </a:pPr>
            <a:r>
              <a:rPr lang="en-US" sz="1800" b="1" kern="1200" dirty="0"/>
              <a:t>134 community assets were identified </a:t>
            </a:r>
          </a:p>
          <a:p>
            <a:pPr defTabSz="889000">
              <a:spcBef>
                <a:spcPct val="0"/>
              </a:spcBef>
              <a:spcAft>
                <a:spcPct val="35000"/>
              </a:spcAft>
            </a:pPr>
            <a:r>
              <a:rPr lang="en-US" sz="1800" b="1" dirty="0"/>
              <a:t>This was used to link people new to recovery into meaningful assets </a:t>
            </a:r>
          </a:p>
          <a:p>
            <a:pPr defTabSz="889000">
              <a:spcBef>
                <a:spcPct val="0"/>
              </a:spcBef>
              <a:spcAft>
                <a:spcPct val="35000"/>
              </a:spcAft>
            </a:pPr>
            <a:r>
              <a:rPr lang="en-US" sz="1800" b="1" kern="1200" dirty="0"/>
              <a:t>To build personal capital, social and community capital, act as the scaffolding</a:t>
            </a:r>
          </a:p>
          <a:p>
            <a:pPr defTabSz="889000">
              <a:spcBef>
                <a:spcPct val="0"/>
              </a:spcBef>
              <a:spcAft>
                <a:spcPct val="35000"/>
              </a:spcAft>
            </a:pPr>
            <a:r>
              <a:rPr lang="en-US" sz="1800" b="1" dirty="0"/>
              <a:t>This involves effective linkage to community groups</a:t>
            </a:r>
          </a:p>
          <a:p>
            <a:pPr defTabSz="889000">
              <a:spcBef>
                <a:spcPct val="0"/>
              </a:spcBef>
              <a:spcAft>
                <a:spcPct val="35000"/>
              </a:spcAft>
            </a:pPr>
            <a:r>
              <a:rPr lang="en-US" sz="1800" b="1" dirty="0"/>
              <a:t>Using community connectors + Assertive Linkage + Ongoing Support </a:t>
            </a:r>
          </a:p>
          <a:p>
            <a:pPr defTabSz="889000">
              <a:spcBef>
                <a:spcPct val="0"/>
              </a:spcBef>
              <a:spcAft>
                <a:spcPct val="35000"/>
              </a:spcAft>
            </a:pPr>
            <a:endParaRPr lang="en-US" sz="1800" b="1" kern="1200" dirty="0"/>
          </a:p>
          <a:p>
            <a:pPr defTabSz="889000">
              <a:spcBef>
                <a:spcPct val="0"/>
              </a:spcBef>
              <a:spcAft>
                <a:spcPct val="35000"/>
              </a:spcAft>
            </a:pPr>
            <a:endParaRPr lang="en-US" sz="1800" b="1" kern="1200" dirty="0"/>
          </a:p>
        </p:txBody>
      </p:sp>
      <p:pic>
        <p:nvPicPr>
          <p:cNvPr id="9" name="Graphic 8" descr="Connections">
            <a:extLst>
              <a:ext uri="{FF2B5EF4-FFF2-40B4-BE49-F238E27FC236}">
                <a16:creationId xmlns:a16="http://schemas.microsoft.com/office/drawing/2014/main" id="{095D4A5C-240F-BB14-12B9-3D259CCE4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1780" y="771753"/>
            <a:ext cx="5316095" cy="5316095"/>
          </a:xfrm>
          <a:prstGeom prst="rect">
            <a:avLst/>
          </a:prstGeom>
        </p:spPr>
      </p:pic>
      <p:pic>
        <p:nvPicPr>
          <p:cNvPr id="6" name="Picture 5">
            <a:extLst>
              <a:ext uri="{FF2B5EF4-FFF2-40B4-BE49-F238E27FC236}">
                <a16:creationId xmlns:a16="http://schemas.microsoft.com/office/drawing/2014/main" id="{C360A74E-47E0-C8BC-20B2-2CC3FDA43E16}"/>
              </a:ext>
            </a:extLst>
          </p:cNvPr>
          <p:cNvPicPr>
            <a:picLocks noChangeAspect="1"/>
          </p:cNvPicPr>
          <p:nvPr/>
        </p:nvPicPr>
        <p:blipFill>
          <a:blip r:embed="rId4"/>
          <a:stretch>
            <a:fillRect/>
          </a:stretch>
        </p:blipFill>
        <p:spPr>
          <a:xfrm>
            <a:off x="0" y="6215438"/>
            <a:ext cx="2066993" cy="686264"/>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2EE24834-477F-B995-F30B-7B69AA8EA0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89403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AD9AB8D5-DF50-BFC1-23C2-0D132BE83D29}"/>
              </a:ext>
            </a:extLst>
          </p:cNvPr>
          <p:cNvSpPr>
            <a:spLocks noGrp="1"/>
          </p:cNvSpPr>
          <p:nvPr>
            <p:ph type="title"/>
          </p:nvPr>
        </p:nvSpPr>
        <p:spPr>
          <a:xfrm>
            <a:off x="841248" y="256032"/>
            <a:ext cx="10506456" cy="1014984"/>
          </a:xfrm>
        </p:spPr>
        <p:txBody>
          <a:bodyPr anchor="b">
            <a:normAutofit/>
          </a:bodyPr>
          <a:lstStyle/>
          <a:p>
            <a:r>
              <a:rPr lang="en-US"/>
              <a:t>Manning et al (2012)</a:t>
            </a:r>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reeform: Shape 4">
            <a:extLst>
              <a:ext uri="{FF2B5EF4-FFF2-40B4-BE49-F238E27FC236}">
                <a16:creationId xmlns:a16="http://schemas.microsoft.com/office/drawing/2014/main" id="{DEEE5B6C-CEDD-B8FC-DB51-D9D53B969C19}"/>
              </a:ext>
            </a:extLst>
          </p:cNvPr>
          <p:cNvSpPr/>
          <p:nvPr/>
        </p:nvSpPr>
        <p:spPr>
          <a:xfrm>
            <a:off x="838200" y="2510635"/>
            <a:ext cx="3281430" cy="799395"/>
          </a:xfrm>
          <a:custGeom>
            <a:avLst/>
            <a:gdLst>
              <a:gd name="connsiteX0" fmla="*/ 0 w 3428404"/>
              <a:gd name="connsiteY0" fmla="*/ 0 h 835200"/>
              <a:gd name="connsiteX1" fmla="*/ 3428404 w 3428404"/>
              <a:gd name="connsiteY1" fmla="*/ 0 h 835200"/>
              <a:gd name="connsiteX2" fmla="*/ 3428404 w 3428404"/>
              <a:gd name="connsiteY2" fmla="*/ 835200 h 835200"/>
              <a:gd name="connsiteX3" fmla="*/ 0 w 3428404"/>
              <a:gd name="connsiteY3" fmla="*/ 835200 h 835200"/>
              <a:gd name="connsiteX4" fmla="*/ 0 w 3428404"/>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835200">
                <a:moveTo>
                  <a:pt x="0" y="0"/>
                </a:moveTo>
                <a:lnTo>
                  <a:pt x="3428404" y="0"/>
                </a:lnTo>
                <a:lnTo>
                  <a:pt x="3428404" y="835200"/>
                </a:lnTo>
                <a:lnTo>
                  <a:pt x="0" y="835200"/>
                </a:lnTo>
                <a:lnTo>
                  <a:pt x="0" y="0"/>
                </a:lnTo>
                <a:close/>
              </a:path>
            </a:pathLst>
          </a:cu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24598">
              <a:lnSpc>
                <a:spcPct val="90000"/>
              </a:lnSpc>
              <a:spcBef>
                <a:spcPct val="0"/>
              </a:spcBef>
              <a:spcAft>
                <a:spcPct val="35000"/>
              </a:spcAft>
            </a:pPr>
            <a:r>
              <a:rPr lang="en-US" sz="2755" kern="1200">
                <a:solidFill>
                  <a:schemeClr val="lt1"/>
                </a:solidFill>
                <a:latin typeface="+mn-lt"/>
                <a:ea typeface="+mn-ea"/>
                <a:cs typeface="+mn-cs"/>
              </a:rPr>
              <a:t>Problem</a:t>
            </a:r>
            <a:endParaRPr lang="en-US" sz="2900" kern="1200"/>
          </a:p>
        </p:txBody>
      </p:sp>
      <p:sp>
        <p:nvSpPr>
          <p:cNvPr id="6" name="Freeform: Shape 5">
            <a:extLst>
              <a:ext uri="{FF2B5EF4-FFF2-40B4-BE49-F238E27FC236}">
                <a16:creationId xmlns:a16="http://schemas.microsoft.com/office/drawing/2014/main" id="{3AFFF2BE-A1AF-E49A-874C-DB3020130B66}"/>
              </a:ext>
            </a:extLst>
          </p:cNvPr>
          <p:cNvSpPr/>
          <p:nvPr/>
        </p:nvSpPr>
        <p:spPr>
          <a:xfrm>
            <a:off x="4455285" y="2510635"/>
            <a:ext cx="3281430" cy="799395"/>
          </a:xfrm>
          <a:custGeom>
            <a:avLst/>
            <a:gdLst>
              <a:gd name="connsiteX0" fmla="*/ 0 w 3428404"/>
              <a:gd name="connsiteY0" fmla="*/ 0 h 835200"/>
              <a:gd name="connsiteX1" fmla="*/ 3428404 w 3428404"/>
              <a:gd name="connsiteY1" fmla="*/ 0 h 835200"/>
              <a:gd name="connsiteX2" fmla="*/ 3428404 w 3428404"/>
              <a:gd name="connsiteY2" fmla="*/ 835200 h 835200"/>
              <a:gd name="connsiteX3" fmla="*/ 0 w 3428404"/>
              <a:gd name="connsiteY3" fmla="*/ 835200 h 835200"/>
              <a:gd name="connsiteX4" fmla="*/ 0 w 3428404"/>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835200">
                <a:moveTo>
                  <a:pt x="0" y="0"/>
                </a:moveTo>
                <a:lnTo>
                  <a:pt x="3428404" y="0"/>
                </a:lnTo>
                <a:lnTo>
                  <a:pt x="3428404" y="835200"/>
                </a:lnTo>
                <a:lnTo>
                  <a:pt x="0" y="835200"/>
                </a:lnTo>
                <a:lnTo>
                  <a:pt x="0" y="0"/>
                </a:lnTo>
                <a:close/>
              </a:path>
            </a:pathLst>
          </a:cu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24598">
              <a:lnSpc>
                <a:spcPct val="90000"/>
              </a:lnSpc>
              <a:spcBef>
                <a:spcPct val="0"/>
              </a:spcBef>
              <a:spcAft>
                <a:spcPct val="35000"/>
              </a:spcAft>
            </a:pPr>
            <a:r>
              <a:rPr lang="en-US" sz="2755" kern="1200">
                <a:solidFill>
                  <a:schemeClr val="lt1"/>
                </a:solidFill>
                <a:latin typeface="+mn-lt"/>
                <a:ea typeface="+mn-ea"/>
                <a:cs typeface="+mn-cs"/>
              </a:rPr>
              <a:t>Trial Conditions</a:t>
            </a:r>
            <a:endParaRPr lang="en-US" sz="2900" kern="1200"/>
          </a:p>
        </p:txBody>
      </p:sp>
      <p:sp>
        <p:nvSpPr>
          <p:cNvPr id="7" name="Freeform: Shape 6">
            <a:extLst>
              <a:ext uri="{FF2B5EF4-FFF2-40B4-BE49-F238E27FC236}">
                <a16:creationId xmlns:a16="http://schemas.microsoft.com/office/drawing/2014/main" id="{FA5DC9A7-0467-1811-F0F0-170CA6B6C869}"/>
              </a:ext>
            </a:extLst>
          </p:cNvPr>
          <p:cNvSpPr/>
          <p:nvPr/>
        </p:nvSpPr>
        <p:spPr>
          <a:xfrm>
            <a:off x="8072370" y="2510635"/>
            <a:ext cx="3281430" cy="799395"/>
          </a:xfrm>
          <a:custGeom>
            <a:avLst/>
            <a:gdLst>
              <a:gd name="connsiteX0" fmla="*/ 0 w 3428404"/>
              <a:gd name="connsiteY0" fmla="*/ 0 h 835200"/>
              <a:gd name="connsiteX1" fmla="*/ 3428404 w 3428404"/>
              <a:gd name="connsiteY1" fmla="*/ 0 h 835200"/>
              <a:gd name="connsiteX2" fmla="*/ 3428404 w 3428404"/>
              <a:gd name="connsiteY2" fmla="*/ 835200 h 835200"/>
              <a:gd name="connsiteX3" fmla="*/ 0 w 3428404"/>
              <a:gd name="connsiteY3" fmla="*/ 835200 h 835200"/>
              <a:gd name="connsiteX4" fmla="*/ 0 w 3428404"/>
              <a:gd name="connsiteY4" fmla="*/ 0 h 8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835200">
                <a:moveTo>
                  <a:pt x="0" y="0"/>
                </a:moveTo>
                <a:lnTo>
                  <a:pt x="3428404" y="0"/>
                </a:lnTo>
                <a:lnTo>
                  <a:pt x="3428404" y="835200"/>
                </a:lnTo>
                <a:lnTo>
                  <a:pt x="0" y="835200"/>
                </a:lnTo>
                <a:lnTo>
                  <a:pt x="0" y="0"/>
                </a:lnTo>
                <a:close/>
              </a:path>
            </a:pathLst>
          </a:custGeom>
          <a:solidFill>
            <a:schemeClr val="accent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24598">
              <a:lnSpc>
                <a:spcPct val="90000"/>
              </a:lnSpc>
              <a:spcBef>
                <a:spcPct val="0"/>
              </a:spcBef>
              <a:spcAft>
                <a:spcPct val="35000"/>
              </a:spcAft>
            </a:pPr>
            <a:r>
              <a:rPr lang="en-US" sz="2755" kern="1200">
                <a:solidFill>
                  <a:schemeClr val="lt1"/>
                </a:solidFill>
                <a:latin typeface="+mn-lt"/>
                <a:ea typeface="+mn-ea"/>
                <a:cs typeface="+mn-cs"/>
              </a:rPr>
              <a:t>Outcomes</a:t>
            </a:r>
            <a:endParaRPr lang="en-US" sz="2900" kern="1200"/>
          </a:p>
        </p:txBody>
      </p:sp>
      <p:sp>
        <p:nvSpPr>
          <p:cNvPr id="8" name="Freeform: Shape 7">
            <a:extLst>
              <a:ext uri="{FF2B5EF4-FFF2-40B4-BE49-F238E27FC236}">
                <a16:creationId xmlns:a16="http://schemas.microsoft.com/office/drawing/2014/main" id="{58173517-A341-3190-026A-E81A3A0C603D}"/>
              </a:ext>
            </a:extLst>
          </p:cNvPr>
          <p:cNvSpPr/>
          <p:nvPr/>
        </p:nvSpPr>
        <p:spPr>
          <a:xfrm>
            <a:off x="838200" y="3310030"/>
            <a:ext cx="3281430" cy="2389390"/>
          </a:xfrm>
          <a:custGeom>
            <a:avLst/>
            <a:gdLst>
              <a:gd name="connsiteX0" fmla="*/ 0 w 3428404"/>
              <a:gd name="connsiteY0" fmla="*/ 0 h 2716520"/>
              <a:gd name="connsiteX1" fmla="*/ 3428404 w 3428404"/>
              <a:gd name="connsiteY1" fmla="*/ 0 h 2716520"/>
              <a:gd name="connsiteX2" fmla="*/ 3428404 w 3428404"/>
              <a:gd name="connsiteY2" fmla="*/ 2716520 h 2716520"/>
              <a:gd name="connsiteX3" fmla="*/ 0 w 3428404"/>
              <a:gd name="connsiteY3" fmla="*/ 2716520 h 2716520"/>
              <a:gd name="connsiteX4" fmla="*/ 0 w 3428404"/>
              <a:gd name="connsiteY4" fmla="*/ 0 h 271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2716520">
                <a:moveTo>
                  <a:pt x="0" y="0"/>
                </a:moveTo>
                <a:lnTo>
                  <a:pt x="3428404" y="0"/>
                </a:lnTo>
                <a:lnTo>
                  <a:pt x="3428404" y="2716520"/>
                </a:lnTo>
                <a:lnTo>
                  <a:pt x="0" y="2716520"/>
                </a:lnTo>
                <a:lnTo>
                  <a:pt x="0" y="0"/>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defTabSz="1013460">
              <a:spcBef>
                <a:spcPct val="0"/>
              </a:spcBef>
              <a:spcAft>
                <a:spcPts val="1140"/>
              </a:spcAft>
            </a:pPr>
            <a:r>
              <a:rPr lang="en-US" sz="2280" b="1" kern="1200">
                <a:solidFill>
                  <a:schemeClr val="accent2"/>
                </a:solidFill>
                <a:latin typeface="+mn-lt"/>
                <a:ea typeface="+mn-ea"/>
                <a:cs typeface="+mn-cs"/>
              </a:rPr>
              <a:t>Acute Assessment Unit at Maudsley Hospital: </a:t>
            </a:r>
          </a:p>
          <a:p>
            <a:pPr marL="260604" lvl="1" indent="-260604" defTabSz="1013460">
              <a:spcBef>
                <a:spcPct val="0"/>
              </a:spcBef>
              <a:buFont typeface="+mj-lt"/>
              <a:buAutoNum type="arabicPeriod"/>
            </a:pPr>
            <a:r>
              <a:rPr lang="en-US" sz="2090" b="1" kern="1200">
                <a:solidFill>
                  <a:schemeClr val="accent2"/>
                </a:solidFill>
                <a:latin typeface="+mn-lt"/>
                <a:ea typeface="+mn-ea"/>
                <a:cs typeface="+mn-cs"/>
              </a:rPr>
              <a:t>Low client meeting attendance rates while on ward</a:t>
            </a:r>
            <a:endParaRPr lang="en-US" sz="2200" b="1" kern="1200">
              <a:solidFill>
                <a:schemeClr val="accent2"/>
              </a:solidFill>
              <a:effectLst/>
            </a:endParaRPr>
          </a:p>
        </p:txBody>
      </p:sp>
      <p:sp>
        <p:nvSpPr>
          <p:cNvPr id="9" name="Freeform: Shape 8">
            <a:extLst>
              <a:ext uri="{FF2B5EF4-FFF2-40B4-BE49-F238E27FC236}">
                <a16:creationId xmlns:a16="http://schemas.microsoft.com/office/drawing/2014/main" id="{B4745297-4524-BFF9-70CA-176715A6C6DE}"/>
              </a:ext>
            </a:extLst>
          </p:cNvPr>
          <p:cNvSpPr/>
          <p:nvPr/>
        </p:nvSpPr>
        <p:spPr>
          <a:xfrm>
            <a:off x="4455285" y="3310030"/>
            <a:ext cx="3281430" cy="2389390"/>
          </a:xfrm>
          <a:custGeom>
            <a:avLst/>
            <a:gdLst>
              <a:gd name="connsiteX0" fmla="*/ 0 w 3428404"/>
              <a:gd name="connsiteY0" fmla="*/ 0 h 2716520"/>
              <a:gd name="connsiteX1" fmla="*/ 3428404 w 3428404"/>
              <a:gd name="connsiteY1" fmla="*/ 0 h 2716520"/>
              <a:gd name="connsiteX2" fmla="*/ 3428404 w 3428404"/>
              <a:gd name="connsiteY2" fmla="*/ 2716520 h 2716520"/>
              <a:gd name="connsiteX3" fmla="*/ 0 w 3428404"/>
              <a:gd name="connsiteY3" fmla="*/ 2716520 h 2716520"/>
              <a:gd name="connsiteX4" fmla="*/ 0 w 3428404"/>
              <a:gd name="connsiteY4" fmla="*/ 0 h 271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2716520">
                <a:moveTo>
                  <a:pt x="0" y="0"/>
                </a:moveTo>
                <a:lnTo>
                  <a:pt x="3428404" y="0"/>
                </a:lnTo>
                <a:lnTo>
                  <a:pt x="3428404" y="2716520"/>
                </a:lnTo>
                <a:lnTo>
                  <a:pt x="0" y="2716520"/>
                </a:lnTo>
                <a:lnTo>
                  <a:pt x="0" y="0"/>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defTabSz="1013460">
              <a:spcBef>
                <a:spcPct val="0"/>
              </a:spcBef>
              <a:spcAft>
                <a:spcPts val="570"/>
              </a:spcAft>
            </a:pPr>
            <a:r>
              <a:rPr lang="en-US" sz="2280" b="1" kern="1200">
                <a:solidFill>
                  <a:schemeClr val="accent2"/>
                </a:solidFill>
                <a:latin typeface="+mn-lt"/>
                <a:ea typeface="+mn-ea"/>
                <a:cs typeface="+mn-cs"/>
              </a:rPr>
              <a:t>RCT with three conditions:</a:t>
            </a:r>
          </a:p>
          <a:p>
            <a:pPr marL="260604" lvl="1" indent="-260604" defTabSz="844550">
              <a:spcBef>
                <a:spcPct val="0"/>
              </a:spcBef>
              <a:spcAft>
                <a:spcPts val="570"/>
              </a:spcAft>
              <a:buFont typeface="+mj-lt"/>
              <a:buAutoNum type="arabicPeriod"/>
            </a:pPr>
            <a:r>
              <a:rPr lang="en-US" sz="2090" b="1" kern="1200">
                <a:solidFill>
                  <a:schemeClr val="accent2"/>
                </a:solidFill>
                <a:latin typeface="+mn-lt"/>
                <a:ea typeface="+mn-ea"/>
                <a:cs typeface="+mn-cs"/>
              </a:rPr>
              <a:t>Information only</a:t>
            </a:r>
          </a:p>
          <a:p>
            <a:pPr marL="260604" lvl="1" indent="-260604" defTabSz="844550">
              <a:spcBef>
                <a:spcPct val="0"/>
              </a:spcBef>
              <a:spcAft>
                <a:spcPts val="570"/>
              </a:spcAft>
              <a:buFont typeface="+mj-lt"/>
              <a:buAutoNum type="arabicPeriod"/>
            </a:pPr>
            <a:r>
              <a:rPr lang="en-US" sz="2090" b="1" kern="1200">
                <a:solidFill>
                  <a:schemeClr val="accent2"/>
                </a:solidFill>
                <a:latin typeface="+mn-lt"/>
                <a:ea typeface="+mn-ea"/>
                <a:cs typeface="+mn-cs"/>
              </a:rPr>
              <a:t>Doctor referral</a:t>
            </a:r>
          </a:p>
          <a:p>
            <a:pPr marL="260604" lvl="1" indent="-260604" defTabSz="844550">
              <a:spcBef>
                <a:spcPct val="0"/>
              </a:spcBef>
              <a:spcAft>
                <a:spcPts val="570"/>
              </a:spcAft>
              <a:buFont typeface="+mj-lt"/>
              <a:buAutoNum type="arabicPeriod"/>
            </a:pPr>
            <a:r>
              <a:rPr lang="en-US" sz="2090" b="1" kern="1200">
                <a:solidFill>
                  <a:schemeClr val="accent2"/>
                </a:solidFill>
                <a:latin typeface="+mn-lt"/>
                <a:ea typeface="+mn-ea"/>
                <a:cs typeface="+mn-cs"/>
              </a:rPr>
              <a:t>Peer support </a:t>
            </a:r>
            <a:endParaRPr lang="en-US" sz="2200" b="1" kern="1200">
              <a:solidFill>
                <a:schemeClr val="accent2"/>
              </a:solidFill>
            </a:endParaRPr>
          </a:p>
        </p:txBody>
      </p:sp>
      <p:sp>
        <p:nvSpPr>
          <p:cNvPr id="10" name="Freeform: Shape 9">
            <a:extLst>
              <a:ext uri="{FF2B5EF4-FFF2-40B4-BE49-F238E27FC236}">
                <a16:creationId xmlns:a16="http://schemas.microsoft.com/office/drawing/2014/main" id="{1F320E16-A4C4-884D-1E6B-E280702048A1}"/>
              </a:ext>
            </a:extLst>
          </p:cNvPr>
          <p:cNvSpPr/>
          <p:nvPr/>
        </p:nvSpPr>
        <p:spPr>
          <a:xfrm>
            <a:off x="8072370" y="3310030"/>
            <a:ext cx="3281430" cy="2389390"/>
          </a:xfrm>
          <a:custGeom>
            <a:avLst/>
            <a:gdLst>
              <a:gd name="connsiteX0" fmla="*/ 0 w 3428404"/>
              <a:gd name="connsiteY0" fmla="*/ 0 h 2716520"/>
              <a:gd name="connsiteX1" fmla="*/ 3428404 w 3428404"/>
              <a:gd name="connsiteY1" fmla="*/ 0 h 2716520"/>
              <a:gd name="connsiteX2" fmla="*/ 3428404 w 3428404"/>
              <a:gd name="connsiteY2" fmla="*/ 2716520 h 2716520"/>
              <a:gd name="connsiteX3" fmla="*/ 0 w 3428404"/>
              <a:gd name="connsiteY3" fmla="*/ 2716520 h 2716520"/>
              <a:gd name="connsiteX4" fmla="*/ 0 w 3428404"/>
              <a:gd name="connsiteY4" fmla="*/ 0 h 271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04" h="2716520">
                <a:moveTo>
                  <a:pt x="0" y="0"/>
                </a:moveTo>
                <a:lnTo>
                  <a:pt x="3428404" y="0"/>
                </a:lnTo>
                <a:lnTo>
                  <a:pt x="3428404" y="2716520"/>
                </a:lnTo>
                <a:lnTo>
                  <a:pt x="0" y="2716520"/>
                </a:lnTo>
                <a:lnTo>
                  <a:pt x="0" y="0"/>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defTabSz="1013460">
              <a:spcBef>
                <a:spcPct val="0"/>
              </a:spcBef>
              <a:spcAft>
                <a:spcPts val="570"/>
              </a:spcAft>
            </a:pPr>
            <a:r>
              <a:rPr lang="en-US" sz="2280" b="1" kern="1200">
                <a:solidFill>
                  <a:schemeClr val="accent2"/>
                </a:solidFill>
                <a:latin typeface="+mn-lt"/>
                <a:ea typeface="+mn-ea"/>
                <a:cs typeface="+mn-cs"/>
              </a:rPr>
              <a:t>Those in the assertive linkage condition:</a:t>
            </a:r>
          </a:p>
          <a:p>
            <a:pPr marL="260604" lvl="1" indent="-260604" defTabSz="844550">
              <a:lnSpc>
                <a:spcPct val="90000"/>
              </a:lnSpc>
              <a:spcBef>
                <a:spcPct val="0"/>
              </a:spcBef>
              <a:spcAft>
                <a:spcPts val="570"/>
              </a:spcAft>
              <a:buFont typeface="+mj-lt"/>
              <a:buAutoNum type="arabicPeriod"/>
            </a:pPr>
            <a:r>
              <a:rPr lang="en-US" sz="1900" b="1" kern="1200">
                <a:solidFill>
                  <a:schemeClr val="accent2"/>
                </a:solidFill>
                <a:latin typeface="+mn-lt"/>
                <a:ea typeface="+mn-ea"/>
                <a:cs typeface="+mn-cs"/>
              </a:rPr>
              <a:t>More meeting attendance on ward (AA, NA, CA)</a:t>
            </a:r>
          </a:p>
          <a:p>
            <a:pPr marL="260604" lvl="1" indent="-260604" defTabSz="844550">
              <a:lnSpc>
                <a:spcPct val="90000"/>
              </a:lnSpc>
              <a:spcBef>
                <a:spcPct val="0"/>
              </a:spcBef>
              <a:spcAft>
                <a:spcPts val="380"/>
              </a:spcAft>
              <a:buFont typeface="+mj-lt"/>
              <a:buAutoNum type="arabicPeriod"/>
            </a:pPr>
            <a:r>
              <a:rPr lang="en-US" sz="1900" b="1" kern="1200">
                <a:solidFill>
                  <a:schemeClr val="accent2"/>
                </a:solidFill>
                <a:latin typeface="+mn-lt"/>
                <a:ea typeface="+mn-ea"/>
                <a:cs typeface="+mn-cs"/>
              </a:rPr>
              <a:t>Reduced substance use in the three months after departure </a:t>
            </a:r>
          </a:p>
          <a:p>
            <a:pPr marL="274320" lvl="1" indent="-274320" algn="l" defTabSz="889000">
              <a:lnSpc>
                <a:spcPct val="90000"/>
              </a:lnSpc>
              <a:spcBef>
                <a:spcPct val="0"/>
              </a:spcBef>
              <a:spcAft>
                <a:spcPts val="400"/>
              </a:spcAft>
              <a:buFont typeface="Arial" panose="020B0604020202020204" pitchFamily="34" charset="0"/>
              <a:buChar char="•"/>
            </a:pPr>
            <a:endParaRPr lang="en-US" sz="2000" kern="1200" dirty="0">
              <a:solidFill>
                <a:schemeClr val="accent2"/>
              </a:solidFill>
            </a:endParaRPr>
          </a:p>
        </p:txBody>
      </p:sp>
      <p:pic>
        <p:nvPicPr>
          <p:cNvPr id="11" name="Picture 10">
            <a:extLst>
              <a:ext uri="{FF2B5EF4-FFF2-40B4-BE49-F238E27FC236}">
                <a16:creationId xmlns:a16="http://schemas.microsoft.com/office/drawing/2014/main" id="{891AB1D9-43D2-B2D4-0142-7679096C7293}"/>
              </a:ext>
            </a:extLst>
          </p:cNvPr>
          <p:cNvPicPr>
            <a:picLocks noChangeAspect="1"/>
          </p:cNvPicPr>
          <p:nvPr/>
        </p:nvPicPr>
        <p:blipFill>
          <a:blip r:embed="rId2"/>
          <a:stretch>
            <a:fillRect/>
          </a:stretch>
        </p:blipFill>
        <p:spPr>
          <a:xfrm>
            <a:off x="0" y="6235992"/>
            <a:ext cx="1873457" cy="622008"/>
          </a:xfrm>
          <a:prstGeom prst="rect">
            <a:avLst/>
          </a:prstGeom>
        </p:spPr>
      </p:pic>
      <p:pic>
        <p:nvPicPr>
          <p:cNvPr id="12" name="Picture 11" descr="A picture containing graphics, font, graphic design, logo&#10;&#10;Description automatically generated">
            <a:extLst>
              <a:ext uri="{FF2B5EF4-FFF2-40B4-BE49-F238E27FC236}">
                <a16:creationId xmlns:a16="http://schemas.microsoft.com/office/drawing/2014/main" id="{C8FB98B7-908F-03DE-9861-0F2CCE263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414022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C7EC26-9C4B-3EC6-9411-D704760B1D7B}"/>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John Kelly’s Model of the Burning House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15066287-BEBA-010B-6564-0657FD7F4154}"/>
              </a:ext>
            </a:extLst>
          </p:cNvPr>
          <p:cNvSpPr>
            <a:spLocks noGrp="1"/>
          </p:cNvSpPr>
          <p:nvPr>
            <p:ph idx="1"/>
          </p:nvPr>
        </p:nvSpPr>
        <p:spPr>
          <a:xfrm>
            <a:off x="4447308" y="591344"/>
            <a:ext cx="6906491" cy="5585619"/>
          </a:xfrm>
        </p:spPr>
        <p:txBody>
          <a:bodyPr anchor="ctr">
            <a:normAutofit fontScale="92500" lnSpcReduction="10000"/>
          </a:bodyPr>
          <a:lstStyle/>
          <a:p>
            <a:r>
              <a:rPr lang="en-GB" dirty="0"/>
              <a:t>Acute Treatment is putting out the fire</a:t>
            </a:r>
          </a:p>
          <a:p>
            <a:r>
              <a:rPr lang="en-GB" dirty="0"/>
              <a:t>Recovery is about renovating the damaged building</a:t>
            </a:r>
          </a:p>
          <a:p>
            <a:r>
              <a:rPr lang="en-GB" dirty="0"/>
              <a:t>This is a long-term process and it is not a straight or simple road</a:t>
            </a:r>
          </a:p>
          <a:p>
            <a:r>
              <a:rPr lang="en-GB" dirty="0"/>
              <a:t>There is probably a 3-6 month of prolonged withdrawal that involves challenges around sleep, attention, general health, and cognitive function</a:t>
            </a:r>
          </a:p>
          <a:p>
            <a:r>
              <a:rPr lang="en-GB" dirty="0"/>
              <a:t>William White has argued the key things at this time are around;</a:t>
            </a:r>
          </a:p>
          <a:p>
            <a:pPr lvl="1"/>
            <a:r>
              <a:rPr lang="en-GB" dirty="0"/>
              <a:t>Diet </a:t>
            </a:r>
          </a:p>
          <a:p>
            <a:pPr lvl="1"/>
            <a:r>
              <a:rPr lang="en-GB" dirty="0"/>
              <a:t>Exercise </a:t>
            </a:r>
          </a:p>
          <a:p>
            <a:pPr lvl="1"/>
            <a:r>
              <a:rPr lang="en-GB" dirty="0"/>
              <a:t>Primary Health Care</a:t>
            </a:r>
          </a:p>
          <a:p>
            <a:pPr lvl="1"/>
            <a:r>
              <a:rPr lang="en-GB" dirty="0"/>
              <a:t>Sleep Hygiene</a:t>
            </a:r>
          </a:p>
          <a:p>
            <a:pPr lvl="1"/>
            <a:endParaRPr lang="en-GB" dirty="0"/>
          </a:p>
        </p:txBody>
      </p:sp>
      <p:pic>
        <p:nvPicPr>
          <p:cNvPr id="9" name="Picture 8">
            <a:extLst>
              <a:ext uri="{FF2B5EF4-FFF2-40B4-BE49-F238E27FC236}">
                <a16:creationId xmlns:a16="http://schemas.microsoft.com/office/drawing/2014/main" id="{7365D47C-360A-0B45-75BD-E498FA0F58F7}"/>
              </a:ext>
            </a:extLst>
          </p:cNvPr>
          <p:cNvPicPr>
            <a:picLocks noChangeAspect="1"/>
          </p:cNvPicPr>
          <p:nvPr/>
        </p:nvPicPr>
        <p:blipFill>
          <a:blip r:embed="rId2"/>
          <a:stretch>
            <a:fillRect/>
          </a:stretch>
        </p:blipFill>
        <p:spPr>
          <a:xfrm>
            <a:off x="0" y="6144498"/>
            <a:ext cx="2136104" cy="709209"/>
          </a:xfrm>
          <a:prstGeom prst="rect">
            <a:avLst/>
          </a:prstGeom>
        </p:spPr>
      </p:pic>
      <p:pic>
        <p:nvPicPr>
          <p:cNvPr id="11" name="Picture 10" descr="A picture containing graphics, font, graphic design, logo&#10;&#10;Description automatically generated">
            <a:extLst>
              <a:ext uri="{FF2B5EF4-FFF2-40B4-BE49-F238E27FC236}">
                <a16:creationId xmlns:a16="http://schemas.microsoft.com/office/drawing/2014/main" id="{48271FAA-F6D2-09FF-D05F-38DD145C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424364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A993149-D3DF-E812-E5BB-8362D8D251A7}"/>
              </a:ext>
            </a:extLst>
          </p:cNvPr>
          <p:cNvSpPr>
            <a:spLocks noGrp="1"/>
          </p:cNvSpPr>
          <p:nvPr>
            <p:ph type="title"/>
          </p:nvPr>
        </p:nvSpPr>
        <p:spPr>
          <a:xfrm>
            <a:off x="131279" y="988122"/>
            <a:ext cx="5209955" cy="1600200"/>
          </a:xfrm>
        </p:spPr>
        <p:txBody>
          <a:bodyPr>
            <a:normAutofit/>
          </a:bodyPr>
          <a:lstStyle/>
          <a:p>
            <a:pPr algn="ctr">
              <a:spcBef>
                <a:spcPts val="0"/>
              </a:spcBef>
            </a:pPr>
            <a:r>
              <a:rPr lang="en-GB" b="1" dirty="0">
                <a:ln w="0"/>
                <a:solidFill>
                  <a:schemeClr val="accent2"/>
                </a:solidFill>
                <a:effectLst>
                  <a:outerShdw blurRad="38100" dist="19050" dir="2700000" algn="tl" rotWithShape="0">
                    <a:schemeClr val="dk1">
                      <a:alpha val="40000"/>
                    </a:schemeClr>
                  </a:outerShdw>
                </a:effectLst>
              </a:rPr>
              <a:t>Who needs community engagement?</a:t>
            </a:r>
            <a:endParaRPr lang="en-US" b="1" dirty="0">
              <a:ln w="0"/>
              <a:solidFill>
                <a:schemeClr val="accent2"/>
              </a:solidFill>
              <a:effectLst>
                <a:outerShdw blurRad="38100" dist="19050" dir="2700000" algn="tl" rotWithShape="0">
                  <a:schemeClr val="dk1">
                    <a:alpha val="40000"/>
                  </a:schemeClr>
                </a:outerShdw>
              </a:effectLst>
            </a:endParaRPr>
          </a:p>
        </p:txBody>
      </p:sp>
      <p:sp>
        <p:nvSpPr>
          <p:cNvPr id="13" name="Rectangle: Rounded Corners 4">
            <a:extLst>
              <a:ext uri="{FF2B5EF4-FFF2-40B4-BE49-F238E27FC236}">
                <a16:creationId xmlns:a16="http://schemas.microsoft.com/office/drawing/2014/main" id="{1220EA87-1DB9-9544-EF11-840F29785652}"/>
              </a:ext>
            </a:extLst>
          </p:cNvPr>
          <p:cNvSpPr txBox="1"/>
          <p:nvPr/>
        </p:nvSpPr>
        <p:spPr>
          <a:xfrm>
            <a:off x="262558" y="2014861"/>
            <a:ext cx="5562368" cy="36040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457200" lvl="0" indent="-457200" defTabSz="1244600">
              <a:lnSpc>
                <a:spcPct val="90000"/>
              </a:lnSpc>
              <a:spcBef>
                <a:spcPct val="0"/>
              </a:spcBef>
              <a:spcAft>
                <a:spcPct val="35000"/>
              </a:spcAft>
              <a:buFont typeface="Arial" panose="020B0604020202020204" pitchFamily="34" charset="0"/>
              <a:buChar char="•"/>
            </a:pPr>
            <a:r>
              <a:rPr lang="en-GB" sz="2800" kern="1200" dirty="0">
                <a:solidFill>
                  <a:schemeClr val="accent2"/>
                </a:solidFill>
              </a:rPr>
              <a:t>Those who are socially isolated and excluded</a:t>
            </a:r>
          </a:p>
          <a:p>
            <a:pPr marL="457200" lvl="0" indent="-457200" defTabSz="1244600">
              <a:lnSpc>
                <a:spcPct val="90000"/>
              </a:lnSpc>
              <a:spcBef>
                <a:spcPct val="0"/>
              </a:spcBef>
              <a:spcAft>
                <a:spcPct val="35000"/>
              </a:spcAft>
              <a:buFont typeface="Arial" panose="020B0604020202020204" pitchFamily="34" charset="0"/>
              <a:buChar char="•"/>
            </a:pPr>
            <a:r>
              <a:rPr lang="en-GB" sz="2800" dirty="0">
                <a:solidFill>
                  <a:schemeClr val="accent2"/>
                </a:solidFill>
              </a:rPr>
              <a:t>Those whose networks are harmful to their recovery </a:t>
            </a:r>
            <a:endParaRPr lang="en-US" sz="2800" kern="1200" dirty="0">
              <a:solidFill>
                <a:schemeClr val="accent2"/>
              </a:solidFill>
            </a:endParaRPr>
          </a:p>
        </p:txBody>
      </p:sp>
      <p:graphicFrame>
        <p:nvGraphicFramePr>
          <p:cNvPr id="14" name="Content Placeholder 13">
            <a:extLst>
              <a:ext uri="{FF2B5EF4-FFF2-40B4-BE49-F238E27FC236}">
                <a16:creationId xmlns:a16="http://schemas.microsoft.com/office/drawing/2014/main" id="{BF497DC7-AF81-894F-9040-C59CBABB2D9C}"/>
              </a:ext>
            </a:extLst>
          </p:cNvPr>
          <p:cNvGraphicFramePr>
            <a:graphicFrameLocks noGrp="1"/>
          </p:cNvGraphicFramePr>
          <p:nvPr>
            <p:ph idx="1"/>
            <p:extLst>
              <p:ext uri="{D42A27DB-BD31-4B8C-83A1-F6EECF244321}">
                <p14:modId xmlns:p14="http://schemas.microsoft.com/office/powerpoint/2010/main" val="3573699905"/>
              </p:ext>
            </p:extLst>
          </p:nvPr>
        </p:nvGraphicFramePr>
        <p:xfrm>
          <a:off x="5209955" y="1561582"/>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B4C257B9-063C-8B6C-4EF5-E571FE63A50E}"/>
              </a:ext>
            </a:extLst>
          </p:cNvPr>
          <p:cNvSpPr txBox="1"/>
          <p:nvPr/>
        </p:nvSpPr>
        <p:spPr>
          <a:xfrm>
            <a:off x="5605187" y="1945760"/>
            <a:ext cx="129463" cy="461665"/>
          </a:xfrm>
          <a:prstGeom prst="rect">
            <a:avLst/>
          </a:prstGeom>
          <a:noFill/>
        </p:spPr>
        <p:txBody>
          <a:bodyPr wrap="square" rtlCol="0">
            <a:spAutoFit/>
          </a:bodyPr>
          <a:lstStyle/>
          <a:p>
            <a:pPr algn="ctr"/>
            <a:r>
              <a:rPr lang="en-US" sz="2400" b="1" dirty="0">
                <a:solidFill>
                  <a:srgbClr val="3C8595"/>
                </a:solidFill>
              </a:rPr>
              <a:t>1</a:t>
            </a:r>
          </a:p>
        </p:txBody>
      </p:sp>
      <p:sp>
        <p:nvSpPr>
          <p:cNvPr id="16" name="TextBox 15">
            <a:extLst>
              <a:ext uri="{FF2B5EF4-FFF2-40B4-BE49-F238E27FC236}">
                <a16:creationId xmlns:a16="http://schemas.microsoft.com/office/drawing/2014/main" id="{1E8CA1ED-40B0-3BA2-5B9F-7FAD50D2685D}"/>
              </a:ext>
            </a:extLst>
          </p:cNvPr>
          <p:cNvSpPr txBox="1"/>
          <p:nvPr/>
        </p:nvSpPr>
        <p:spPr>
          <a:xfrm>
            <a:off x="5898173" y="2877994"/>
            <a:ext cx="395654" cy="461665"/>
          </a:xfrm>
          <a:prstGeom prst="rect">
            <a:avLst/>
          </a:prstGeom>
          <a:noFill/>
        </p:spPr>
        <p:txBody>
          <a:bodyPr wrap="square" rtlCol="0">
            <a:spAutoFit/>
          </a:bodyPr>
          <a:lstStyle/>
          <a:p>
            <a:pPr algn="ctr"/>
            <a:r>
              <a:rPr lang="en-US" sz="2400" b="1" dirty="0">
                <a:solidFill>
                  <a:srgbClr val="3C8595"/>
                </a:solidFill>
              </a:rPr>
              <a:t>2</a:t>
            </a:r>
          </a:p>
        </p:txBody>
      </p:sp>
      <p:sp>
        <p:nvSpPr>
          <p:cNvPr id="17" name="TextBox 16">
            <a:extLst>
              <a:ext uri="{FF2B5EF4-FFF2-40B4-BE49-F238E27FC236}">
                <a16:creationId xmlns:a16="http://schemas.microsoft.com/office/drawing/2014/main" id="{0CF9DD4C-4C38-3FC3-EDE7-A2B53F290740}"/>
              </a:ext>
            </a:extLst>
          </p:cNvPr>
          <p:cNvSpPr txBox="1"/>
          <p:nvPr/>
        </p:nvSpPr>
        <p:spPr>
          <a:xfrm>
            <a:off x="6041712" y="3816900"/>
            <a:ext cx="395654" cy="461665"/>
          </a:xfrm>
          <a:prstGeom prst="rect">
            <a:avLst/>
          </a:prstGeom>
          <a:noFill/>
        </p:spPr>
        <p:txBody>
          <a:bodyPr wrap="square" rtlCol="0">
            <a:spAutoFit/>
          </a:bodyPr>
          <a:lstStyle/>
          <a:p>
            <a:pPr algn="ctr"/>
            <a:r>
              <a:rPr lang="en-US" sz="2400" b="1" dirty="0">
                <a:solidFill>
                  <a:srgbClr val="3C8595"/>
                </a:solidFill>
              </a:rPr>
              <a:t>3</a:t>
            </a:r>
          </a:p>
        </p:txBody>
      </p:sp>
      <p:sp>
        <p:nvSpPr>
          <p:cNvPr id="19" name="TextBox 18">
            <a:extLst>
              <a:ext uri="{FF2B5EF4-FFF2-40B4-BE49-F238E27FC236}">
                <a16:creationId xmlns:a16="http://schemas.microsoft.com/office/drawing/2014/main" id="{E3DD2A0C-54A8-06CC-D535-B6F7D38B1686}"/>
              </a:ext>
            </a:extLst>
          </p:cNvPr>
          <p:cNvSpPr txBox="1"/>
          <p:nvPr/>
        </p:nvSpPr>
        <p:spPr>
          <a:xfrm>
            <a:off x="5868577" y="4712417"/>
            <a:ext cx="395654" cy="461665"/>
          </a:xfrm>
          <a:prstGeom prst="rect">
            <a:avLst/>
          </a:prstGeom>
          <a:noFill/>
        </p:spPr>
        <p:txBody>
          <a:bodyPr wrap="square" rtlCol="0">
            <a:spAutoFit/>
          </a:bodyPr>
          <a:lstStyle/>
          <a:p>
            <a:pPr algn="ctr"/>
            <a:r>
              <a:rPr lang="en-US" sz="2400" b="1" dirty="0">
                <a:solidFill>
                  <a:srgbClr val="3C8595"/>
                </a:solidFill>
              </a:rPr>
              <a:t>4</a:t>
            </a:r>
          </a:p>
        </p:txBody>
      </p:sp>
      <p:sp>
        <p:nvSpPr>
          <p:cNvPr id="21" name="TextBox 20">
            <a:extLst>
              <a:ext uri="{FF2B5EF4-FFF2-40B4-BE49-F238E27FC236}">
                <a16:creationId xmlns:a16="http://schemas.microsoft.com/office/drawing/2014/main" id="{9054CF5D-141A-36E1-B4B9-219A62084C12}"/>
              </a:ext>
            </a:extLst>
          </p:cNvPr>
          <p:cNvSpPr txBox="1"/>
          <p:nvPr/>
        </p:nvSpPr>
        <p:spPr>
          <a:xfrm>
            <a:off x="5440759" y="5615217"/>
            <a:ext cx="395654" cy="461665"/>
          </a:xfrm>
          <a:prstGeom prst="rect">
            <a:avLst/>
          </a:prstGeom>
          <a:noFill/>
        </p:spPr>
        <p:txBody>
          <a:bodyPr wrap="square" rtlCol="0">
            <a:spAutoFit/>
          </a:bodyPr>
          <a:lstStyle/>
          <a:p>
            <a:pPr algn="ctr"/>
            <a:r>
              <a:rPr lang="en-US" sz="2400" b="1" dirty="0">
                <a:solidFill>
                  <a:srgbClr val="3C8595"/>
                </a:solidFill>
              </a:rPr>
              <a:t>5</a:t>
            </a:r>
          </a:p>
        </p:txBody>
      </p:sp>
      <p:sp>
        <p:nvSpPr>
          <p:cNvPr id="22" name="Rectangle: Rounded Corners 21">
            <a:extLst>
              <a:ext uri="{FF2B5EF4-FFF2-40B4-BE49-F238E27FC236}">
                <a16:creationId xmlns:a16="http://schemas.microsoft.com/office/drawing/2014/main" id="{362AE28F-F08A-5D07-E7E9-9689A9D932A3}"/>
              </a:ext>
            </a:extLst>
          </p:cNvPr>
          <p:cNvSpPr/>
          <p:nvPr/>
        </p:nvSpPr>
        <p:spPr>
          <a:xfrm>
            <a:off x="991355" y="165432"/>
            <a:ext cx="9667142" cy="64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3C8595"/>
                </a:solidFill>
                <a:effectLst>
                  <a:outerShdw blurRad="38100" dist="38100" dir="2700000" algn="tl">
                    <a:srgbClr val="000000">
                      <a:alpha val="43137"/>
                    </a:srgbClr>
                  </a:outerShdw>
                </a:effectLst>
              </a:rPr>
              <a:t>Community Connectors</a:t>
            </a:r>
          </a:p>
        </p:txBody>
      </p:sp>
      <p:sp>
        <p:nvSpPr>
          <p:cNvPr id="23" name="Text Placeholder 2">
            <a:extLst>
              <a:ext uri="{FF2B5EF4-FFF2-40B4-BE49-F238E27FC236}">
                <a16:creationId xmlns:a16="http://schemas.microsoft.com/office/drawing/2014/main" id="{5B2516A2-8D8A-60BB-48D5-48DA98953960}"/>
              </a:ext>
            </a:extLst>
          </p:cNvPr>
          <p:cNvSpPr txBox="1">
            <a:spLocks/>
          </p:cNvSpPr>
          <p:nvPr/>
        </p:nvSpPr>
        <p:spPr>
          <a:xfrm>
            <a:off x="5341234" y="1190579"/>
            <a:ext cx="5908431" cy="368163"/>
          </a:xfr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b="1">
                <a:ln w="0"/>
                <a:solidFill>
                  <a:schemeClr val="accent2"/>
                </a:solidFill>
                <a:effectLst>
                  <a:outerShdw blurRad="38100" dist="19050" dir="2700000" algn="tl" rotWithShape="0">
                    <a:schemeClr val="dk1">
                      <a:alpha val="40000"/>
                    </a:schemeClr>
                  </a:outerShdw>
                </a:effectLst>
              </a:rPr>
              <a:t>What steps are necessary?</a:t>
            </a:r>
            <a:endParaRPr lang="en-US" b="1" dirty="0">
              <a:ln w="0"/>
              <a:solidFill>
                <a:schemeClr val="accent2"/>
              </a:solidFill>
              <a:effectLst>
                <a:outerShdw blurRad="38100" dist="19050" dir="2700000" algn="tl" rotWithShape="0">
                  <a:schemeClr val="dk1">
                    <a:alpha val="40000"/>
                  </a:schemeClr>
                </a:outerShdw>
              </a:effectLst>
            </a:endParaRPr>
          </a:p>
        </p:txBody>
      </p:sp>
      <p:pic>
        <p:nvPicPr>
          <p:cNvPr id="24" name="Picture 23">
            <a:extLst>
              <a:ext uri="{FF2B5EF4-FFF2-40B4-BE49-F238E27FC236}">
                <a16:creationId xmlns:a16="http://schemas.microsoft.com/office/drawing/2014/main" id="{8F37A215-718D-84E2-0078-8845B30D0210}"/>
              </a:ext>
            </a:extLst>
          </p:cNvPr>
          <p:cNvPicPr>
            <a:picLocks noChangeAspect="1"/>
          </p:cNvPicPr>
          <p:nvPr/>
        </p:nvPicPr>
        <p:blipFill>
          <a:blip r:embed="rId7"/>
          <a:stretch>
            <a:fillRect/>
          </a:stretch>
        </p:blipFill>
        <p:spPr>
          <a:xfrm>
            <a:off x="0" y="6139238"/>
            <a:ext cx="2146737" cy="712740"/>
          </a:xfrm>
          <a:prstGeom prst="rect">
            <a:avLst/>
          </a:prstGeom>
        </p:spPr>
      </p:pic>
      <p:pic>
        <p:nvPicPr>
          <p:cNvPr id="25" name="Picture 24" descr="A picture containing graphics, font, graphic design, logo&#10;&#10;Description automatically generated">
            <a:extLst>
              <a:ext uri="{FF2B5EF4-FFF2-40B4-BE49-F238E27FC236}">
                <a16:creationId xmlns:a16="http://schemas.microsoft.com/office/drawing/2014/main" id="{58197BE8-7AF9-792D-7097-C6F7F1981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66422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E422-D8F1-3AE1-3B0C-4088A3A67D49}"/>
              </a:ext>
            </a:extLst>
          </p:cNvPr>
          <p:cNvSpPr>
            <a:spLocks noGrp="1"/>
          </p:cNvSpPr>
          <p:nvPr>
            <p:ph type="title"/>
          </p:nvPr>
        </p:nvSpPr>
        <p:spPr/>
        <p:txBody>
          <a:bodyPr>
            <a:normAutofit fontScale="90000"/>
          </a:bodyPr>
          <a:lstStyle/>
          <a:p>
            <a:r>
              <a:rPr lang="en-GB" dirty="0"/>
              <a:t>The origins of the model: Recovery Oriented Systems of Care</a:t>
            </a:r>
          </a:p>
        </p:txBody>
      </p:sp>
      <p:sp>
        <p:nvSpPr>
          <p:cNvPr id="3" name="Content Placeholder 2">
            <a:extLst>
              <a:ext uri="{FF2B5EF4-FFF2-40B4-BE49-F238E27FC236}">
                <a16:creationId xmlns:a16="http://schemas.microsoft.com/office/drawing/2014/main" id="{D5F94988-BD86-DF71-0C40-587303F459B3}"/>
              </a:ext>
            </a:extLst>
          </p:cNvPr>
          <p:cNvSpPr>
            <a:spLocks noGrp="1"/>
          </p:cNvSpPr>
          <p:nvPr>
            <p:ph idx="1"/>
          </p:nvPr>
        </p:nvSpPr>
        <p:spPr/>
        <p:txBody>
          <a:bodyPr>
            <a:normAutofit fontScale="92500"/>
          </a:bodyPr>
          <a:lstStyle/>
          <a:p>
            <a:r>
              <a:rPr lang="en-GB" dirty="0"/>
              <a:t>White, W. (2008) Recovery Management and Recovery-Oriented Systems of Care: Scientific Rationale and Promising Practices. North-East and Great Lakes ATTC</a:t>
            </a:r>
          </a:p>
          <a:p>
            <a:r>
              <a:rPr lang="en-GB" dirty="0"/>
              <a:t>Sheedy and Whitter (2009) Guiding Principles and Elements of Recovery Oriented Systems of Care (SAMHSA)</a:t>
            </a:r>
          </a:p>
          <a:p>
            <a:r>
              <a:rPr lang="en-GB" dirty="0"/>
              <a:t>Kelly, J. and White, W. (2011)(eds) Addiction Recovery Management. Humana</a:t>
            </a:r>
          </a:p>
        </p:txBody>
      </p:sp>
    </p:spTree>
    <p:extLst>
      <p:ext uri="{BB962C8B-B14F-4D97-AF65-F5344CB8AC3E}">
        <p14:creationId xmlns:p14="http://schemas.microsoft.com/office/powerpoint/2010/main" val="237108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BF46-F552-D4AB-6AE2-29AD36AAA6F8}"/>
              </a:ext>
            </a:extLst>
          </p:cNvPr>
          <p:cNvSpPr>
            <a:spLocks noGrp="1"/>
          </p:cNvSpPr>
          <p:nvPr>
            <p:ph type="title"/>
          </p:nvPr>
        </p:nvSpPr>
        <p:spPr/>
        <p:txBody>
          <a:bodyPr>
            <a:normAutofit/>
          </a:bodyPr>
          <a:lstStyle/>
          <a:p>
            <a:r>
              <a:rPr lang="en-GB" dirty="0"/>
              <a:t>So what is a recovery-oriented system of care? </a:t>
            </a:r>
          </a:p>
        </p:txBody>
      </p:sp>
      <p:sp>
        <p:nvSpPr>
          <p:cNvPr id="3" name="Content Placeholder 2">
            <a:extLst>
              <a:ext uri="{FF2B5EF4-FFF2-40B4-BE49-F238E27FC236}">
                <a16:creationId xmlns:a16="http://schemas.microsoft.com/office/drawing/2014/main" id="{8ECAA0FD-0691-5881-38ED-C82C1FAA752E}"/>
              </a:ext>
            </a:extLst>
          </p:cNvPr>
          <p:cNvSpPr>
            <a:spLocks noGrp="1"/>
          </p:cNvSpPr>
          <p:nvPr>
            <p:ph idx="1"/>
          </p:nvPr>
        </p:nvSpPr>
        <p:spPr/>
        <p:txBody>
          <a:bodyPr/>
          <a:lstStyle/>
          <a:p>
            <a:r>
              <a:rPr lang="en-GB" dirty="0"/>
              <a:t>White (2008): “the complete network of indigenous and professional services and relationships that can support the long-term recovery of individuals and families and the creation of values and policies in the larger cultural and policy environment that are supportive of these recovery processes” (page 28)</a:t>
            </a:r>
          </a:p>
        </p:txBody>
      </p:sp>
    </p:spTree>
    <p:extLst>
      <p:ext uri="{BB962C8B-B14F-4D97-AF65-F5344CB8AC3E}">
        <p14:creationId xmlns:p14="http://schemas.microsoft.com/office/powerpoint/2010/main" val="3027414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6109-A5FB-025C-AAD3-BBCE01DA947D}"/>
              </a:ext>
            </a:extLst>
          </p:cNvPr>
          <p:cNvSpPr>
            <a:spLocks noGrp="1"/>
          </p:cNvSpPr>
          <p:nvPr>
            <p:ph type="title"/>
          </p:nvPr>
        </p:nvSpPr>
        <p:spPr/>
        <p:txBody>
          <a:bodyPr>
            <a:normAutofit/>
          </a:bodyPr>
          <a:lstStyle/>
          <a:p>
            <a:r>
              <a:rPr lang="en-GB" dirty="0"/>
              <a:t>What are the elements of an ROSC</a:t>
            </a:r>
          </a:p>
        </p:txBody>
      </p:sp>
      <p:sp>
        <p:nvSpPr>
          <p:cNvPr id="3" name="Content Placeholder 2">
            <a:extLst>
              <a:ext uri="{FF2B5EF4-FFF2-40B4-BE49-F238E27FC236}">
                <a16:creationId xmlns:a16="http://schemas.microsoft.com/office/drawing/2014/main" id="{9FA26D01-A4F3-935A-5049-589A5D9A57A2}"/>
              </a:ext>
            </a:extLst>
          </p:cNvPr>
          <p:cNvSpPr>
            <a:spLocks noGrp="1"/>
          </p:cNvSpPr>
          <p:nvPr>
            <p:ph idx="1"/>
          </p:nvPr>
        </p:nvSpPr>
        <p:spPr/>
        <p:txBody>
          <a:bodyPr/>
          <a:lstStyle/>
          <a:p>
            <a:r>
              <a:rPr lang="en-GB" sz="2000" b="0" i="0" u="none" strike="noStrike" baseline="0" dirty="0">
                <a:solidFill>
                  <a:srgbClr val="000000"/>
                </a:solidFill>
                <a:latin typeface="Opulent"/>
              </a:rPr>
              <a:t>Person-centred; Inclusive of family and other ally involvement; Individualized and comprehensive services across the lifespan; Systems anchored in the community; </a:t>
            </a:r>
          </a:p>
          <a:p>
            <a:r>
              <a:rPr lang="en-GB" sz="2000" b="0" i="0" u="none" strike="noStrike" baseline="0" dirty="0">
                <a:solidFill>
                  <a:srgbClr val="000000"/>
                </a:solidFill>
                <a:latin typeface="Opulent"/>
              </a:rPr>
              <a:t>Continuity of care; Partnership-consultant relationships; Strength-based; Culturally responsive; </a:t>
            </a:r>
          </a:p>
          <a:p>
            <a:r>
              <a:rPr lang="en-GB" sz="2000" b="0" i="0" u="none" strike="noStrike" baseline="0" dirty="0">
                <a:solidFill>
                  <a:srgbClr val="000000"/>
                </a:solidFill>
                <a:latin typeface="Opulent"/>
              </a:rPr>
              <a:t>Responsiveness to personal belief systems; Commitment to peer recovery support services; Inclusion of the voices and experiences of recovering individuals and their families; </a:t>
            </a:r>
          </a:p>
          <a:p>
            <a:r>
              <a:rPr lang="en-GB" sz="2000" b="0" i="0" u="none" strike="noStrike" baseline="0" dirty="0">
                <a:solidFill>
                  <a:srgbClr val="000000"/>
                </a:solidFill>
                <a:latin typeface="Opulent"/>
              </a:rPr>
              <a:t>Integrated services; System-wide education and training; Ongoing monitoring and outreach; Outcomes driven; Research based; and Adequately and flexibly financed. </a:t>
            </a:r>
          </a:p>
          <a:p>
            <a:endParaRPr lang="en-GB" sz="1800" b="0" i="0" u="none" strike="noStrike" baseline="0" dirty="0">
              <a:solidFill>
                <a:srgbClr val="000000"/>
              </a:solidFill>
              <a:latin typeface="Opulent"/>
            </a:endParaRPr>
          </a:p>
          <a:p>
            <a:endParaRPr lang="en-GB" dirty="0"/>
          </a:p>
        </p:txBody>
      </p:sp>
      <p:sp>
        <p:nvSpPr>
          <p:cNvPr id="4" name="Text Placeholder 3">
            <a:extLst>
              <a:ext uri="{FF2B5EF4-FFF2-40B4-BE49-F238E27FC236}">
                <a16:creationId xmlns:a16="http://schemas.microsoft.com/office/drawing/2014/main" id="{328BB441-0FE4-FA92-91CF-314A4BB9B2CD}"/>
              </a:ext>
            </a:extLst>
          </p:cNvPr>
          <p:cNvSpPr>
            <a:spLocks noGrp="1"/>
          </p:cNvSpPr>
          <p:nvPr>
            <p:ph type="body" sz="half" idx="2"/>
          </p:nvPr>
        </p:nvSpPr>
        <p:spPr/>
        <p:txBody>
          <a:bodyPr/>
          <a:lstStyle/>
          <a:p>
            <a:r>
              <a:rPr lang="en-GB" dirty="0"/>
              <a:t>SAMHSA, 2009</a:t>
            </a:r>
          </a:p>
        </p:txBody>
      </p:sp>
    </p:spTree>
    <p:extLst>
      <p:ext uri="{BB962C8B-B14F-4D97-AF65-F5344CB8AC3E}">
        <p14:creationId xmlns:p14="http://schemas.microsoft.com/office/powerpoint/2010/main" val="417942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45D964-5AFF-D792-5920-E68114090360}"/>
              </a:ext>
            </a:extLst>
          </p:cNvPr>
          <p:cNvSpPr>
            <a:spLocks noGrp="1"/>
          </p:cNvSpPr>
          <p:nvPr>
            <p:ph type="title"/>
          </p:nvPr>
        </p:nvSpPr>
        <p:spPr>
          <a:xfrm>
            <a:off x="640080" y="325369"/>
            <a:ext cx="4368602" cy="1956841"/>
          </a:xfrm>
        </p:spPr>
        <p:txBody>
          <a:bodyPr anchor="b">
            <a:normAutofit/>
          </a:bodyPr>
          <a:lstStyle/>
          <a:p>
            <a:r>
              <a:rPr lang="en-GB" sz="4200"/>
              <a:t>So what is different about Inclusive Recovery Cities?</a:t>
            </a:r>
          </a:p>
        </p:txBody>
      </p:sp>
      <p:sp>
        <p:nvSpPr>
          <p:cNvPr id="5" name="Content Placeholder 2">
            <a:extLst>
              <a:ext uri="{FF2B5EF4-FFF2-40B4-BE49-F238E27FC236}">
                <a16:creationId xmlns:a16="http://schemas.microsoft.com/office/drawing/2014/main" id="{F57F65E9-D9FF-1963-D82C-72E7CB1734FA}"/>
              </a:ext>
            </a:extLst>
          </p:cNvPr>
          <p:cNvSpPr>
            <a:spLocks noGrp="1"/>
          </p:cNvSpPr>
          <p:nvPr>
            <p:ph idx="1"/>
          </p:nvPr>
        </p:nvSpPr>
        <p:spPr>
          <a:xfrm>
            <a:off x="640080" y="2872899"/>
            <a:ext cx="4243589" cy="3320668"/>
          </a:xfrm>
        </p:spPr>
        <p:txBody>
          <a:bodyPr>
            <a:normAutofit/>
          </a:bodyPr>
          <a:lstStyle/>
          <a:p>
            <a:r>
              <a:rPr lang="en-GB" sz="1500"/>
              <a:t>They are ROSCs ++</a:t>
            </a:r>
          </a:p>
          <a:p>
            <a:r>
              <a:rPr lang="en-GB" sz="1500"/>
              <a:t>The key additional elements are about:</a:t>
            </a:r>
          </a:p>
          <a:p>
            <a:pPr lvl="1"/>
            <a:r>
              <a:rPr lang="en-GB" sz="1500"/>
              <a:t>Coordination and integration</a:t>
            </a:r>
          </a:p>
          <a:p>
            <a:pPr lvl="1"/>
            <a:r>
              <a:rPr lang="en-GB" sz="1500"/>
              <a:t>Innovation </a:t>
            </a:r>
          </a:p>
          <a:p>
            <a:pPr lvl="1"/>
            <a:r>
              <a:rPr lang="en-GB" sz="1500"/>
              <a:t>Social enterprise</a:t>
            </a:r>
          </a:p>
          <a:p>
            <a:pPr lvl="1"/>
            <a:r>
              <a:rPr lang="en-GB" sz="1500"/>
              <a:t>Giving back</a:t>
            </a:r>
          </a:p>
          <a:p>
            <a:pPr marL="457200" lvl="1" indent="0">
              <a:buNone/>
            </a:pPr>
            <a:endParaRPr lang="en-GB" sz="1500"/>
          </a:p>
          <a:p>
            <a:pPr marL="457200" lvl="1" indent="0">
              <a:buNone/>
            </a:pPr>
            <a:r>
              <a:rPr lang="en-GB" sz="1500" b="1"/>
              <a:t>An Inclusive Recovery City is a city where the implementation of recovery models and principles makes the city a better place to live for everyone, and which implements an ROSC at a city level</a:t>
            </a:r>
          </a:p>
        </p:txBody>
      </p:sp>
      <p:pic>
        <p:nvPicPr>
          <p:cNvPr id="7" name="Picture 6">
            <a:extLst>
              <a:ext uri="{FF2B5EF4-FFF2-40B4-BE49-F238E27FC236}">
                <a16:creationId xmlns:a16="http://schemas.microsoft.com/office/drawing/2014/main" id="{34643C5D-1855-AC5C-6D68-2776A123FE99}"/>
              </a:ext>
            </a:extLst>
          </p:cNvPr>
          <p:cNvPicPr>
            <a:picLocks noChangeAspect="1"/>
          </p:cNvPicPr>
          <p:nvPr/>
        </p:nvPicPr>
        <p:blipFill rotWithShape="1">
          <a:blip r:embed="rId2"/>
          <a:srcRect l="19966" r="130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49256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3FE54A-A994-42FB-94E0-168474F6B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D7B477-8513-4219-81DB-3A481B53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C8EBBFA2-B558-8187-BB71-56797900EC48}"/>
              </a:ext>
            </a:extLst>
          </p:cNvPr>
          <p:cNvPicPr>
            <a:picLocks noGrp="1" noChangeAspect="1"/>
          </p:cNvPicPr>
          <p:nvPr>
            <p:ph idx="1"/>
          </p:nvPr>
        </p:nvPicPr>
        <p:blipFill rotWithShape="1">
          <a:blip r:embed="rId2"/>
          <a:srcRect r="-1" b="10216"/>
          <a:stretch/>
        </p:blipFill>
        <p:spPr>
          <a:xfrm>
            <a:off x="838200" y="618387"/>
            <a:ext cx="10506456" cy="5306075"/>
          </a:xfrm>
          <a:prstGeom prst="rect">
            <a:avLst/>
          </a:prstGeom>
        </p:spPr>
      </p:pic>
      <p:sp>
        <p:nvSpPr>
          <p:cNvPr id="15" name="Rectangle 14">
            <a:extLst>
              <a:ext uri="{FF2B5EF4-FFF2-40B4-BE49-F238E27FC236}">
                <a16:creationId xmlns:a16="http://schemas.microsoft.com/office/drawing/2014/main" id="{F16BB282-D67A-4262-B395-9B9E59382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338062"/>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46C68D6-64CC-080C-C049-2ABD32023AE3}"/>
              </a:ext>
            </a:extLst>
          </p:cNvPr>
          <p:cNvPicPr>
            <a:picLocks noChangeAspect="1"/>
          </p:cNvPicPr>
          <p:nvPr/>
        </p:nvPicPr>
        <p:blipFill>
          <a:blip r:embed="rId3"/>
          <a:stretch>
            <a:fillRect/>
          </a:stretch>
        </p:blipFill>
        <p:spPr>
          <a:xfrm>
            <a:off x="0" y="6187622"/>
            <a:ext cx="2019146" cy="670378"/>
          </a:xfrm>
          <a:prstGeom prst="rect">
            <a:avLst/>
          </a:prstGeom>
        </p:spPr>
      </p:pic>
      <p:pic>
        <p:nvPicPr>
          <p:cNvPr id="8" name="Picture 7" descr="A picture containing graphics, font, graphic design, logo&#10;&#10;Description automatically generated">
            <a:extLst>
              <a:ext uri="{FF2B5EF4-FFF2-40B4-BE49-F238E27FC236}">
                <a16:creationId xmlns:a16="http://schemas.microsoft.com/office/drawing/2014/main" id="{53D6E956-AC0F-42AC-6F3A-AF86B56EA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2948523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74C6-D830-AFAB-2680-5D0BEDC68919}"/>
              </a:ext>
            </a:extLst>
          </p:cNvPr>
          <p:cNvSpPr txBox="1">
            <a:spLocks/>
          </p:cNvSpPr>
          <p:nvPr/>
        </p:nvSpPr>
        <p:spPr>
          <a:xfrm>
            <a:off x="3554748" y="0"/>
            <a:ext cx="5082505" cy="10158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The Ecosystem</a:t>
            </a:r>
            <a:endParaRPr lang="en-US" b="1" dirty="0"/>
          </a:p>
        </p:txBody>
      </p:sp>
      <p:sp>
        <p:nvSpPr>
          <p:cNvPr id="4" name="Oval 3">
            <a:extLst>
              <a:ext uri="{FF2B5EF4-FFF2-40B4-BE49-F238E27FC236}">
                <a16:creationId xmlns:a16="http://schemas.microsoft.com/office/drawing/2014/main" id="{83B3B688-E5A1-E9AE-8434-C400E4CE4F5D}"/>
              </a:ext>
            </a:extLst>
          </p:cNvPr>
          <p:cNvSpPr/>
          <p:nvPr/>
        </p:nvSpPr>
        <p:spPr>
          <a:xfrm>
            <a:off x="7985495" y="262270"/>
            <a:ext cx="4066068" cy="3902148"/>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E8094F-1B71-57A8-5D25-C0F899458B74}"/>
              </a:ext>
            </a:extLst>
          </p:cNvPr>
          <p:cNvSpPr/>
          <p:nvPr/>
        </p:nvSpPr>
        <p:spPr>
          <a:xfrm>
            <a:off x="299480" y="313659"/>
            <a:ext cx="4012021" cy="3902149"/>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79F811A-2566-F4A0-1CDB-75FE6BD944C8}"/>
              </a:ext>
            </a:extLst>
          </p:cNvPr>
          <p:cNvSpPr/>
          <p:nvPr/>
        </p:nvSpPr>
        <p:spPr>
          <a:xfrm>
            <a:off x="4070498" y="2540295"/>
            <a:ext cx="4156001" cy="3772786"/>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93BE432C-D467-AC1E-0292-275962EA931C}"/>
              </a:ext>
            </a:extLst>
          </p:cNvPr>
          <p:cNvSpPr txBox="1">
            <a:spLocks/>
          </p:cNvSpPr>
          <p:nvPr/>
        </p:nvSpPr>
        <p:spPr>
          <a:xfrm>
            <a:off x="855445" y="633966"/>
            <a:ext cx="3174838" cy="3086986"/>
          </a:xfrm>
          <a:prstGeom prst="rect">
            <a:avLst/>
          </a:prstGeom>
          <a:noFill/>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b="1" dirty="0">
                <a:solidFill>
                  <a:schemeClr val="bg1"/>
                </a:solidFill>
              </a:rPr>
              <a:t>Seed Sower</a:t>
            </a:r>
          </a:p>
          <a:p>
            <a:pPr algn="ctr">
              <a:lnSpc>
                <a:spcPct val="100000"/>
              </a:lnSpc>
            </a:pPr>
            <a:endParaRPr lang="en-US" sz="1400" b="1" dirty="0">
              <a:solidFill>
                <a:schemeClr val="bg1"/>
              </a:solidFill>
            </a:endParaRPr>
          </a:p>
          <a:p>
            <a:pPr marL="285750">
              <a:lnSpc>
                <a:spcPct val="100000"/>
              </a:lnSpc>
            </a:pPr>
            <a:r>
              <a:rPr lang="en-US" sz="1400" b="1" dirty="0">
                <a:solidFill>
                  <a:schemeClr val="bg1"/>
                </a:solidFill>
              </a:rPr>
              <a:t>NARR Level III Housing</a:t>
            </a:r>
          </a:p>
          <a:p>
            <a:pPr marL="285750">
              <a:lnSpc>
                <a:spcPct val="100000"/>
              </a:lnSpc>
            </a:pPr>
            <a:r>
              <a:rPr lang="en-US" sz="1400" b="1" dirty="0">
                <a:solidFill>
                  <a:schemeClr val="bg1"/>
                </a:solidFill>
              </a:rPr>
              <a:t>Transportation</a:t>
            </a:r>
          </a:p>
          <a:p>
            <a:pPr marL="285750">
              <a:lnSpc>
                <a:spcPct val="100000"/>
              </a:lnSpc>
            </a:pPr>
            <a:r>
              <a:rPr lang="en-US" sz="1400" b="1" dirty="0">
                <a:solidFill>
                  <a:schemeClr val="bg1"/>
                </a:solidFill>
              </a:rPr>
              <a:t>REC CAP</a:t>
            </a:r>
          </a:p>
          <a:p>
            <a:pPr marL="285750">
              <a:lnSpc>
                <a:spcPct val="100000"/>
              </a:lnSpc>
            </a:pPr>
            <a:r>
              <a:rPr lang="en-US" sz="1400" b="1" dirty="0">
                <a:solidFill>
                  <a:schemeClr val="bg1"/>
                </a:solidFill>
              </a:rPr>
              <a:t>Recovery Support Services</a:t>
            </a:r>
          </a:p>
          <a:p>
            <a:pPr marL="285750">
              <a:lnSpc>
                <a:spcPct val="100000"/>
              </a:lnSpc>
            </a:pPr>
            <a:r>
              <a:rPr lang="en-US" sz="1400" b="1" dirty="0">
                <a:solidFill>
                  <a:schemeClr val="bg1"/>
                </a:solidFill>
              </a:rPr>
              <a:t>Group meetings</a:t>
            </a:r>
          </a:p>
          <a:p>
            <a:pPr marL="285750">
              <a:lnSpc>
                <a:spcPct val="100000"/>
              </a:lnSpc>
            </a:pPr>
            <a:r>
              <a:rPr lang="en-US" sz="1400" b="1" dirty="0">
                <a:solidFill>
                  <a:schemeClr val="bg1"/>
                </a:solidFill>
              </a:rPr>
              <a:t>Peer-Led Social Model</a:t>
            </a:r>
          </a:p>
          <a:p>
            <a:pPr marL="285750">
              <a:lnSpc>
                <a:spcPct val="100000"/>
              </a:lnSpc>
            </a:pPr>
            <a:r>
              <a:rPr lang="en-US" sz="1400" b="1" dirty="0">
                <a:solidFill>
                  <a:schemeClr val="bg1"/>
                </a:solidFill>
              </a:rPr>
              <a:t>24/7 onsite Peer Recovery Support</a:t>
            </a:r>
          </a:p>
          <a:p>
            <a:pPr marL="285750">
              <a:lnSpc>
                <a:spcPct val="100000"/>
              </a:lnSpc>
            </a:pPr>
            <a:r>
              <a:rPr lang="en-US" sz="1400" b="1" dirty="0">
                <a:solidFill>
                  <a:schemeClr val="bg1"/>
                </a:solidFill>
              </a:rPr>
              <a:t>Pro-social networking</a:t>
            </a:r>
          </a:p>
          <a:p>
            <a:pPr marL="285750">
              <a:lnSpc>
                <a:spcPct val="100000"/>
              </a:lnSpc>
            </a:pPr>
            <a:r>
              <a:rPr lang="en-US" sz="1400" b="1" dirty="0">
                <a:solidFill>
                  <a:schemeClr val="bg1"/>
                </a:solidFill>
              </a:rPr>
              <a:t>Community engagement and service</a:t>
            </a:r>
          </a:p>
          <a:p>
            <a:pPr marL="285750" algn="ctr">
              <a:lnSpc>
                <a:spcPct val="100000"/>
              </a:lnSpc>
            </a:pPr>
            <a:endParaRPr lang="en-US" sz="1400" b="1" dirty="0">
              <a:solidFill>
                <a:schemeClr val="bg1"/>
              </a:solidFill>
            </a:endParaRPr>
          </a:p>
          <a:p>
            <a:pPr marL="57150" indent="0" algn="ctr">
              <a:lnSpc>
                <a:spcPct val="100000"/>
              </a:lnSpc>
              <a:buNone/>
            </a:pPr>
            <a:endParaRPr lang="en-US" sz="1400" b="1" dirty="0">
              <a:solidFill>
                <a:schemeClr val="bg1"/>
              </a:solidFill>
            </a:endParaRPr>
          </a:p>
        </p:txBody>
      </p:sp>
      <p:sp>
        <p:nvSpPr>
          <p:cNvPr id="8" name="TextBox 7">
            <a:extLst>
              <a:ext uri="{FF2B5EF4-FFF2-40B4-BE49-F238E27FC236}">
                <a16:creationId xmlns:a16="http://schemas.microsoft.com/office/drawing/2014/main" id="{65454D7E-53ED-292E-7E65-69C604B92528}"/>
              </a:ext>
            </a:extLst>
          </p:cNvPr>
          <p:cNvSpPr txBox="1"/>
          <p:nvPr/>
        </p:nvSpPr>
        <p:spPr>
          <a:xfrm>
            <a:off x="4648200" y="3103494"/>
            <a:ext cx="3513277" cy="2585323"/>
          </a:xfrm>
          <a:prstGeom prst="rect">
            <a:avLst/>
          </a:prstGeom>
          <a:noFill/>
        </p:spPr>
        <p:txBody>
          <a:bodyPr wrap="square" rtlCol="0">
            <a:spAutoFit/>
          </a:bodyPr>
          <a:lstStyle/>
          <a:p>
            <a:r>
              <a:rPr lang="en-US" b="1" dirty="0">
                <a:solidFill>
                  <a:schemeClr val="bg1"/>
                </a:solidFill>
              </a:rPr>
              <a:t>Additional support:</a:t>
            </a:r>
          </a:p>
          <a:p>
            <a:pPr marL="285750" indent="-285750">
              <a:buFont typeface="Arial" panose="020B0604020202020204" pitchFamily="34" charset="0"/>
              <a:buChar char="•"/>
            </a:pPr>
            <a:r>
              <a:rPr lang="en-US" sz="1400" b="1" dirty="0">
                <a:solidFill>
                  <a:schemeClr val="bg1"/>
                </a:solidFill>
              </a:rPr>
              <a:t>Workforce development agency (</a:t>
            </a:r>
            <a:r>
              <a:rPr lang="en-US" sz="1400" b="1" dirty="0" err="1">
                <a:solidFill>
                  <a:schemeClr val="bg1"/>
                </a:solidFill>
              </a:rPr>
              <a:t>WorkForce</a:t>
            </a:r>
            <a:r>
              <a:rPr lang="en-US" sz="1400" b="1" dirty="0">
                <a:solidFill>
                  <a:schemeClr val="bg1"/>
                </a:solidFill>
              </a:rPr>
              <a:t> WV</a:t>
            </a:r>
            <a:r>
              <a:rPr lang="en-US" b="1" dirty="0">
                <a:solidFill>
                  <a:schemeClr val="bg1"/>
                </a:solidFill>
              </a:rPr>
              <a:t>)</a:t>
            </a:r>
          </a:p>
          <a:p>
            <a:pPr marL="285750" indent="-285750">
              <a:buFont typeface="Arial" panose="020B0604020202020204" pitchFamily="34" charset="0"/>
              <a:buChar char="•"/>
            </a:pPr>
            <a:r>
              <a:rPr lang="en-US" sz="1400" b="1" dirty="0">
                <a:solidFill>
                  <a:schemeClr val="bg1"/>
                </a:solidFill>
              </a:rPr>
              <a:t>Rural recovery support and assistance (The Fletcher Group)</a:t>
            </a:r>
          </a:p>
          <a:p>
            <a:pPr marL="285750" indent="-285750">
              <a:buFont typeface="Arial" panose="020B0604020202020204" pitchFamily="34" charset="0"/>
              <a:buChar char="•"/>
            </a:pPr>
            <a:r>
              <a:rPr lang="en-US" sz="1400" b="1" dirty="0">
                <a:solidFill>
                  <a:schemeClr val="bg1"/>
                </a:solidFill>
              </a:rPr>
              <a:t>Federal Agencies (Appalachian Regional Commission)</a:t>
            </a:r>
          </a:p>
          <a:p>
            <a:pPr marL="285750" indent="-285750">
              <a:buFont typeface="Arial" panose="020B0604020202020204" pitchFamily="34" charset="0"/>
              <a:buChar char="•"/>
            </a:pPr>
            <a:r>
              <a:rPr lang="en-US" sz="1400" b="1" dirty="0">
                <a:solidFill>
                  <a:schemeClr val="bg1"/>
                </a:solidFill>
              </a:rPr>
              <a:t>Behavioral health care providers</a:t>
            </a:r>
          </a:p>
          <a:p>
            <a:pPr marL="285750" indent="-285750">
              <a:buFont typeface="Arial" panose="020B0604020202020204" pitchFamily="34" charset="0"/>
              <a:buChar char="•"/>
            </a:pPr>
            <a:r>
              <a:rPr lang="en-US" sz="1400" b="1" dirty="0">
                <a:solidFill>
                  <a:schemeClr val="bg1"/>
                </a:solidFill>
              </a:rPr>
              <a:t>State Bureau for Behavioral Health </a:t>
            </a:r>
          </a:p>
          <a:p>
            <a:pPr marL="285750" indent="-285750">
              <a:buFont typeface="Arial" panose="020B0604020202020204" pitchFamily="34" charset="0"/>
              <a:buChar char="•"/>
            </a:pPr>
            <a:r>
              <a:rPr lang="en-US" sz="1400" b="1" dirty="0">
                <a:solidFill>
                  <a:schemeClr val="bg1"/>
                </a:solidFill>
              </a:rPr>
              <a:t>Housing assistance organizations</a:t>
            </a:r>
          </a:p>
          <a:p>
            <a:pPr marL="285750" indent="-285750">
              <a:buFont typeface="Arial" panose="020B0604020202020204" pitchFamily="34" charset="0"/>
              <a:buChar char="•"/>
            </a:pPr>
            <a:r>
              <a:rPr lang="en-US" sz="1400" b="1" dirty="0">
                <a:solidFill>
                  <a:schemeClr val="bg1"/>
                </a:solidFill>
              </a:rPr>
              <a:t>Education (WV Adult Ed)</a:t>
            </a:r>
          </a:p>
        </p:txBody>
      </p:sp>
      <p:pic>
        <p:nvPicPr>
          <p:cNvPr id="11" name="Picture 10">
            <a:extLst>
              <a:ext uri="{FF2B5EF4-FFF2-40B4-BE49-F238E27FC236}">
                <a16:creationId xmlns:a16="http://schemas.microsoft.com/office/drawing/2014/main" id="{C547982F-B000-CC3F-F8FC-B7B517FBA393}"/>
              </a:ext>
            </a:extLst>
          </p:cNvPr>
          <p:cNvPicPr>
            <a:picLocks noChangeAspect="1"/>
          </p:cNvPicPr>
          <p:nvPr/>
        </p:nvPicPr>
        <p:blipFill rotWithShape="1">
          <a:blip r:embed="rId2">
            <a:alphaModFix/>
          </a:blip>
          <a:srcRect r="12216"/>
          <a:stretch/>
        </p:blipFill>
        <p:spPr>
          <a:xfrm>
            <a:off x="564403" y="3829864"/>
            <a:ext cx="3532620" cy="2055021"/>
          </a:xfrm>
          <a:prstGeom prst="rect">
            <a:avLst/>
          </a:prstGeom>
        </p:spPr>
      </p:pic>
      <p:pic>
        <p:nvPicPr>
          <p:cNvPr id="12" name="Picture 11" descr="A group of people standing in front of a building&#10;&#10;Description automatically generated with medium confidence">
            <a:extLst>
              <a:ext uri="{FF2B5EF4-FFF2-40B4-BE49-F238E27FC236}">
                <a16:creationId xmlns:a16="http://schemas.microsoft.com/office/drawing/2014/main" id="{D47881FD-9BB8-C769-7709-C532059F135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161477" y="3711511"/>
            <a:ext cx="3513278" cy="2215070"/>
          </a:xfrm>
          <a:prstGeom prst="rect">
            <a:avLst/>
          </a:prstGeom>
        </p:spPr>
      </p:pic>
      <p:sp>
        <p:nvSpPr>
          <p:cNvPr id="9" name="TextBox 8">
            <a:extLst>
              <a:ext uri="{FF2B5EF4-FFF2-40B4-BE49-F238E27FC236}">
                <a16:creationId xmlns:a16="http://schemas.microsoft.com/office/drawing/2014/main" id="{111BF0BC-56CF-FD45-E598-251408DCB293}"/>
              </a:ext>
            </a:extLst>
          </p:cNvPr>
          <p:cNvSpPr txBox="1"/>
          <p:nvPr/>
        </p:nvSpPr>
        <p:spPr>
          <a:xfrm>
            <a:off x="8563198" y="598776"/>
            <a:ext cx="3000596" cy="2862322"/>
          </a:xfrm>
          <a:prstGeom prst="rect">
            <a:avLst/>
          </a:prstGeom>
          <a:noFill/>
        </p:spPr>
        <p:txBody>
          <a:bodyPr wrap="square" rtlCol="0">
            <a:spAutoFit/>
          </a:bodyPr>
          <a:lstStyle/>
          <a:p>
            <a:pPr algn="ctr"/>
            <a:r>
              <a:rPr lang="en-US" sz="2000" b="1" dirty="0">
                <a:solidFill>
                  <a:schemeClr val="bg1"/>
                </a:solidFill>
              </a:rPr>
              <a:t>Fruits of Labor</a:t>
            </a:r>
          </a:p>
          <a:p>
            <a:pPr algn="ctr"/>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American Culinary Federation certified Quality Program</a:t>
            </a:r>
          </a:p>
          <a:p>
            <a:pPr marL="285750" indent="-285750">
              <a:buFont typeface="Arial" panose="020B0604020202020204" pitchFamily="34" charset="0"/>
              <a:buChar char="•"/>
            </a:pPr>
            <a:r>
              <a:rPr lang="en-US" sz="1600" b="1" dirty="0">
                <a:solidFill>
                  <a:schemeClr val="bg1"/>
                </a:solidFill>
              </a:rPr>
              <a:t>Training from 12 weeks up to Chef </a:t>
            </a:r>
          </a:p>
          <a:p>
            <a:pPr marL="285750" indent="-285750">
              <a:buFont typeface="Arial" panose="020B0604020202020204" pitchFamily="34" charset="0"/>
              <a:buChar char="•"/>
            </a:pPr>
            <a:r>
              <a:rPr lang="en-US" sz="1600" b="1" dirty="0">
                <a:solidFill>
                  <a:schemeClr val="bg1"/>
                </a:solidFill>
              </a:rPr>
              <a:t>Culinary certifications</a:t>
            </a:r>
          </a:p>
          <a:p>
            <a:pPr marL="285750" indent="-285750">
              <a:buFont typeface="Arial" panose="020B0604020202020204" pitchFamily="34" charset="0"/>
              <a:buChar char="•"/>
            </a:pPr>
            <a:r>
              <a:rPr lang="en-US" sz="1600" b="1" dirty="0">
                <a:solidFill>
                  <a:schemeClr val="bg1"/>
                </a:solidFill>
              </a:rPr>
              <a:t>Recovery-friendly workplace</a:t>
            </a:r>
          </a:p>
          <a:p>
            <a:pPr marL="285750" indent="-285750">
              <a:buFont typeface="Arial" panose="020B0604020202020204" pitchFamily="34" charset="0"/>
              <a:buChar char="•"/>
            </a:pPr>
            <a:r>
              <a:rPr lang="en-US" sz="1600" b="1" dirty="0">
                <a:solidFill>
                  <a:schemeClr val="bg1"/>
                </a:solidFill>
              </a:rPr>
              <a:t>On-site peer recovery support</a:t>
            </a:r>
          </a:p>
          <a:p>
            <a:pPr marL="285750" indent="-285750">
              <a:buFont typeface="Arial" panose="020B0604020202020204" pitchFamily="34" charset="0"/>
              <a:buChar char="•"/>
            </a:pPr>
            <a:r>
              <a:rPr lang="en-US" sz="1600" b="1" dirty="0">
                <a:solidFill>
                  <a:schemeClr val="bg1"/>
                </a:solidFill>
              </a:rPr>
              <a:t>85% program completion rate over 10 years</a:t>
            </a:r>
          </a:p>
        </p:txBody>
      </p:sp>
      <p:pic>
        <p:nvPicPr>
          <p:cNvPr id="14" name="Picture 13">
            <a:extLst>
              <a:ext uri="{FF2B5EF4-FFF2-40B4-BE49-F238E27FC236}">
                <a16:creationId xmlns:a16="http://schemas.microsoft.com/office/drawing/2014/main" id="{4080B5E7-07B3-B03B-FBC5-1C39863CA705}"/>
              </a:ext>
            </a:extLst>
          </p:cNvPr>
          <p:cNvPicPr>
            <a:picLocks noChangeAspect="1"/>
          </p:cNvPicPr>
          <p:nvPr/>
        </p:nvPicPr>
        <p:blipFill>
          <a:blip r:embed="rId4"/>
          <a:stretch>
            <a:fillRect/>
          </a:stretch>
        </p:blipFill>
        <p:spPr>
          <a:xfrm>
            <a:off x="0" y="6194682"/>
            <a:ext cx="1997881" cy="663318"/>
          </a:xfrm>
          <a:prstGeom prst="rect">
            <a:avLst/>
          </a:prstGeom>
        </p:spPr>
      </p:pic>
      <p:pic>
        <p:nvPicPr>
          <p:cNvPr id="15" name="Picture 14" descr="A picture containing graphics, font, graphic design, logo&#10;&#10;Description automatically generated">
            <a:extLst>
              <a:ext uri="{FF2B5EF4-FFF2-40B4-BE49-F238E27FC236}">
                <a16:creationId xmlns:a16="http://schemas.microsoft.com/office/drawing/2014/main" id="{B5889450-1937-8D49-1AF4-505DEC914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pic>
        <p:nvPicPr>
          <p:cNvPr id="16" name="Picture Placeholder 5">
            <a:extLst>
              <a:ext uri="{FF2B5EF4-FFF2-40B4-BE49-F238E27FC236}">
                <a16:creationId xmlns:a16="http://schemas.microsoft.com/office/drawing/2014/main" id="{86740D1A-1A5F-E831-D9C5-DDDD774C5E49}"/>
              </a:ext>
            </a:extLst>
          </p:cNvPr>
          <p:cNvPicPr>
            <a:picLocks noChangeAspect="1"/>
          </p:cNvPicPr>
          <p:nvPr/>
        </p:nvPicPr>
        <p:blipFill rotWithShape="1">
          <a:blip r:embed="rId6">
            <a:alphaModFix/>
          </a:blip>
          <a:srcRect l="4490" t="9091" r="9328"/>
          <a:stretch/>
        </p:blipFill>
        <p:spPr>
          <a:xfrm>
            <a:off x="5322659" y="1102275"/>
            <a:ext cx="1560482" cy="1855323"/>
          </a:xfrm>
          <a:prstGeom prst="rect">
            <a:avLst/>
          </a:prstGeom>
        </p:spPr>
      </p:pic>
    </p:spTree>
    <p:extLst>
      <p:ext uri="{BB962C8B-B14F-4D97-AF65-F5344CB8AC3E}">
        <p14:creationId xmlns:p14="http://schemas.microsoft.com/office/powerpoint/2010/main" val="3068606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F3B4E4-B341-4CE4-9D9B-9B98CDE6A89C}"/>
              </a:ext>
            </a:extLst>
          </p:cNvPr>
          <p:cNvSpPr>
            <a:spLocks noGrp="1"/>
          </p:cNvSpPr>
          <p:nvPr>
            <p:ph type="title"/>
          </p:nvPr>
        </p:nvSpPr>
        <p:spPr>
          <a:xfrm>
            <a:off x="762001" y="1138265"/>
            <a:ext cx="3056625" cy="2909296"/>
          </a:xfrm>
        </p:spPr>
        <p:txBody>
          <a:bodyPr anchor="t">
            <a:normAutofit/>
          </a:bodyPr>
          <a:lstStyle/>
          <a:p>
            <a:r>
              <a:rPr lang="en-GB" sz="3200"/>
              <a:t>The politics of recovery</a:t>
            </a:r>
          </a:p>
        </p:txBody>
      </p:sp>
      <p:cxnSp>
        <p:nvCxnSpPr>
          <p:cNvPr id="10" name="Straight Connector 9">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1B532416-83BB-50B7-6F89-5F083FEDF7F1}"/>
              </a:ext>
            </a:extLst>
          </p:cNvPr>
          <p:cNvSpPr>
            <a:spLocks noGrp="1"/>
          </p:cNvSpPr>
          <p:nvPr>
            <p:ph idx="1"/>
          </p:nvPr>
        </p:nvSpPr>
        <p:spPr>
          <a:xfrm>
            <a:off x="4600755" y="753376"/>
            <a:ext cx="6661029" cy="5434637"/>
          </a:xfrm>
        </p:spPr>
        <p:txBody>
          <a:bodyPr>
            <a:normAutofit lnSpcReduction="10000"/>
          </a:bodyPr>
          <a:lstStyle/>
          <a:p>
            <a:pPr marL="0" indent="0">
              <a:buNone/>
            </a:pPr>
            <a:r>
              <a:rPr lang="en-GB" sz="2400"/>
              <a:t>“As we have demonstrated throughout this book, a person’s structural relations in society and the relationships, networks and other assets that adhere to one’s social position greatly affect one’s chances for recovery …… ” Granfield and Cloud, 1999, p.178</a:t>
            </a:r>
          </a:p>
          <a:p>
            <a:pPr marL="0" indent="0">
              <a:buNone/>
            </a:pPr>
            <a:endParaRPr lang="en-GB" sz="2400"/>
          </a:p>
          <a:p>
            <a:pPr marL="0" indent="0">
              <a:buNone/>
            </a:pPr>
            <a:r>
              <a:rPr lang="en-GB" sz="2400"/>
              <a:t>“Much of the impetus and motivation to change was associated with conditioning factors in their social environments that supported their desired change. The process of change, as demonstrated by our respondents, rarely occurs in isolation. Instead personal transformation is a social product that is greatly influenced by the situational social contexts in which an individual is located” Granfield and Cloud, 1999, p.194</a:t>
            </a:r>
          </a:p>
          <a:p>
            <a:pPr marL="0" indent="0">
              <a:buNone/>
            </a:pPr>
            <a:endParaRPr lang="en-GB" sz="2400"/>
          </a:p>
          <a:p>
            <a:pPr marL="0" indent="0">
              <a:buNone/>
            </a:pPr>
            <a:endParaRPr lang="en-GB" sz="2400"/>
          </a:p>
          <a:p>
            <a:pPr marL="0" indent="0">
              <a:buNone/>
            </a:pPr>
            <a:endParaRPr lang="en-GB" sz="2400"/>
          </a:p>
        </p:txBody>
      </p:sp>
      <p:pic>
        <p:nvPicPr>
          <p:cNvPr id="6" name="Picture 5">
            <a:extLst>
              <a:ext uri="{FF2B5EF4-FFF2-40B4-BE49-F238E27FC236}">
                <a16:creationId xmlns:a16="http://schemas.microsoft.com/office/drawing/2014/main" id="{0C8DDAF7-1858-0754-1AA7-9476CF18D830}"/>
              </a:ext>
            </a:extLst>
          </p:cNvPr>
          <p:cNvPicPr>
            <a:picLocks noChangeAspect="1"/>
          </p:cNvPicPr>
          <p:nvPr/>
        </p:nvPicPr>
        <p:blipFill>
          <a:blip r:embed="rId2"/>
          <a:stretch>
            <a:fillRect/>
          </a:stretch>
        </p:blipFill>
        <p:spPr>
          <a:xfrm>
            <a:off x="0" y="6188013"/>
            <a:ext cx="1886239" cy="626251"/>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0EF41434-61AD-176A-6152-710B0662D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169044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E4600206-5B95-71A4-F749-819E91B55633}"/>
              </a:ext>
            </a:extLst>
          </p:cNvPr>
          <p:cNvSpPr>
            <a:spLocks noGrp="1"/>
          </p:cNvSpPr>
          <p:nvPr>
            <p:ph type="title"/>
          </p:nvPr>
        </p:nvSpPr>
        <p:spPr>
          <a:xfrm>
            <a:off x="838200" y="401221"/>
            <a:ext cx="10515600" cy="1348065"/>
          </a:xfrm>
        </p:spPr>
        <p:txBody>
          <a:bodyPr>
            <a:normAutofit/>
          </a:bodyPr>
          <a:lstStyle/>
          <a:p>
            <a:pPr algn="ctr"/>
            <a:r>
              <a:rPr lang="en-GB" sz="5400" dirty="0">
                <a:solidFill>
                  <a:srgbClr val="FFFFFF"/>
                </a:solidFill>
              </a:rPr>
              <a:t>Key concepts and conclusions </a:t>
            </a:r>
          </a:p>
        </p:txBody>
      </p:sp>
      <p:sp>
        <p:nvSpPr>
          <p:cNvPr id="5" name="Text Placeholder 2">
            <a:extLst>
              <a:ext uri="{FF2B5EF4-FFF2-40B4-BE49-F238E27FC236}">
                <a16:creationId xmlns:a16="http://schemas.microsoft.com/office/drawing/2014/main" id="{24FD585C-7CBB-722D-8641-B992D853D6A1}"/>
              </a:ext>
            </a:extLst>
          </p:cNvPr>
          <p:cNvSpPr>
            <a:spLocks noGrp="1"/>
          </p:cNvSpPr>
          <p:nvPr>
            <p:ph idx="1"/>
          </p:nvPr>
        </p:nvSpPr>
        <p:spPr>
          <a:xfrm>
            <a:off x="838200" y="2586789"/>
            <a:ext cx="10515600" cy="3590174"/>
          </a:xfrm>
        </p:spPr>
        <p:txBody>
          <a:bodyPr>
            <a:normAutofit/>
          </a:bodyPr>
          <a:lstStyle/>
          <a:p>
            <a:pPr marL="342900" indent="-342900">
              <a:buFont typeface="Arial" panose="020B0604020202020204" pitchFamily="34" charset="0"/>
              <a:buChar char="•"/>
            </a:pPr>
            <a:r>
              <a:rPr lang="en-GB" sz="2000" dirty="0"/>
              <a:t>CHIME</a:t>
            </a:r>
          </a:p>
          <a:p>
            <a:pPr marL="342900" indent="-342900">
              <a:buFont typeface="Arial" panose="020B0604020202020204" pitchFamily="34" charset="0"/>
              <a:buChar char="•"/>
            </a:pPr>
            <a:r>
              <a:rPr lang="en-GB" sz="2000" dirty="0"/>
              <a:t>Recovery Capital </a:t>
            </a:r>
          </a:p>
          <a:p>
            <a:pPr marL="342900" indent="-342900">
              <a:buFont typeface="Arial" panose="020B0604020202020204" pitchFamily="34" charset="0"/>
              <a:buChar char="•"/>
            </a:pPr>
            <a:r>
              <a:rPr lang="en-GB" sz="2000" dirty="0"/>
              <a:t>Contagion and community </a:t>
            </a:r>
          </a:p>
          <a:p>
            <a:pPr marL="342900" indent="-342900">
              <a:buFont typeface="Arial" panose="020B0604020202020204" pitchFamily="34" charset="0"/>
              <a:buChar char="•"/>
            </a:pPr>
            <a:r>
              <a:rPr lang="en-GB" sz="2000" dirty="0"/>
              <a:t>Cascades for professionals to mirror contagion for individuals </a:t>
            </a:r>
          </a:p>
          <a:p>
            <a:pPr marL="342900" indent="-342900">
              <a:buFont typeface="Arial" panose="020B0604020202020204" pitchFamily="34" charset="0"/>
              <a:buChar char="•"/>
            </a:pPr>
            <a:r>
              <a:rPr lang="en-GB" sz="2000" dirty="0"/>
              <a:t>ROSC and Inclusive Recovery Cities </a:t>
            </a:r>
          </a:p>
          <a:p>
            <a:pPr marL="342900" indent="-342900">
              <a:buFont typeface="Arial" panose="020B0604020202020204" pitchFamily="34" charset="0"/>
              <a:buChar char="•"/>
            </a:pPr>
            <a:r>
              <a:rPr lang="en-GB" sz="2000" dirty="0"/>
              <a:t>From the social to the ecological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pic>
        <p:nvPicPr>
          <p:cNvPr id="6" name="Picture 5">
            <a:extLst>
              <a:ext uri="{FF2B5EF4-FFF2-40B4-BE49-F238E27FC236}">
                <a16:creationId xmlns:a16="http://schemas.microsoft.com/office/drawing/2014/main" id="{A11A5779-F0E0-CEF6-F788-28C1A2FD7B5C}"/>
              </a:ext>
            </a:extLst>
          </p:cNvPr>
          <p:cNvPicPr>
            <a:picLocks noChangeAspect="1"/>
          </p:cNvPicPr>
          <p:nvPr/>
        </p:nvPicPr>
        <p:blipFill>
          <a:blip r:embed="rId2"/>
          <a:stretch>
            <a:fillRect/>
          </a:stretch>
        </p:blipFill>
        <p:spPr>
          <a:xfrm>
            <a:off x="-3048" y="6206044"/>
            <a:ext cx="1857112" cy="616581"/>
          </a:xfrm>
          <a:prstGeom prst="rect">
            <a:avLst/>
          </a:prstGeom>
        </p:spPr>
      </p:pic>
      <p:pic>
        <p:nvPicPr>
          <p:cNvPr id="7" name="Picture 6" descr="A picture containing graphics, font, graphic design, logo&#10;&#10;Description automatically generated">
            <a:extLst>
              <a:ext uri="{FF2B5EF4-FFF2-40B4-BE49-F238E27FC236}">
                <a16:creationId xmlns:a16="http://schemas.microsoft.com/office/drawing/2014/main" id="{D1969EB5-41B3-E80C-29A7-FEDD69B4B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056" y="6080083"/>
            <a:ext cx="1222744" cy="672509"/>
          </a:xfrm>
          <a:prstGeom prst="rect">
            <a:avLst/>
          </a:prstGeom>
        </p:spPr>
      </p:pic>
    </p:spTree>
    <p:extLst>
      <p:ext uri="{BB962C8B-B14F-4D97-AF65-F5344CB8AC3E}">
        <p14:creationId xmlns:p14="http://schemas.microsoft.com/office/powerpoint/2010/main" val="2458511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9E41E-CE14-0E4C-A5AB-4B01EDF3B49E}"/>
              </a:ext>
            </a:extLst>
          </p:cNvPr>
          <p:cNvSpPr>
            <a:spLocks noGrp="1"/>
          </p:cNvSpPr>
          <p:nvPr>
            <p:ph type="title"/>
          </p:nvPr>
        </p:nvSpPr>
        <p:spPr>
          <a:xfrm>
            <a:off x="1656907" y="477057"/>
            <a:ext cx="9144000" cy="2387600"/>
          </a:xfrm>
        </p:spPr>
        <p:txBody>
          <a:bodyPr vert="horz" lIns="91440" tIns="45720" rIns="91440" bIns="45720" rtlCol="0" anchor="b">
            <a:normAutofit/>
          </a:bodyPr>
          <a:lstStyle/>
          <a:p>
            <a:pPr algn="ctr"/>
            <a:r>
              <a:rPr lang="en-US" sz="6400" kern="1200">
                <a:solidFill>
                  <a:schemeClr val="tx1"/>
                </a:solidFill>
                <a:latin typeface="+mj-lt"/>
                <a:ea typeface="+mj-ea"/>
                <a:cs typeface="+mj-cs"/>
              </a:rPr>
              <a:t>THANK YOU!</a:t>
            </a:r>
          </a:p>
        </p:txBody>
      </p:sp>
      <p:sp>
        <p:nvSpPr>
          <p:cNvPr id="5" name="Title 3">
            <a:extLst>
              <a:ext uri="{FF2B5EF4-FFF2-40B4-BE49-F238E27FC236}">
                <a16:creationId xmlns:a16="http://schemas.microsoft.com/office/drawing/2014/main" id="{93D90FA6-5A3D-599F-C330-F17525788365}"/>
              </a:ext>
            </a:extLst>
          </p:cNvPr>
          <p:cNvSpPr>
            <a:spLocks noGrp="1"/>
          </p:cNvSpPr>
          <p:nvPr>
            <p:ph idx="1"/>
          </p:nvPr>
        </p:nvSpPr>
        <p:spPr>
          <a:xfrm>
            <a:off x="1656907" y="3030543"/>
            <a:ext cx="9144000" cy="1563686"/>
          </a:xfrm>
        </p:spPr>
        <p:txBody>
          <a:bodyPr vert="horz" lIns="91440" tIns="45720" rIns="91440" bIns="45720" rtlCol="0">
            <a:normAutofit fontScale="92500" lnSpcReduction="10000"/>
          </a:bodyPr>
          <a:lstStyle/>
          <a:p>
            <a:pPr marL="0" indent="0" algn="ctr">
              <a:buNone/>
            </a:pPr>
            <a:br>
              <a:rPr lang="en-US" sz="3200" kern="1200" dirty="0">
                <a:solidFill>
                  <a:schemeClr val="tx1"/>
                </a:solidFill>
                <a:latin typeface="+mn-lt"/>
                <a:ea typeface="+mn-ea"/>
                <a:cs typeface="+mn-cs"/>
              </a:rPr>
            </a:br>
            <a:r>
              <a:rPr lang="en-US" sz="3200" kern="1200" dirty="0">
                <a:solidFill>
                  <a:schemeClr val="tx1"/>
                </a:solidFill>
                <a:latin typeface="+mn-lt"/>
                <a:ea typeface="+mn-ea"/>
                <a:cs typeface="+mn-cs"/>
                <a:hlinkClick r:id="rId2"/>
              </a:rPr>
              <a:t>D.Best@leedstrinity.ac.uk</a:t>
            </a:r>
            <a:br>
              <a:rPr lang="en-US" sz="3200" kern="1200" dirty="0">
                <a:solidFill>
                  <a:schemeClr val="tx1"/>
                </a:solidFill>
                <a:latin typeface="+mn-lt"/>
                <a:ea typeface="+mn-ea"/>
                <a:cs typeface="+mn-cs"/>
              </a:rPr>
            </a:br>
            <a:br>
              <a:rPr lang="en-US" sz="3200" kern="1200" dirty="0">
                <a:solidFill>
                  <a:schemeClr val="tx1"/>
                </a:solidFill>
                <a:latin typeface="+mn-lt"/>
                <a:ea typeface="+mn-ea"/>
                <a:cs typeface="+mn-cs"/>
              </a:rPr>
            </a:br>
            <a:r>
              <a:rPr lang="en-US" sz="3200" kern="1200" dirty="0">
                <a:solidFill>
                  <a:schemeClr val="tx1"/>
                </a:solidFill>
                <a:latin typeface="+mn-lt"/>
                <a:ea typeface="+mn-ea"/>
                <a:cs typeface="+mn-cs"/>
              </a:rPr>
              <a:t>www.cultivatingrecoverycapital.com</a:t>
            </a:r>
          </a:p>
        </p:txBody>
      </p:sp>
      <p:cxnSp>
        <p:nvCxnSpPr>
          <p:cNvPr id="21"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C0B4825-0E0B-8D15-1FD4-14B3DF51BEAE}"/>
              </a:ext>
            </a:extLst>
          </p:cNvPr>
          <p:cNvPicPr>
            <a:picLocks noChangeAspect="1"/>
          </p:cNvPicPr>
          <p:nvPr/>
        </p:nvPicPr>
        <p:blipFill>
          <a:blip r:embed="rId3"/>
          <a:stretch>
            <a:fillRect/>
          </a:stretch>
        </p:blipFill>
        <p:spPr>
          <a:xfrm>
            <a:off x="596463" y="568949"/>
            <a:ext cx="2400212" cy="796896"/>
          </a:xfrm>
          <a:prstGeom prst="rect">
            <a:avLst/>
          </a:prstGeom>
        </p:spPr>
      </p:pic>
      <p:pic>
        <p:nvPicPr>
          <p:cNvPr id="9" name="Picture 8" descr="A picture containing graphics, font, graphic design, logo&#10;&#10;Description automatically generated">
            <a:extLst>
              <a:ext uri="{FF2B5EF4-FFF2-40B4-BE49-F238E27FC236}">
                <a16:creationId xmlns:a16="http://schemas.microsoft.com/office/drawing/2014/main" id="{0ABED009-882E-018F-61B7-464953974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1537" y="568949"/>
            <a:ext cx="1524000" cy="838200"/>
          </a:xfrm>
          <a:prstGeom prst="rect">
            <a:avLst/>
          </a:prstGeom>
        </p:spPr>
      </p:pic>
    </p:spTree>
    <p:extLst>
      <p:ext uri="{BB962C8B-B14F-4D97-AF65-F5344CB8AC3E}">
        <p14:creationId xmlns:p14="http://schemas.microsoft.com/office/powerpoint/2010/main" val="42987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DD1EA10-D2AD-12C7-AF8F-0029C17E4BF1}"/>
              </a:ext>
            </a:extLst>
          </p:cNvPr>
          <p:cNvSpPr>
            <a:spLocks noGrp="1"/>
          </p:cNvSpPr>
          <p:nvPr>
            <p:ph type="title"/>
          </p:nvPr>
        </p:nvSpPr>
        <p:spPr>
          <a:xfrm>
            <a:off x="1171074" y="1396686"/>
            <a:ext cx="3240506" cy="4064628"/>
          </a:xfrm>
        </p:spPr>
        <p:txBody>
          <a:bodyPr>
            <a:normAutofit/>
          </a:bodyPr>
          <a:lstStyle/>
          <a:p>
            <a:r>
              <a:rPr lang="en-GB">
                <a:solidFill>
                  <a:srgbClr val="FFFFFF"/>
                </a:solidFill>
              </a:rPr>
              <a:t>So what is a recovery-oriented system of care? </a:t>
            </a: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0DB5E16D-58FE-A2D9-36FD-D578CD12FBF7}"/>
              </a:ext>
            </a:extLst>
          </p:cNvPr>
          <p:cNvSpPr>
            <a:spLocks noGrp="1"/>
          </p:cNvSpPr>
          <p:nvPr>
            <p:ph idx="1"/>
          </p:nvPr>
        </p:nvSpPr>
        <p:spPr>
          <a:xfrm>
            <a:off x="5370153" y="1526033"/>
            <a:ext cx="5536397" cy="3935281"/>
          </a:xfrm>
        </p:spPr>
        <p:txBody>
          <a:bodyPr>
            <a:normAutofit/>
          </a:bodyPr>
          <a:lstStyle/>
          <a:p>
            <a:pPr marL="0" indent="0">
              <a:buNone/>
            </a:pPr>
            <a:r>
              <a:rPr lang="en-GB" dirty="0"/>
              <a:t>White (2008): “the complete network of indigenous and professional services and relationships that can support the long-term recovery of individuals and families and the creation of values and policies in the larger cultural and policy environment that are supportive of these recovery processes” (page 28)</a:t>
            </a:r>
          </a:p>
        </p:txBody>
      </p:sp>
      <p:pic>
        <p:nvPicPr>
          <p:cNvPr id="2" name="Picture 1">
            <a:extLst>
              <a:ext uri="{FF2B5EF4-FFF2-40B4-BE49-F238E27FC236}">
                <a16:creationId xmlns:a16="http://schemas.microsoft.com/office/drawing/2014/main" id="{6A117A9F-4225-53C0-2E4E-481690B1DCFE}"/>
              </a:ext>
            </a:extLst>
          </p:cNvPr>
          <p:cNvPicPr>
            <a:picLocks noChangeAspect="1"/>
          </p:cNvPicPr>
          <p:nvPr/>
        </p:nvPicPr>
        <p:blipFill>
          <a:blip r:embed="rId2"/>
          <a:stretch>
            <a:fillRect/>
          </a:stretch>
        </p:blipFill>
        <p:spPr>
          <a:xfrm>
            <a:off x="0" y="6096369"/>
            <a:ext cx="2153093" cy="714850"/>
          </a:xfrm>
          <a:prstGeom prst="rect">
            <a:avLst/>
          </a:prstGeom>
        </p:spPr>
      </p:pic>
      <p:pic>
        <p:nvPicPr>
          <p:cNvPr id="3" name="Picture 2" descr="A picture containing graphics, font, graphic design, logo&#10;&#10;Description automatically generated">
            <a:extLst>
              <a:ext uri="{FF2B5EF4-FFF2-40B4-BE49-F238E27FC236}">
                <a16:creationId xmlns:a16="http://schemas.microsoft.com/office/drawing/2014/main" id="{F89CE866-4295-3C58-7613-DC8963829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427103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91BAB-7C47-E947-2FCF-112832A8DD70}"/>
              </a:ext>
            </a:extLst>
          </p:cNvPr>
          <p:cNvSpPr>
            <a:spLocks noGrp="1"/>
          </p:cNvSpPr>
          <p:nvPr>
            <p:ph type="title"/>
          </p:nvPr>
        </p:nvSpPr>
        <p:spPr>
          <a:xfrm>
            <a:off x="5297762" y="329184"/>
            <a:ext cx="6251110" cy="1783080"/>
          </a:xfrm>
        </p:spPr>
        <p:txBody>
          <a:bodyPr anchor="b">
            <a:normAutofit/>
          </a:bodyPr>
          <a:lstStyle/>
          <a:p>
            <a:r>
              <a:rPr lang="en-US" sz="5400"/>
              <a:t>What enables recovery change?</a:t>
            </a:r>
          </a:p>
        </p:txBody>
      </p:sp>
      <p:pic>
        <p:nvPicPr>
          <p:cNvPr id="13" name="Picture 12" descr="Plant growing in a concrete crack">
            <a:extLst>
              <a:ext uri="{FF2B5EF4-FFF2-40B4-BE49-F238E27FC236}">
                <a16:creationId xmlns:a16="http://schemas.microsoft.com/office/drawing/2014/main" id="{1898E0E8-77D5-2042-8EE8-76382653BA32}"/>
              </a:ext>
            </a:extLst>
          </p:cNvPr>
          <p:cNvPicPr>
            <a:picLocks noChangeAspect="1"/>
          </p:cNvPicPr>
          <p:nvPr/>
        </p:nvPicPr>
        <p:blipFill rotWithShape="1">
          <a:blip r:embed="rId2"/>
          <a:srcRect l="18017" r="3665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a:extLst>
              <a:ext uri="{FF2B5EF4-FFF2-40B4-BE49-F238E27FC236}">
                <a16:creationId xmlns:a16="http://schemas.microsoft.com/office/drawing/2014/main" id="{460334AA-65F8-3C67-A92A-B73F885834F2}"/>
              </a:ext>
            </a:extLst>
          </p:cNvPr>
          <p:cNvSpPr>
            <a:spLocks noGrp="1"/>
          </p:cNvSpPr>
          <p:nvPr>
            <p:ph idx="1"/>
          </p:nvPr>
        </p:nvSpPr>
        <p:spPr>
          <a:xfrm>
            <a:off x="5297762" y="2706624"/>
            <a:ext cx="6251110" cy="3483864"/>
          </a:xfrm>
        </p:spPr>
        <p:txBody>
          <a:bodyPr>
            <a:normAutofit/>
          </a:bodyPr>
          <a:lstStyle/>
          <a:p>
            <a:r>
              <a:rPr lang="en-US" sz="2200"/>
              <a:t>Strength-based approaches</a:t>
            </a:r>
          </a:p>
          <a:p>
            <a:r>
              <a:rPr lang="en-US" sz="2200"/>
              <a:t>Leamy et al (2011), British Journal of Psychiatry </a:t>
            </a:r>
          </a:p>
          <a:p>
            <a:r>
              <a:rPr lang="en-US" sz="2200" b="1"/>
              <a:t>CHIME</a:t>
            </a:r>
          </a:p>
          <a:p>
            <a:pPr lvl="1">
              <a:spcAft>
                <a:spcPts val="200"/>
              </a:spcAft>
            </a:pPr>
            <a:r>
              <a:rPr lang="en-US" sz="2200" b="1"/>
              <a:t>Connectedness </a:t>
            </a:r>
          </a:p>
          <a:p>
            <a:pPr lvl="1">
              <a:spcAft>
                <a:spcPts val="200"/>
              </a:spcAft>
            </a:pPr>
            <a:r>
              <a:rPr lang="en-US" sz="2200" b="1"/>
              <a:t>Hope </a:t>
            </a:r>
          </a:p>
          <a:p>
            <a:pPr lvl="1">
              <a:spcAft>
                <a:spcPts val="200"/>
              </a:spcAft>
            </a:pPr>
            <a:r>
              <a:rPr lang="en-US" sz="2200" b="1"/>
              <a:t>Identity </a:t>
            </a:r>
          </a:p>
          <a:p>
            <a:pPr lvl="1">
              <a:spcAft>
                <a:spcPts val="200"/>
              </a:spcAft>
            </a:pPr>
            <a:r>
              <a:rPr lang="en-US" sz="2200" b="1"/>
              <a:t>Meaning </a:t>
            </a:r>
          </a:p>
          <a:p>
            <a:pPr lvl="1">
              <a:spcAft>
                <a:spcPts val="200"/>
              </a:spcAft>
            </a:pPr>
            <a:r>
              <a:rPr lang="en-US" sz="2200" b="1"/>
              <a:t>Empowerment</a:t>
            </a:r>
          </a:p>
        </p:txBody>
      </p:sp>
      <p:pic>
        <p:nvPicPr>
          <p:cNvPr id="5" name="Picture 4">
            <a:extLst>
              <a:ext uri="{FF2B5EF4-FFF2-40B4-BE49-F238E27FC236}">
                <a16:creationId xmlns:a16="http://schemas.microsoft.com/office/drawing/2014/main" id="{274A0A95-E59F-F62B-F0CD-7F2766C0D62B}"/>
              </a:ext>
            </a:extLst>
          </p:cNvPr>
          <p:cNvPicPr>
            <a:picLocks noChangeAspect="1"/>
          </p:cNvPicPr>
          <p:nvPr/>
        </p:nvPicPr>
        <p:blipFill>
          <a:blip r:embed="rId3"/>
          <a:stretch>
            <a:fillRect/>
          </a:stretch>
        </p:blipFill>
        <p:spPr>
          <a:xfrm>
            <a:off x="0" y="6169961"/>
            <a:ext cx="2072309" cy="688029"/>
          </a:xfrm>
          <a:prstGeom prst="rect">
            <a:avLst/>
          </a:prstGeom>
        </p:spPr>
      </p:pic>
      <p:pic>
        <p:nvPicPr>
          <p:cNvPr id="6" name="Picture 5" descr="A picture containing graphics, font, graphic design, logo&#10;&#10;Description automatically generated">
            <a:extLst>
              <a:ext uri="{FF2B5EF4-FFF2-40B4-BE49-F238E27FC236}">
                <a16:creationId xmlns:a16="http://schemas.microsoft.com/office/drawing/2014/main" id="{0714CC0C-12C6-762A-81D7-D206CE6F7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19965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C7EC26-9C4B-3EC6-9411-D704760B1D7B}"/>
              </a:ext>
            </a:extLst>
          </p:cNvPr>
          <p:cNvSpPr>
            <a:spLocks noGrp="1"/>
          </p:cNvSpPr>
          <p:nvPr>
            <p:ph type="title"/>
          </p:nvPr>
        </p:nvSpPr>
        <p:spPr>
          <a:xfrm>
            <a:off x="189471" y="591344"/>
            <a:ext cx="3838832" cy="5585619"/>
          </a:xfrm>
        </p:spPr>
        <p:txBody>
          <a:bodyPr>
            <a:normAutofit fontScale="90000"/>
          </a:bodyPr>
          <a:lstStyle/>
          <a:p>
            <a:r>
              <a:rPr lang="en-GB" dirty="0"/>
              <a:t>Our epidemic of loneliness and isolation: US Surgeon General’s Advisory on the Healing Effects of Social Connection and Community (2023)</a:t>
            </a:r>
          </a:p>
        </p:txBody>
      </p:sp>
      <p:sp>
        <p:nvSpPr>
          <p:cNvPr id="5" name="Content Placeholder 2">
            <a:extLst>
              <a:ext uri="{FF2B5EF4-FFF2-40B4-BE49-F238E27FC236}">
                <a16:creationId xmlns:a16="http://schemas.microsoft.com/office/drawing/2014/main" id="{15066287-BEBA-010B-6564-0657FD7F4154}"/>
              </a:ext>
            </a:extLst>
          </p:cNvPr>
          <p:cNvSpPr>
            <a:spLocks noGrp="1"/>
          </p:cNvSpPr>
          <p:nvPr>
            <p:ph idx="1"/>
          </p:nvPr>
        </p:nvSpPr>
        <p:spPr>
          <a:xfrm>
            <a:off x="4447308" y="591344"/>
            <a:ext cx="6906491" cy="5585619"/>
          </a:xfrm>
        </p:spPr>
        <p:txBody>
          <a:bodyPr anchor="ctr">
            <a:normAutofit/>
          </a:bodyPr>
          <a:lstStyle/>
          <a:p>
            <a:pPr marL="0" indent="0">
              <a:buNone/>
            </a:pPr>
            <a:r>
              <a:rPr lang="en-GB" sz="3600" dirty="0"/>
              <a:t>“There is evidence of a dose-response relationship between social connection and health. This means that incremental increases in social connection correspond to decreases in risks to health, and conversely, decreases in social connection correspond to increases in risk”</a:t>
            </a:r>
          </a:p>
        </p:txBody>
      </p:sp>
      <p:pic>
        <p:nvPicPr>
          <p:cNvPr id="9" name="Picture 8">
            <a:extLst>
              <a:ext uri="{FF2B5EF4-FFF2-40B4-BE49-F238E27FC236}">
                <a16:creationId xmlns:a16="http://schemas.microsoft.com/office/drawing/2014/main" id="{7365D47C-360A-0B45-75BD-E498FA0F58F7}"/>
              </a:ext>
            </a:extLst>
          </p:cNvPr>
          <p:cNvPicPr>
            <a:picLocks noChangeAspect="1"/>
          </p:cNvPicPr>
          <p:nvPr/>
        </p:nvPicPr>
        <p:blipFill>
          <a:blip r:embed="rId2"/>
          <a:stretch>
            <a:fillRect/>
          </a:stretch>
        </p:blipFill>
        <p:spPr>
          <a:xfrm>
            <a:off x="0" y="6144498"/>
            <a:ext cx="2136104" cy="709209"/>
          </a:xfrm>
          <a:prstGeom prst="rect">
            <a:avLst/>
          </a:prstGeom>
        </p:spPr>
      </p:pic>
      <p:pic>
        <p:nvPicPr>
          <p:cNvPr id="11" name="Picture 10" descr="A picture containing graphics, font, graphic design, logo&#10;&#10;Description automatically generated">
            <a:extLst>
              <a:ext uri="{FF2B5EF4-FFF2-40B4-BE49-F238E27FC236}">
                <a16:creationId xmlns:a16="http://schemas.microsoft.com/office/drawing/2014/main" id="{48271FAA-F6D2-09FF-D05F-38DD145C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19948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C7EC26-9C4B-3EC6-9411-D704760B1D7B}"/>
              </a:ext>
            </a:extLst>
          </p:cNvPr>
          <p:cNvSpPr>
            <a:spLocks noGrp="1"/>
          </p:cNvSpPr>
          <p:nvPr>
            <p:ph type="title"/>
          </p:nvPr>
        </p:nvSpPr>
        <p:spPr>
          <a:xfrm>
            <a:off x="189471" y="591344"/>
            <a:ext cx="3838832" cy="5585619"/>
          </a:xfrm>
        </p:spPr>
        <p:txBody>
          <a:bodyPr>
            <a:normAutofit fontScale="90000"/>
          </a:bodyPr>
          <a:lstStyle/>
          <a:p>
            <a:r>
              <a:rPr lang="en-GB" dirty="0"/>
              <a:t>Our epidemic of loneliness and isolation: US Surgeon General’s Advisory on the Healing Effects of Social Connection and Community (2023)</a:t>
            </a:r>
          </a:p>
        </p:txBody>
      </p:sp>
      <p:sp>
        <p:nvSpPr>
          <p:cNvPr id="5" name="Content Placeholder 2">
            <a:extLst>
              <a:ext uri="{FF2B5EF4-FFF2-40B4-BE49-F238E27FC236}">
                <a16:creationId xmlns:a16="http://schemas.microsoft.com/office/drawing/2014/main" id="{15066287-BEBA-010B-6564-0657FD7F4154}"/>
              </a:ext>
            </a:extLst>
          </p:cNvPr>
          <p:cNvSpPr>
            <a:spLocks noGrp="1"/>
          </p:cNvSpPr>
          <p:nvPr>
            <p:ph idx="1"/>
          </p:nvPr>
        </p:nvSpPr>
        <p:spPr>
          <a:xfrm>
            <a:off x="4447308" y="591344"/>
            <a:ext cx="6906491" cy="5585619"/>
          </a:xfrm>
        </p:spPr>
        <p:txBody>
          <a:bodyPr anchor="ctr">
            <a:normAutofit/>
          </a:bodyPr>
          <a:lstStyle/>
          <a:p>
            <a:pPr>
              <a:buFontTx/>
              <a:buChar char="-"/>
            </a:pPr>
            <a:r>
              <a:rPr lang="en-GB" sz="3600" dirty="0"/>
              <a:t>In 2016, only 16% of Americans reported that they felt very attached to their communities</a:t>
            </a:r>
          </a:p>
          <a:p>
            <a:pPr>
              <a:buFontTx/>
              <a:buChar char="-"/>
            </a:pPr>
            <a:r>
              <a:rPr lang="en-GB" sz="3600" dirty="0"/>
              <a:t>There is a virtuous circle between social connection and volunteering or service</a:t>
            </a:r>
          </a:p>
        </p:txBody>
      </p:sp>
      <p:pic>
        <p:nvPicPr>
          <p:cNvPr id="9" name="Picture 8">
            <a:extLst>
              <a:ext uri="{FF2B5EF4-FFF2-40B4-BE49-F238E27FC236}">
                <a16:creationId xmlns:a16="http://schemas.microsoft.com/office/drawing/2014/main" id="{7365D47C-360A-0B45-75BD-E498FA0F58F7}"/>
              </a:ext>
            </a:extLst>
          </p:cNvPr>
          <p:cNvPicPr>
            <a:picLocks noChangeAspect="1"/>
          </p:cNvPicPr>
          <p:nvPr/>
        </p:nvPicPr>
        <p:blipFill>
          <a:blip r:embed="rId2"/>
          <a:stretch>
            <a:fillRect/>
          </a:stretch>
        </p:blipFill>
        <p:spPr>
          <a:xfrm>
            <a:off x="0" y="6144498"/>
            <a:ext cx="2136104" cy="709209"/>
          </a:xfrm>
          <a:prstGeom prst="rect">
            <a:avLst/>
          </a:prstGeom>
        </p:spPr>
      </p:pic>
      <p:pic>
        <p:nvPicPr>
          <p:cNvPr id="11" name="Picture 10" descr="A picture containing graphics, font, graphic design, logo&#10;&#10;Description automatically generated">
            <a:extLst>
              <a:ext uri="{FF2B5EF4-FFF2-40B4-BE49-F238E27FC236}">
                <a16:creationId xmlns:a16="http://schemas.microsoft.com/office/drawing/2014/main" id="{48271FAA-F6D2-09FF-D05F-38DD145C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23675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C7EC26-9C4B-3EC6-9411-D704760B1D7B}"/>
              </a:ext>
            </a:extLst>
          </p:cNvPr>
          <p:cNvSpPr>
            <a:spLocks noGrp="1"/>
          </p:cNvSpPr>
          <p:nvPr>
            <p:ph type="title"/>
          </p:nvPr>
        </p:nvSpPr>
        <p:spPr>
          <a:xfrm>
            <a:off x="189471" y="591344"/>
            <a:ext cx="3838832" cy="5585619"/>
          </a:xfrm>
        </p:spPr>
        <p:txBody>
          <a:bodyPr>
            <a:normAutofit fontScale="90000"/>
          </a:bodyPr>
          <a:lstStyle/>
          <a:p>
            <a:r>
              <a:rPr lang="en-GB" dirty="0"/>
              <a:t>Our epidemic of loneliness and isolation: US Surgeon General’s Advisory on the Healing Effects of Social Connection and Community (2023)</a:t>
            </a:r>
          </a:p>
        </p:txBody>
      </p:sp>
      <p:sp>
        <p:nvSpPr>
          <p:cNvPr id="5" name="Content Placeholder 2">
            <a:extLst>
              <a:ext uri="{FF2B5EF4-FFF2-40B4-BE49-F238E27FC236}">
                <a16:creationId xmlns:a16="http://schemas.microsoft.com/office/drawing/2014/main" id="{15066287-BEBA-010B-6564-0657FD7F4154}"/>
              </a:ext>
            </a:extLst>
          </p:cNvPr>
          <p:cNvSpPr>
            <a:spLocks noGrp="1"/>
          </p:cNvSpPr>
          <p:nvPr>
            <p:ph idx="1"/>
          </p:nvPr>
        </p:nvSpPr>
        <p:spPr>
          <a:xfrm>
            <a:off x="4447308" y="591344"/>
            <a:ext cx="6906491" cy="5585619"/>
          </a:xfrm>
        </p:spPr>
        <p:txBody>
          <a:bodyPr anchor="ctr">
            <a:normAutofit fontScale="85000" lnSpcReduction="20000"/>
          </a:bodyPr>
          <a:lstStyle/>
          <a:p>
            <a:pPr>
              <a:buFontTx/>
              <a:buChar char="-"/>
            </a:pPr>
            <a:r>
              <a:rPr lang="en-GB" sz="3600" dirty="0"/>
              <a:t>From 148 studies, social connection increases the odds of survival by 50% - an effect stronger than changes in smoking, drinking and physical inactivity</a:t>
            </a:r>
          </a:p>
          <a:p>
            <a:pPr>
              <a:buFontTx/>
              <a:buChar char="-"/>
            </a:pPr>
            <a:r>
              <a:rPr lang="en-GB" sz="3600" dirty="0"/>
              <a:t>Poor social connection is associated with a 29% increase in the risk of heart disease and a 32% increase in the risk of stroke</a:t>
            </a:r>
          </a:p>
          <a:p>
            <a:pPr>
              <a:buFontTx/>
              <a:buChar char="-"/>
            </a:pPr>
            <a:r>
              <a:rPr lang="en-GB" sz="3600" dirty="0"/>
              <a:t>Chronic loneliness increases the risk of dementia by around 50% in older adults </a:t>
            </a:r>
          </a:p>
          <a:p>
            <a:pPr>
              <a:buFontTx/>
              <a:buChar char="-"/>
            </a:pPr>
            <a:r>
              <a:rPr lang="en-GB" sz="3600" dirty="0"/>
              <a:t>A one standard deviation increase in social connection in community neighbourhoods is associated with a 21% reduction in murders and a 20% reduction in </a:t>
            </a:r>
            <a:r>
              <a:rPr lang="en-GB" sz="3600"/>
              <a:t>motor vehicle thefts</a:t>
            </a:r>
            <a:endParaRPr lang="en-GB" sz="3600" dirty="0"/>
          </a:p>
        </p:txBody>
      </p:sp>
      <p:pic>
        <p:nvPicPr>
          <p:cNvPr id="9" name="Picture 8">
            <a:extLst>
              <a:ext uri="{FF2B5EF4-FFF2-40B4-BE49-F238E27FC236}">
                <a16:creationId xmlns:a16="http://schemas.microsoft.com/office/drawing/2014/main" id="{7365D47C-360A-0B45-75BD-E498FA0F58F7}"/>
              </a:ext>
            </a:extLst>
          </p:cNvPr>
          <p:cNvPicPr>
            <a:picLocks noChangeAspect="1"/>
          </p:cNvPicPr>
          <p:nvPr/>
        </p:nvPicPr>
        <p:blipFill>
          <a:blip r:embed="rId2"/>
          <a:stretch>
            <a:fillRect/>
          </a:stretch>
        </p:blipFill>
        <p:spPr>
          <a:xfrm>
            <a:off x="0" y="6144498"/>
            <a:ext cx="2136104" cy="709209"/>
          </a:xfrm>
          <a:prstGeom prst="rect">
            <a:avLst/>
          </a:prstGeom>
        </p:spPr>
      </p:pic>
      <p:pic>
        <p:nvPicPr>
          <p:cNvPr id="11" name="Picture 10" descr="A picture containing graphics, font, graphic design, logo&#10;&#10;Description automatically generated">
            <a:extLst>
              <a:ext uri="{FF2B5EF4-FFF2-40B4-BE49-F238E27FC236}">
                <a16:creationId xmlns:a16="http://schemas.microsoft.com/office/drawing/2014/main" id="{48271FAA-F6D2-09FF-D05F-38DD145C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183651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7B7B-216F-50F7-338C-907437B7DF3B}"/>
              </a:ext>
            </a:extLst>
          </p:cNvPr>
          <p:cNvSpPr>
            <a:spLocks noGrp="1"/>
          </p:cNvSpPr>
          <p:nvPr>
            <p:ph type="title"/>
          </p:nvPr>
        </p:nvSpPr>
        <p:spPr/>
        <p:txBody>
          <a:bodyPr/>
          <a:lstStyle/>
          <a:p>
            <a:pPr algn="ctr"/>
            <a:r>
              <a:rPr lang="en-US" dirty="0"/>
              <a:t>The Engine of Change</a:t>
            </a:r>
          </a:p>
        </p:txBody>
      </p:sp>
      <p:grpSp>
        <p:nvGrpSpPr>
          <p:cNvPr id="4" name="Group 3">
            <a:extLst>
              <a:ext uri="{FF2B5EF4-FFF2-40B4-BE49-F238E27FC236}">
                <a16:creationId xmlns:a16="http://schemas.microsoft.com/office/drawing/2014/main" id="{68F452EE-C906-4D30-0273-7709D730778E}"/>
              </a:ext>
            </a:extLst>
          </p:cNvPr>
          <p:cNvGrpSpPr/>
          <p:nvPr/>
        </p:nvGrpSpPr>
        <p:grpSpPr>
          <a:xfrm>
            <a:off x="961211" y="1571368"/>
            <a:ext cx="10094415" cy="4163510"/>
            <a:chOff x="1587689" y="1274329"/>
            <a:chExt cx="7375155" cy="3486282"/>
          </a:xfrm>
        </p:grpSpPr>
        <p:pic>
          <p:nvPicPr>
            <p:cNvPr id="5" name="Shape 329">
              <a:extLst>
                <a:ext uri="{FF2B5EF4-FFF2-40B4-BE49-F238E27FC236}">
                  <a16:creationId xmlns:a16="http://schemas.microsoft.com/office/drawing/2014/main" id="{9F094296-1155-8606-5B3C-41F84741EECD}"/>
                </a:ext>
              </a:extLst>
            </p:cNvPr>
            <p:cNvPicPr preferRelativeResize="0"/>
            <p:nvPr/>
          </p:nvPicPr>
          <p:blipFill>
            <a:blip r:embed="rId2">
              <a:alphaModFix/>
            </a:blip>
            <a:stretch>
              <a:fillRect/>
            </a:stretch>
          </p:blipFill>
          <p:spPr>
            <a:xfrm>
              <a:off x="3229156" y="2210811"/>
              <a:ext cx="5733688" cy="2549800"/>
            </a:xfrm>
            <a:prstGeom prst="rect">
              <a:avLst/>
            </a:prstGeom>
            <a:noFill/>
            <a:ln>
              <a:noFill/>
            </a:ln>
          </p:spPr>
        </p:pic>
        <p:sp>
          <p:nvSpPr>
            <p:cNvPr id="6" name="Shape 333">
              <a:extLst>
                <a:ext uri="{FF2B5EF4-FFF2-40B4-BE49-F238E27FC236}">
                  <a16:creationId xmlns:a16="http://schemas.microsoft.com/office/drawing/2014/main" id="{F09B3401-47FF-8C91-AB7A-D5981520DB25}"/>
                </a:ext>
              </a:extLst>
            </p:cNvPr>
            <p:cNvSpPr txBox="1"/>
            <p:nvPr/>
          </p:nvSpPr>
          <p:spPr>
            <a:xfrm>
              <a:off x="5030052" y="3210807"/>
              <a:ext cx="824074" cy="668000"/>
            </a:xfrm>
            <a:prstGeom prst="rect">
              <a:avLst/>
            </a:prstGeom>
            <a:noFill/>
            <a:ln>
              <a:noFill/>
            </a:ln>
          </p:spPr>
          <p:txBody>
            <a:bodyPr spcFirstLastPara="1" wrap="square" lIns="121897" tIns="121897" rIns="121897" bIns="121897" anchor="t" anchorCtr="0">
              <a:noAutofit/>
            </a:bodyPr>
            <a:lstStyle/>
            <a:p>
              <a:r>
                <a:rPr lang="en-GB" sz="2400" b="1" dirty="0">
                  <a:solidFill>
                    <a:srgbClr val="ED6B68"/>
                  </a:solidFill>
                  <a:latin typeface="Raleway"/>
                  <a:ea typeface="Raleway"/>
                  <a:cs typeface="Raleway"/>
                  <a:sym typeface="Raleway"/>
                </a:rPr>
                <a:t>H</a:t>
              </a:r>
              <a:r>
                <a:rPr lang="en-GB" sz="1300" dirty="0">
                  <a:latin typeface="Raleway"/>
                  <a:ea typeface="Raleway"/>
                  <a:cs typeface="Raleway"/>
                  <a:sym typeface="Raleway"/>
                </a:rPr>
                <a:t>ope</a:t>
              </a:r>
              <a:endParaRPr sz="1300" dirty="0">
                <a:latin typeface="Raleway"/>
                <a:ea typeface="Raleway"/>
                <a:cs typeface="Raleway"/>
                <a:sym typeface="Raleway"/>
              </a:endParaRPr>
            </a:p>
          </p:txBody>
        </p:sp>
        <p:sp>
          <p:nvSpPr>
            <p:cNvPr id="7" name="Shape 334">
              <a:extLst>
                <a:ext uri="{FF2B5EF4-FFF2-40B4-BE49-F238E27FC236}">
                  <a16:creationId xmlns:a16="http://schemas.microsoft.com/office/drawing/2014/main" id="{934C364F-AC91-B31E-1EF6-E4FD0949BAAB}"/>
                </a:ext>
              </a:extLst>
            </p:cNvPr>
            <p:cNvSpPr txBox="1"/>
            <p:nvPr/>
          </p:nvSpPr>
          <p:spPr>
            <a:xfrm>
              <a:off x="6279358" y="3159491"/>
              <a:ext cx="1005300" cy="784400"/>
            </a:xfrm>
            <a:prstGeom prst="rect">
              <a:avLst/>
            </a:prstGeom>
            <a:noFill/>
            <a:ln>
              <a:noFill/>
            </a:ln>
          </p:spPr>
          <p:txBody>
            <a:bodyPr spcFirstLastPara="1" wrap="square" lIns="121897" tIns="119997" rIns="121897" bIns="121897" anchor="ctr" anchorCtr="0">
              <a:noAutofit/>
            </a:bodyPr>
            <a:lstStyle/>
            <a:p>
              <a:pPr algn="ctr"/>
              <a:r>
                <a:rPr lang="en-GB" sz="2400" b="1" dirty="0">
                  <a:solidFill>
                    <a:srgbClr val="ED6B68"/>
                  </a:solidFill>
                  <a:latin typeface="Raleway"/>
                  <a:ea typeface="Raleway"/>
                  <a:cs typeface="Raleway"/>
                  <a:sym typeface="Raleway"/>
                </a:rPr>
                <a:t>M⁴</a:t>
              </a:r>
              <a:endParaRPr dirty="0">
                <a:solidFill>
                  <a:srgbClr val="ED6B68"/>
                </a:solidFill>
                <a:latin typeface="Raleway"/>
                <a:ea typeface="Raleway"/>
                <a:cs typeface="Raleway"/>
                <a:sym typeface="Raleway"/>
              </a:endParaRPr>
            </a:p>
            <a:p>
              <a:pPr algn="ctr"/>
              <a:r>
                <a:rPr lang="en-GB" sz="1100" dirty="0">
                  <a:latin typeface="Raleway"/>
                  <a:ea typeface="Raleway"/>
                  <a:cs typeface="Raleway"/>
                  <a:sym typeface="Raleway"/>
                </a:rPr>
                <a:t>Meaning, Mentor, Monitor, Measure</a:t>
              </a:r>
              <a:endParaRPr sz="1100" dirty="0">
                <a:latin typeface="Raleway"/>
                <a:ea typeface="Raleway"/>
                <a:cs typeface="Raleway"/>
                <a:sym typeface="Raleway"/>
              </a:endParaRPr>
            </a:p>
          </p:txBody>
        </p:sp>
        <p:sp>
          <p:nvSpPr>
            <p:cNvPr id="8" name="Shape 335">
              <a:extLst>
                <a:ext uri="{FF2B5EF4-FFF2-40B4-BE49-F238E27FC236}">
                  <a16:creationId xmlns:a16="http://schemas.microsoft.com/office/drawing/2014/main" id="{D2D7DAFA-A492-290F-CBD8-52C3BCC0E2CE}"/>
                </a:ext>
              </a:extLst>
            </p:cNvPr>
            <p:cNvSpPr txBox="1"/>
            <p:nvPr/>
          </p:nvSpPr>
          <p:spPr>
            <a:xfrm>
              <a:off x="7320314" y="2819614"/>
              <a:ext cx="1348675" cy="298002"/>
            </a:xfrm>
            <a:prstGeom prst="rect">
              <a:avLst/>
            </a:prstGeom>
            <a:noFill/>
            <a:ln>
              <a:noFill/>
            </a:ln>
          </p:spPr>
          <p:txBody>
            <a:bodyPr spcFirstLastPara="1" wrap="square" lIns="121897" tIns="121897" rIns="121897" bIns="121897" anchor="ctr" anchorCtr="0">
              <a:noAutofit/>
            </a:bodyPr>
            <a:lstStyle/>
            <a:p>
              <a:pPr algn="ctr"/>
              <a:r>
                <a:rPr lang="en-GB" sz="2400" b="1" dirty="0">
                  <a:solidFill>
                    <a:srgbClr val="ED6B68"/>
                  </a:solidFill>
                  <a:latin typeface="Raleway"/>
                  <a:ea typeface="Raleway"/>
                  <a:cs typeface="Raleway"/>
                  <a:sym typeface="Raleway"/>
                </a:rPr>
                <a:t>E</a:t>
              </a:r>
              <a:r>
                <a:rPr lang="en-GB" sz="1100" dirty="0">
                  <a:latin typeface="Raleway"/>
                  <a:ea typeface="Raleway"/>
                  <a:cs typeface="Raleway"/>
                  <a:sym typeface="Raleway"/>
                </a:rPr>
                <a:t>mpowerment</a:t>
              </a:r>
              <a:endParaRPr sz="1100" dirty="0">
                <a:latin typeface="Raleway"/>
                <a:ea typeface="Raleway"/>
                <a:cs typeface="Raleway"/>
                <a:sym typeface="Raleway"/>
              </a:endParaRPr>
            </a:p>
          </p:txBody>
        </p:sp>
        <p:sp>
          <p:nvSpPr>
            <p:cNvPr id="9" name="Shape 336">
              <a:extLst>
                <a:ext uri="{FF2B5EF4-FFF2-40B4-BE49-F238E27FC236}">
                  <a16:creationId xmlns:a16="http://schemas.microsoft.com/office/drawing/2014/main" id="{18298E76-D6C4-04C8-358D-6BD16E01DA87}"/>
                </a:ext>
              </a:extLst>
            </p:cNvPr>
            <p:cNvSpPr txBox="1"/>
            <p:nvPr/>
          </p:nvSpPr>
          <p:spPr>
            <a:xfrm>
              <a:off x="7527499" y="4024420"/>
              <a:ext cx="810700" cy="522800"/>
            </a:xfrm>
            <a:prstGeom prst="rect">
              <a:avLst/>
            </a:prstGeom>
            <a:noFill/>
            <a:ln>
              <a:noFill/>
            </a:ln>
          </p:spPr>
          <p:txBody>
            <a:bodyPr spcFirstLastPara="1" wrap="square" lIns="121897" tIns="121897" rIns="121897" bIns="121897" anchor="ctr" anchorCtr="0">
              <a:noAutofit/>
            </a:bodyPr>
            <a:lstStyle/>
            <a:p>
              <a:pPr algn="ctr"/>
              <a:r>
                <a:rPr lang="en-GB" sz="2400" b="1" dirty="0">
                  <a:solidFill>
                    <a:srgbClr val="ED6B68"/>
                  </a:solidFill>
                  <a:latin typeface="Raleway"/>
                  <a:ea typeface="Raleway"/>
                  <a:cs typeface="Raleway"/>
                  <a:sym typeface="Raleway"/>
                </a:rPr>
                <a:t>I</a:t>
              </a:r>
              <a:r>
                <a:rPr lang="en-GB" sz="1100" dirty="0">
                  <a:latin typeface="Raleway"/>
                  <a:ea typeface="Raleway"/>
                  <a:cs typeface="Raleway"/>
                  <a:sym typeface="Raleway"/>
                </a:rPr>
                <a:t>dentity</a:t>
              </a:r>
              <a:endParaRPr sz="1100" dirty="0">
                <a:latin typeface="Raleway"/>
                <a:ea typeface="Raleway"/>
                <a:cs typeface="Raleway"/>
                <a:sym typeface="Raleway"/>
              </a:endParaRPr>
            </a:p>
          </p:txBody>
        </p:sp>
        <p:cxnSp>
          <p:nvCxnSpPr>
            <p:cNvPr id="10" name="Shape 337">
              <a:extLst>
                <a:ext uri="{FF2B5EF4-FFF2-40B4-BE49-F238E27FC236}">
                  <a16:creationId xmlns:a16="http://schemas.microsoft.com/office/drawing/2014/main" id="{A5B49776-F5C8-94D6-86E7-8B0029A0B969}"/>
                </a:ext>
              </a:extLst>
            </p:cNvPr>
            <p:cNvCxnSpPr>
              <a:cxnSpLocks/>
            </p:cNvCxnSpPr>
            <p:nvPr/>
          </p:nvCxnSpPr>
          <p:spPr>
            <a:xfrm rot="5400000" flipH="1" flipV="1">
              <a:off x="7001329" y="2695078"/>
              <a:ext cx="64008" cy="622699"/>
            </a:xfrm>
            <a:prstGeom prst="bentConnector2">
              <a:avLst/>
            </a:prstGeom>
            <a:noFill/>
            <a:ln w="9525" cap="flat" cmpd="sng">
              <a:solidFill>
                <a:schemeClr val="dk2"/>
              </a:solidFill>
              <a:prstDash val="solid"/>
              <a:round/>
              <a:headEnd type="none" w="med" len="med"/>
              <a:tailEnd type="triangle" w="med" len="med"/>
            </a:ln>
          </p:spPr>
        </p:cxnSp>
        <p:cxnSp>
          <p:nvCxnSpPr>
            <p:cNvPr id="11" name="Shape 338">
              <a:extLst>
                <a:ext uri="{FF2B5EF4-FFF2-40B4-BE49-F238E27FC236}">
                  <a16:creationId xmlns:a16="http://schemas.microsoft.com/office/drawing/2014/main" id="{2E42F0C8-D2B5-9126-C6A9-A563145D38D3}"/>
                </a:ext>
              </a:extLst>
            </p:cNvPr>
            <p:cNvCxnSpPr>
              <a:cxnSpLocks/>
            </p:cNvCxnSpPr>
            <p:nvPr/>
          </p:nvCxnSpPr>
          <p:spPr>
            <a:xfrm flipH="1">
              <a:off x="8352680" y="3038432"/>
              <a:ext cx="304664" cy="1289304"/>
            </a:xfrm>
            <a:prstGeom prst="bentConnector4">
              <a:avLst>
                <a:gd name="adj1" fmla="val -75033"/>
                <a:gd name="adj2" fmla="val 99592"/>
              </a:avLst>
            </a:prstGeom>
            <a:noFill/>
            <a:ln w="9525" cap="flat" cmpd="sng">
              <a:solidFill>
                <a:schemeClr val="dk2"/>
              </a:solidFill>
              <a:prstDash val="solid"/>
              <a:round/>
              <a:headEnd type="none" w="med" len="med"/>
              <a:tailEnd type="triangle" w="med" len="med"/>
            </a:ln>
          </p:spPr>
        </p:cxnSp>
        <p:cxnSp>
          <p:nvCxnSpPr>
            <p:cNvPr id="12" name="Shape 339">
              <a:extLst>
                <a:ext uri="{FF2B5EF4-FFF2-40B4-BE49-F238E27FC236}">
                  <a16:creationId xmlns:a16="http://schemas.microsoft.com/office/drawing/2014/main" id="{8AF0A671-729F-37CB-23BF-0732FA0EDCA4}"/>
                </a:ext>
              </a:extLst>
            </p:cNvPr>
            <p:cNvCxnSpPr>
              <a:cxnSpLocks/>
            </p:cNvCxnSpPr>
            <p:nvPr/>
          </p:nvCxnSpPr>
          <p:spPr>
            <a:xfrm rot="10800000">
              <a:off x="6762511" y="4144856"/>
              <a:ext cx="859536" cy="182880"/>
            </a:xfrm>
            <a:prstGeom prst="bentConnector2">
              <a:avLst/>
            </a:prstGeom>
            <a:noFill/>
            <a:ln w="9525" cap="flat" cmpd="sng">
              <a:solidFill>
                <a:schemeClr val="dk2"/>
              </a:solidFill>
              <a:prstDash val="solid"/>
              <a:round/>
              <a:headEnd type="none" w="med" len="med"/>
              <a:tailEnd type="triangle" w="med" len="med"/>
            </a:ln>
          </p:spPr>
        </p:cxnSp>
        <p:grpSp>
          <p:nvGrpSpPr>
            <p:cNvPr id="13" name="Group 12">
              <a:extLst>
                <a:ext uri="{FF2B5EF4-FFF2-40B4-BE49-F238E27FC236}">
                  <a16:creationId xmlns:a16="http://schemas.microsoft.com/office/drawing/2014/main" id="{FB747A53-6FB7-03CB-B937-613B13A2737A}"/>
                </a:ext>
              </a:extLst>
            </p:cNvPr>
            <p:cNvGrpSpPr/>
            <p:nvPr/>
          </p:nvGrpSpPr>
          <p:grpSpPr>
            <a:xfrm>
              <a:off x="1587689" y="1274329"/>
              <a:ext cx="1606500" cy="2576946"/>
              <a:chOff x="1634629" y="1270511"/>
              <a:chExt cx="1606500" cy="2576946"/>
            </a:xfrm>
          </p:grpSpPr>
          <p:sp>
            <p:nvSpPr>
              <p:cNvPr id="17" name="Shape 330">
                <a:extLst>
                  <a:ext uri="{FF2B5EF4-FFF2-40B4-BE49-F238E27FC236}">
                    <a16:creationId xmlns:a16="http://schemas.microsoft.com/office/drawing/2014/main" id="{E38207C8-E838-C19D-F47A-165A1182A80E}"/>
                  </a:ext>
                </a:extLst>
              </p:cNvPr>
              <p:cNvSpPr txBox="1"/>
              <p:nvPr/>
            </p:nvSpPr>
            <p:spPr>
              <a:xfrm>
                <a:off x="1634629" y="1270511"/>
                <a:ext cx="1606500" cy="467600"/>
              </a:xfrm>
              <a:prstGeom prst="rect">
                <a:avLst/>
              </a:prstGeom>
              <a:noFill/>
              <a:ln>
                <a:noFill/>
              </a:ln>
            </p:spPr>
            <p:txBody>
              <a:bodyPr spcFirstLastPara="1" wrap="square" lIns="121897" tIns="121897" rIns="121897" bIns="121897" anchor="ctr" anchorCtr="0">
                <a:noAutofit/>
              </a:bodyPr>
              <a:lstStyle/>
              <a:p>
                <a:r>
                  <a:rPr lang="en-GB" sz="2400" b="1" dirty="0">
                    <a:solidFill>
                      <a:srgbClr val="ED6B68"/>
                    </a:solidFill>
                    <a:latin typeface="Raleway"/>
                    <a:ea typeface="Raleway"/>
                    <a:cs typeface="Raleway"/>
                    <a:sym typeface="Raleway"/>
                  </a:rPr>
                  <a:t>M</a:t>
                </a:r>
                <a:r>
                  <a:rPr lang="en-GB" sz="1300" dirty="0">
                    <a:latin typeface="Raleway"/>
                    <a:ea typeface="Raleway"/>
                    <a:cs typeface="Raleway"/>
                    <a:sym typeface="Raleway"/>
                  </a:rPr>
                  <a:t>easure</a:t>
                </a:r>
                <a:endParaRPr sz="1300" dirty="0">
                  <a:latin typeface="Raleway"/>
                  <a:ea typeface="Raleway"/>
                  <a:cs typeface="Raleway"/>
                  <a:sym typeface="Raleway"/>
                </a:endParaRPr>
              </a:p>
            </p:txBody>
          </p:sp>
          <p:sp>
            <p:nvSpPr>
              <p:cNvPr id="18" name="Shape 331">
                <a:extLst>
                  <a:ext uri="{FF2B5EF4-FFF2-40B4-BE49-F238E27FC236}">
                    <a16:creationId xmlns:a16="http://schemas.microsoft.com/office/drawing/2014/main" id="{728CF4B2-34D8-6BFC-A02E-39F59D0592D4}"/>
                  </a:ext>
                </a:extLst>
              </p:cNvPr>
              <p:cNvSpPr txBox="1"/>
              <p:nvPr/>
            </p:nvSpPr>
            <p:spPr>
              <a:xfrm>
                <a:off x="1634629" y="2191691"/>
                <a:ext cx="1606500" cy="668000"/>
              </a:xfrm>
              <a:prstGeom prst="rect">
                <a:avLst/>
              </a:prstGeom>
              <a:noFill/>
              <a:ln>
                <a:noFill/>
              </a:ln>
            </p:spPr>
            <p:txBody>
              <a:bodyPr spcFirstLastPara="1" wrap="square" lIns="121897" tIns="121897" rIns="121897" bIns="121897" anchor="t" anchorCtr="0">
                <a:noAutofit/>
              </a:bodyPr>
              <a:lstStyle/>
              <a:p>
                <a:r>
                  <a:rPr lang="en-GB" sz="2400" b="1" dirty="0">
                    <a:solidFill>
                      <a:srgbClr val="ED6B68"/>
                    </a:solidFill>
                    <a:latin typeface="Raleway"/>
                    <a:ea typeface="Raleway"/>
                    <a:cs typeface="Raleway"/>
                    <a:sym typeface="Raleway"/>
                  </a:rPr>
                  <a:t>P</a:t>
                </a:r>
                <a:r>
                  <a:rPr lang="en-GB" sz="1300" dirty="0">
                    <a:latin typeface="Raleway"/>
                    <a:ea typeface="Raleway"/>
                    <a:cs typeface="Raleway"/>
                    <a:sym typeface="Raleway"/>
                  </a:rPr>
                  <a:t>lan</a:t>
                </a:r>
                <a:endParaRPr sz="1300" dirty="0">
                  <a:latin typeface="Raleway"/>
                  <a:ea typeface="Raleway"/>
                  <a:cs typeface="Raleway"/>
                  <a:sym typeface="Raleway"/>
                </a:endParaRPr>
              </a:p>
            </p:txBody>
          </p:sp>
          <p:sp>
            <p:nvSpPr>
              <p:cNvPr id="19" name="Shape 332">
                <a:extLst>
                  <a:ext uri="{FF2B5EF4-FFF2-40B4-BE49-F238E27FC236}">
                    <a16:creationId xmlns:a16="http://schemas.microsoft.com/office/drawing/2014/main" id="{EA81F73C-A5A4-FB68-C00F-50FE7D73CE6F}"/>
                  </a:ext>
                </a:extLst>
              </p:cNvPr>
              <p:cNvSpPr txBox="1"/>
              <p:nvPr/>
            </p:nvSpPr>
            <p:spPr>
              <a:xfrm>
                <a:off x="1634629" y="3179457"/>
                <a:ext cx="1472400" cy="668000"/>
              </a:xfrm>
              <a:prstGeom prst="rect">
                <a:avLst/>
              </a:prstGeom>
              <a:noFill/>
              <a:ln>
                <a:noFill/>
              </a:ln>
            </p:spPr>
            <p:txBody>
              <a:bodyPr spcFirstLastPara="1" wrap="square" lIns="121897" tIns="121897" rIns="121897" bIns="121897" anchor="t" anchorCtr="0">
                <a:noAutofit/>
              </a:bodyPr>
              <a:lstStyle/>
              <a:p>
                <a:r>
                  <a:rPr lang="en-GB" sz="2400" b="1" dirty="0">
                    <a:solidFill>
                      <a:srgbClr val="ED6B68"/>
                    </a:solidFill>
                    <a:latin typeface="Raleway"/>
                    <a:ea typeface="Raleway"/>
                    <a:cs typeface="Raleway"/>
                    <a:sym typeface="Raleway"/>
                  </a:rPr>
                  <a:t>E</a:t>
                </a:r>
                <a:r>
                  <a:rPr lang="en-GB" sz="1300" dirty="0">
                    <a:solidFill>
                      <a:prstClr val="black"/>
                    </a:solidFill>
                    <a:latin typeface="Raleway"/>
                    <a:ea typeface="Raleway"/>
                    <a:cs typeface="Raleway"/>
                    <a:sym typeface="Raleway"/>
                  </a:rPr>
                  <a:t>ngage</a:t>
                </a:r>
                <a:endParaRPr sz="1300" dirty="0">
                  <a:latin typeface="Raleway"/>
                  <a:ea typeface="Raleway"/>
                  <a:cs typeface="Raleway"/>
                  <a:sym typeface="Raleway"/>
                </a:endParaRPr>
              </a:p>
            </p:txBody>
          </p:sp>
          <p:cxnSp>
            <p:nvCxnSpPr>
              <p:cNvPr id="20" name="Shape 340">
                <a:extLst>
                  <a:ext uri="{FF2B5EF4-FFF2-40B4-BE49-F238E27FC236}">
                    <a16:creationId xmlns:a16="http://schemas.microsoft.com/office/drawing/2014/main" id="{FCF09DC4-FAAD-6B15-99F9-54C90D42A195}"/>
                  </a:ext>
                </a:extLst>
              </p:cNvPr>
              <p:cNvCxnSpPr>
                <a:cxnSpLocks/>
              </p:cNvCxnSpPr>
              <p:nvPr/>
            </p:nvCxnSpPr>
            <p:spPr>
              <a:xfrm>
                <a:off x="1869229" y="1718657"/>
                <a:ext cx="0" cy="457200"/>
              </a:xfrm>
              <a:prstGeom prst="straightConnector1">
                <a:avLst/>
              </a:prstGeom>
              <a:noFill/>
              <a:ln w="9525" cap="flat" cmpd="sng">
                <a:solidFill>
                  <a:schemeClr val="dk2"/>
                </a:solidFill>
                <a:prstDash val="solid"/>
                <a:round/>
                <a:headEnd type="none" w="med" len="med"/>
                <a:tailEnd type="triangle" w="med" len="med"/>
              </a:ln>
            </p:spPr>
          </p:cxnSp>
          <p:cxnSp>
            <p:nvCxnSpPr>
              <p:cNvPr id="21" name="Shape 341">
                <a:extLst>
                  <a:ext uri="{FF2B5EF4-FFF2-40B4-BE49-F238E27FC236}">
                    <a16:creationId xmlns:a16="http://schemas.microsoft.com/office/drawing/2014/main" id="{A9E1B75D-ECAB-82ED-832A-F16FCCA12B79}"/>
                  </a:ext>
                </a:extLst>
              </p:cNvPr>
              <p:cNvCxnSpPr>
                <a:cxnSpLocks/>
              </p:cNvCxnSpPr>
              <p:nvPr/>
            </p:nvCxnSpPr>
            <p:spPr>
              <a:xfrm>
                <a:off x="1848329" y="2800457"/>
                <a:ext cx="0" cy="426000"/>
              </a:xfrm>
              <a:prstGeom prst="straightConnector1">
                <a:avLst/>
              </a:prstGeom>
              <a:noFill/>
              <a:ln w="9525" cap="flat" cmpd="sng">
                <a:solidFill>
                  <a:schemeClr val="dk2"/>
                </a:solidFill>
                <a:prstDash val="solid"/>
                <a:round/>
                <a:headEnd type="none" w="med" len="med"/>
                <a:tailEnd type="triangle" w="med" len="med"/>
              </a:ln>
            </p:spPr>
          </p:cxnSp>
          <p:cxnSp>
            <p:nvCxnSpPr>
              <p:cNvPr id="22" name="Shape 342">
                <a:extLst>
                  <a:ext uri="{FF2B5EF4-FFF2-40B4-BE49-F238E27FC236}">
                    <a16:creationId xmlns:a16="http://schemas.microsoft.com/office/drawing/2014/main" id="{CCF5F3D1-701C-151C-DBE2-409B3A384221}"/>
                  </a:ext>
                </a:extLst>
              </p:cNvPr>
              <p:cNvCxnSpPr>
                <a:cxnSpLocks/>
              </p:cNvCxnSpPr>
              <p:nvPr/>
            </p:nvCxnSpPr>
            <p:spPr>
              <a:xfrm>
                <a:off x="2658978" y="3556659"/>
                <a:ext cx="582151" cy="0"/>
              </a:xfrm>
              <a:prstGeom prst="straightConnector1">
                <a:avLst/>
              </a:prstGeom>
              <a:noFill/>
              <a:ln w="9525" cap="flat" cmpd="sng">
                <a:solidFill>
                  <a:schemeClr val="dk2"/>
                </a:solidFill>
                <a:prstDash val="solid"/>
                <a:round/>
                <a:headEnd type="none" w="med" len="med"/>
                <a:tailEnd type="triangle" w="med" len="med"/>
              </a:ln>
            </p:spPr>
          </p:cxnSp>
        </p:grpSp>
        <p:cxnSp>
          <p:nvCxnSpPr>
            <p:cNvPr id="14" name="Shape 343">
              <a:extLst>
                <a:ext uri="{FF2B5EF4-FFF2-40B4-BE49-F238E27FC236}">
                  <a16:creationId xmlns:a16="http://schemas.microsoft.com/office/drawing/2014/main" id="{F06F30F9-235B-4815-907F-2DCF5CF54EE6}"/>
                </a:ext>
              </a:extLst>
            </p:cNvPr>
            <p:cNvCxnSpPr>
              <a:cxnSpLocks/>
            </p:cNvCxnSpPr>
            <p:nvPr/>
          </p:nvCxnSpPr>
          <p:spPr>
            <a:xfrm>
              <a:off x="5786201" y="3550032"/>
              <a:ext cx="540182" cy="6884"/>
            </a:xfrm>
            <a:prstGeom prst="straightConnector1">
              <a:avLst/>
            </a:prstGeom>
            <a:noFill/>
            <a:ln w="9525" cap="flat" cmpd="sng">
              <a:solidFill>
                <a:schemeClr val="dk2"/>
              </a:solidFill>
              <a:prstDash val="solid"/>
              <a:round/>
              <a:headEnd type="none" w="med" len="med"/>
              <a:tailEnd type="triangle" w="med" len="med"/>
            </a:ln>
          </p:spPr>
        </p:cxnSp>
        <p:sp>
          <p:nvSpPr>
            <p:cNvPr id="15" name="Rectangle 14">
              <a:extLst>
                <a:ext uri="{FF2B5EF4-FFF2-40B4-BE49-F238E27FC236}">
                  <a16:creationId xmlns:a16="http://schemas.microsoft.com/office/drawing/2014/main" id="{899D59F4-31DD-74EF-E092-CDDBB3420324}"/>
                </a:ext>
              </a:extLst>
            </p:cNvPr>
            <p:cNvSpPr/>
            <p:nvPr/>
          </p:nvSpPr>
          <p:spPr>
            <a:xfrm>
              <a:off x="3363256" y="3282624"/>
              <a:ext cx="957313" cy="461665"/>
            </a:xfrm>
            <a:prstGeom prst="rect">
              <a:avLst/>
            </a:prstGeom>
          </p:spPr>
          <p:txBody>
            <a:bodyPr wrap="none">
              <a:spAutoFit/>
            </a:bodyPr>
            <a:lstStyle/>
            <a:p>
              <a:r>
                <a:rPr lang="en-GB" sz="2400" b="1" dirty="0">
                  <a:solidFill>
                    <a:srgbClr val="ED6B68"/>
                  </a:solidFill>
                  <a:latin typeface="Raleway"/>
                  <a:ea typeface="Raleway"/>
                  <a:cs typeface="Raleway"/>
                  <a:sym typeface="Raleway"/>
                </a:rPr>
                <a:t>C</a:t>
              </a:r>
              <a:r>
                <a:rPr lang="en-GB" sz="1300" dirty="0">
                  <a:latin typeface="Raleway"/>
                  <a:ea typeface="Raleway"/>
                  <a:cs typeface="Raleway"/>
                  <a:sym typeface="Raleway"/>
                </a:rPr>
                <a:t>onnect</a:t>
              </a:r>
              <a:endParaRPr lang="en-US" sz="1300" dirty="0"/>
            </a:p>
          </p:txBody>
        </p:sp>
        <p:cxnSp>
          <p:nvCxnSpPr>
            <p:cNvPr id="16" name="Shape 342">
              <a:extLst>
                <a:ext uri="{FF2B5EF4-FFF2-40B4-BE49-F238E27FC236}">
                  <a16:creationId xmlns:a16="http://schemas.microsoft.com/office/drawing/2014/main" id="{5FA45A13-8D33-722B-B999-7A4D21186548}"/>
                </a:ext>
              </a:extLst>
            </p:cNvPr>
            <p:cNvCxnSpPr>
              <a:cxnSpLocks/>
            </p:cNvCxnSpPr>
            <p:nvPr/>
          </p:nvCxnSpPr>
          <p:spPr>
            <a:xfrm>
              <a:off x="4367594" y="3550032"/>
              <a:ext cx="582151" cy="0"/>
            </a:xfrm>
            <a:prstGeom prst="straightConnector1">
              <a:avLst/>
            </a:prstGeom>
            <a:noFill/>
            <a:ln w="9525" cap="flat" cmpd="sng">
              <a:solidFill>
                <a:schemeClr val="dk2"/>
              </a:solidFill>
              <a:prstDash val="solid"/>
              <a:round/>
              <a:headEnd type="none" w="med" len="med"/>
              <a:tailEnd type="triangle" w="med" len="med"/>
            </a:ln>
          </p:spPr>
        </p:cxnSp>
      </p:grpSp>
      <p:pic>
        <p:nvPicPr>
          <p:cNvPr id="23" name="Picture 22">
            <a:extLst>
              <a:ext uri="{FF2B5EF4-FFF2-40B4-BE49-F238E27FC236}">
                <a16:creationId xmlns:a16="http://schemas.microsoft.com/office/drawing/2014/main" id="{E7457A15-D536-7A18-B491-C2BF732EEA92}"/>
              </a:ext>
            </a:extLst>
          </p:cNvPr>
          <p:cNvPicPr>
            <a:picLocks noChangeAspect="1"/>
          </p:cNvPicPr>
          <p:nvPr/>
        </p:nvPicPr>
        <p:blipFill>
          <a:blip r:embed="rId3"/>
          <a:stretch>
            <a:fillRect/>
          </a:stretch>
        </p:blipFill>
        <p:spPr>
          <a:xfrm>
            <a:off x="20749" y="6223277"/>
            <a:ext cx="1880923" cy="624487"/>
          </a:xfrm>
          <a:prstGeom prst="rect">
            <a:avLst/>
          </a:prstGeom>
        </p:spPr>
      </p:pic>
      <p:pic>
        <p:nvPicPr>
          <p:cNvPr id="24" name="Picture 23" descr="A picture containing graphics, font, graphic design, logo&#10;&#10;Description automatically generated">
            <a:extLst>
              <a:ext uri="{FF2B5EF4-FFF2-40B4-BE49-F238E27FC236}">
                <a16:creationId xmlns:a16="http://schemas.microsoft.com/office/drawing/2014/main" id="{33F12617-BFBA-6FD5-794F-832362609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442" y="6272930"/>
            <a:ext cx="984244" cy="541334"/>
          </a:xfrm>
          <a:prstGeom prst="rect">
            <a:avLst/>
          </a:prstGeom>
        </p:spPr>
      </p:pic>
    </p:spTree>
    <p:extLst>
      <p:ext uri="{BB962C8B-B14F-4D97-AF65-F5344CB8AC3E}">
        <p14:creationId xmlns:p14="http://schemas.microsoft.com/office/powerpoint/2010/main" val="391737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TotalTime>
  <Words>2243</Words>
  <Application>Microsoft Office PowerPoint</Application>
  <PresentationFormat>Widescreen</PresentationFormat>
  <Paragraphs>315</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Opulent</vt:lpstr>
      <vt:lpstr>Raleway</vt:lpstr>
      <vt:lpstr>Office Theme</vt:lpstr>
      <vt:lpstr>An ecological model of recovery capital and recovery capital measurement</vt:lpstr>
      <vt:lpstr>What does a strengths-based process mean? </vt:lpstr>
      <vt:lpstr>John Kelly’s Model of the Burning House </vt:lpstr>
      <vt:lpstr>So what is a recovery-oriented system of care? </vt:lpstr>
      <vt:lpstr>What enables recovery change?</vt:lpstr>
      <vt:lpstr>Our epidemic of loneliness and isolation: US Surgeon General’s Advisory on the Healing Effects of Social Connection and Community (2023)</vt:lpstr>
      <vt:lpstr>Our epidemic of loneliness and isolation: US Surgeon General’s Advisory on the Healing Effects of Social Connection and Community (2023)</vt:lpstr>
      <vt:lpstr>Our epidemic of loneliness and isolation: US Surgeon General’s Advisory on the Healing Effects of Social Connection and Community (2023)</vt:lpstr>
      <vt:lpstr>The Engine of Change</vt:lpstr>
      <vt:lpstr>Recovery Capital: The concept of capital</vt:lpstr>
      <vt:lpstr>What is Recovery Capital?</vt:lpstr>
      <vt:lpstr>Best and Laudet (2010)</vt:lpstr>
      <vt:lpstr>The Logic of the Model</vt:lpstr>
      <vt:lpstr>PowerPoint Presentation</vt:lpstr>
      <vt:lpstr>REC-CAP SCALES</vt:lpstr>
      <vt:lpstr>Mapping retention and changes in recovery capital</vt:lpstr>
      <vt:lpstr>Fellowship Living – Changes in recovery capital (Hard et al, 2022)</vt:lpstr>
      <vt:lpstr>Virginia Association of Recovery Residences (Best et al, 2023)</vt:lpstr>
      <vt:lpstr>Chesterfield HARP Changes in REC-CAP Metrics (Best et al, in press)</vt:lpstr>
      <vt:lpstr>Best et al (in press) – “Bridging the gap: Building and sustaining recovery capital in the transition from prison to recovery residences </vt:lpstr>
      <vt:lpstr>So where are we up to now</vt:lpstr>
      <vt:lpstr>Overall Recovery Capital Score (ORCS)</vt:lpstr>
      <vt:lpstr>Recovery barriers and unmet needs</vt:lpstr>
      <vt:lpstr>Pilot vulnerability score </vt:lpstr>
      <vt:lpstr>Future research around goals and discharge reasons</vt:lpstr>
      <vt:lpstr>Measure, Plan, &amp; Engage (MPE)</vt:lpstr>
      <vt:lpstr>What is the point of the Engagement component?</vt:lpstr>
      <vt:lpstr>Connectors Results and Implications </vt:lpstr>
      <vt:lpstr>Manning et al (2012)</vt:lpstr>
      <vt:lpstr>Who needs community engagement?</vt:lpstr>
      <vt:lpstr>The origins of the model: Recovery Oriented Systems of Care</vt:lpstr>
      <vt:lpstr>So what is a recovery-oriented system of care? </vt:lpstr>
      <vt:lpstr>What are the elements of an ROSC</vt:lpstr>
      <vt:lpstr>So what is different about Inclusive Recovery Cities?</vt:lpstr>
      <vt:lpstr>PowerPoint Presentation</vt:lpstr>
      <vt:lpstr>PowerPoint Presentation</vt:lpstr>
      <vt:lpstr>The politics of recovery</vt:lpstr>
      <vt:lpstr>Key concepts and conclusions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RECOVERY CITIES: CASCADE, CONTAGION AND COLLECTIVE EFFICACY</dc:title>
  <dc:creator>Jessica Best</dc:creator>
  <cp:lastModifiedBy>Adela Bunaciu (PG Research)</cp:lastModifiedBy>
  <cp:revision>15</cp:revision>
  <dcterms:created xsi:type="dcterms:W3CDTF">2023-07-03T23:48:41Z</dcterms:created>
  <dcterms:modified xsi:type="dcterms:W3CDTF">2023-09-29T12:03:45Z</dcterms:modified>
</cp:coreProperties>
</file>